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6" r:id="rId2"/>
    <p:sldId id="287" r:id="rId3"/>
    <p:sldId id="290" r:id="rId4"/>
    <p:sldId id="285" r:id="rId5"/>
  </p:sldIdLst>
  <p:sldSz cx="9144000" cy="6858000" type="screen4x3"/>
  <p:notesSz cx="6858000" cy="9144000"/>
  <p:custDataLst>
    <p:tags r:id="rId7"/>
  </p:custDataLst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Anritsu" initials="AC" lastIdx="3" clrIdx="0"/>
  <p:cmAuthor id="1" name="Thorsten Hertel" initials="TWH" lastIdx="2" clrIdx="1">
    <p:extLst>
      <p:ext uri="{19B8F6BF-5375-455C-9EA6-DF929625EA0E}">
        <p15:presenceInfo xmlns:p15="http://schemas.microsoft.com/office/powerpoint/2012/main" userId="Thorsten Hertel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F5AB1C69-6EDB-4FF4-983F-18BD219EF322}" styleName="中度样式 2 - 强调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195"/>
    <p:restoredTop sz="94660"/>
  </p:normalViewPr>
  <p:slideViewPr>
    <p:cSldViewPr>
      <p:cViewPr varScale="1">
        <p:scale>
          <a:sx n="100" d="100"/>
          <a:sy n="100" d="100"/>
        </p:scale>
        <p:origin x="965" y="7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ommentAuthors" Target="commentAuthor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C52A44C0-4679-45EA-917A-5A42CCD58AE5}" type="datetimeFigureOut">
              <a:rPr lang="en-US"/>
              <a:pPr>
                <a:defRPr/>
              </a:pPr>
              <a:t>9/21/2017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3005257B-5D90-4E7F-8BDE-EB245DF1B93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545053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005257B-5D90-4E7F-8BDE-EB245DF1B938}" type="slidenum">
              <a:rPr lang="en-US" smtClean="0"/>
              <a:pPr>
                <a:defRPr/>
              </a:pPr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89979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46A152-21A8-4B23-8938-264CDDD209BB}" type="datetimeFigureOut">
              <a:rPr lang="zh-CN" altLang="en-US"/>
              <a:pPr>
                <a:defRPr/>
              </a:pPr>
              <a:t>2017/9/21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5A845F-6455-484F-A297-7811B5B1ABA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83105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E1C953-3DEB-4085-8B36-F394993EF815}" type="datetimeFigureOut">
              <a:rPr lang="zh-CN" altLang="en-US"/>
              <a:pPr>
                <a:defRPr/>
              </a:pPr>
              <a:t>2017/9/21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346AFB-B1EC-468C-A3E4-7207DD14269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91684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6F0821-8D2E-4737-903C-74EFEFAAA750}" type="datetimeFigureOut">
              <a:rPr lang="zh-CN" altLang="en-US"/>
              <a:pPr>
                <a:defRPr/>
              </a:pPr>
              <a:t>2017/9/21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36C46B-869B-447D-94FD-CADEB08E28E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31513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E03A3E-58EA-44D2-8968-B8B5B3FFFA99}" type="datetimeFigureOut">
              <a:rPr lang="zh-CN" altLang="en-US"/>
              <a:pPr>
                <a:defRPr/>
              </a:pPr>
              <a:t>2017/9/21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DBF5B9-6568-49B3-8312-0AD424538FA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50592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592667-A61F-4AAF-BFDD-198583104BFC}" type="datetimeFigureOut">
              <a:rPr lang="zh-CN" altLang="en-US"/>
              <a:pPr>
                <a:defRPr/>
              </a:pPr>
              <a:t>2017/9/21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405271-7825-4D56-8FD0-E41A073676A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35045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1A9641-AAE3-4BF4-9ACB-29BF3E0989AA}" type="datetimeFigureOut">
              <a:rPr lang="zh-CN" altLang="en-US"/>
              <a:pPr>
                <a:defRPr/>
              </a:pPr>
              <a:t>2017/9/21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B71753-0D64-42F1-B138-ABE891DAE8C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46479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556C25-E921-4EDA-ABD4-DC774CDC6C8D}" type="datetimeFigureOut">
              <a:rPr lang="zh-CN" altLang="en-US"/>
              <a:pPr>
                <a:defRPr/>
              </a:pPr>
              <a:t>2017/9/21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EF488A-459D-4167-99E3-2F034CE9C35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62288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D47461-D668-47BB-9E39-1448001554E4}" type="datetimeFigureOut">
              <a:rPr lang="zh-CN" altLang="en-US"/>
              <a:pPr>
                <a:defRPr/>
              </a:pPr>
              <a:t>2017/9/21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B33DE8-CD03-407E-96DB-47547C6FD81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78212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A8C1A7-97FB-4A11-A61D-B1FAD2AD8D05}" type="datetimeFigureOut">
              <a:rPr lang="zh-CN" altLang="en-US"/>
              <a:pPr>
                <a:defRPr/>
              </a:pPr>
              <a:t>2017/9/21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B08EE0-006D-405F-818A-D203B959CAA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79463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0214A9-B979-4990-B8AC-694E305C1A35}" type="datetimeFigureOut">
              <a:rPr lang="zh-CN" altLang="en-US"/>
              <a:pPr>
                <a:defRPr/>
              </a:pPr>
              <a:t>2017/9/21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E1D65A-7CA3-4A39-9AF9-0B09F2872B1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02167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4234E9-F91C-4D0B-B850-E0D2F4973DBB}" type="datetimeFigureOut">
              <a:rPr lang="zh-CN" altLang="en-US"/>
              <a:pPr>
                <a:defRPr/>
              </a:pPr>
              <a:t>2017/9/21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DDC276-F2AF-41B0-A424-2ABBEAB3B4B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72439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3DC626EF-4B5C-44C8-BAFF-AE4552E9086C}" type="datetimeFigureOut">
              <a:rPr lang="zh-CN" altLang="en-US"/>
              <a:pPr>
                <a:defRPr/>
              </a:pPr>
              <a:t>2017/9/21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ADB7C9E5-CC9D-4C93-944E-66B9C58CC2B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 1"/>
          <p:cNvSpPr>
            <a:spLocks noGrp="1"/>
          </p:cNvSpPr>
          <p:nvPr>
            <p:ph type="ctrTitle"/>
          </p:nvPr>
        </p:nvSpPr>
        <p:spPr>
          <a:xfrm>
            <a:off x="467544" y="2276872"/>
            <a:ext cx="8278813" cy="1470025"/>
          </a:xfrm>
        </p:spPr>
        <p:txBody>
          <a:bodyPr/>
          <a:lstStyle/>
          <a:p>
            <a:pPr eaLnBrk="1" hangingPunct="1"/>
            <a:r>
              <a:rPr lang="en-US" altLang="zh-CN" sz="4000" b="1" dirty="0"/>
              <a:t>WF on NR MU and test tolerance</a:t>
            </a:r>
            <a:endParaRPr lang="zh-CN" altLang="en-US" sz="4000" b="1" dirty="0"/>
          </a:p>
        </p:txBody>
      </p:sp>
      <p:sp>
        <p:nvSpPr>
          <p:cNvPr id="3075" name="副标题 2"/>
          <p:cNvSpPr>
            <a:spLocks noGrp="1"/>
          </p:cNvSpPr>
          <p:nvPr>
            <p:ph type="subTitle" idx="1"/>
          </p:nvPr>
        </p:nvSpPr>
        <p:spPr>
          <a:xfrm>
            <a:off x="1187624" y="3781669"/>
            <a:ext cx="6336704" cy="1752600"/>
          </a:xfrm>
        </p:spPr>
        <p:txBody>
          <a:bodyPr/>
          <a:lstStyle/>
          <a:p>
            <a:pPr eaLnBrk="1" hangingPunct="1"/>
            <a:r>
              <a:rPr lang="en-US" altLang="zh-CN" dirty="0">
                <a:solidFill>
                  <a:schemeClr val="tx1"/>
                </a:solidFill>
              </a:rPr>
              <a:t>CATR, Intel </a:t>
            </a:r>
            <a:r>
              <a:rPr lang="en-US" altLang="zh-CN" dirty="0" smtClean="0">
                <a:solidFill>
                  <a:schemeClr val="tx1"/>
                </a:solidFill>
              </a:rPr>
              <a:t>Corporation,</a:t>
            </a:r>
            <a:r>
              <a:rPr lang="en-US" altLang="zh-CN" dirty="0">
                <a:solidFill>
                  <a:schemeClr val="tx1"/>
                </a:solidFill>
              </a:rPr>
              <a:t> </a:t>
            </a:r>
            <a:r>
              <a:rPr lang="en-US" altLang="zh-CN" dirty="0" err="1">
                <a:solidFill>
                  <a:schemeClr val="tx1"/>
                </a:solidFill>
              </a:rPr>
              <a:t>Keysight</a:t>
            </a:r>
            <a:r>
              <a:rPr lang="en-US" altLang="zh-CN" dirty="0">
                <a:solidFill>
                  <a:schemeClr val="tx1"/>
                </a:solidFill>
              </a:rPr>
              <a:t> Technologies, Rohde &amp; Schwarz, </a:t>
            </a:r>
            <a:r>
              <a:rPr lang="en-US" altLang="zh-CN" dirty="0" smtClean="0">
                <a:solidFill>
                  <a:schemeClr val="tx1"/>
                </a:solidFill>
              </a:rPr>
              <a:t>Anritsu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3076" name="TextBox 4"/>
          <p:cNvSpPr txBox="1">
            <a:spLocks noChangeArrowheads="1"/>
          </p:cNvSpPr>
          <p:nvPr/>
        </p:nvSpPr>
        <p:spPr bwMode="auto">
          <a:xfrm>
            <a:off x="250825" y="333375"/>
            <a:ext cx="8713663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zh-CN" sz="1800" b="1" dirty="0"/>
              <a:t>3GPP TSG-RAN WG4 Meeting </a:t>
            </a:r>
            <a:r>
              <a:rPr lang="en-GB" altLang="zh-CN" sz="1800" b="1" dirty="0" smtClean="0"/>
              <a:t>NR#3</a:t>
            </a:r>
            <a:r>
              <a:rPr lang="en-GB" altLang="zh-CN" sz="1800" b="1" dirty="0"/>
              <a:t>	</a:t>
            </a:r>
            <a:r>
              <a:rPr lang="en-GB" altLang="zh-CN" sz="1800" b="1"/>
              <a:t>                                             </a:t>
            </a:r>
            <a:r>
              <a:rPr lang="en-GB" altLang="zh-CN" sz="1800" b="1" smtClean="0"/>
              <a:t>                    </a:t>
            </a:r>
            <a:r>
              <a:rPr lang="en-GB" altLang="zh-CN" sz="1800" b="1" smtClean="0"/>
              <a:t>R4-1710077</a:t>
            </a:r>
            <a:endParaRPr lang="en-US" altLang="zh-CN" sz="1800" b="1" dirty="0" smtClean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800" b="1" dirty="0" smtClean="0"/>
              <a:t>Nagoya</a:t>
            </a:r>
            <a:r>
              <a:rPr lang="en-US" altLang="zh-CN" sz="1800" b="1" dirty="0"/>
              <a:t>, Japan 18 – 21 September, </a:t>
            </a:r>
            <a:r>
              <a:rPr lang="en-US" altLang="zh-CN" sz="1800" b="1" dirty="0" smtClean="0"/>
              <a:t>2017</a:t>
            </a:r>
            <a:endParaRPr lang="en-US" altLang="zh-CN" sz="1800" b="1" dirty="0"/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zh-CN" sz="1800" b="1" dirty="0" smtClean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800" b="1" dirty="0"/>
              <a:t>Agenda item: </a:t>
            </a:r>
            <a:r>
              <a:rPr lang="en-US" altLang="zh-CN" sz="1800" b="1" dirty="0" smtClean="0"/>
              <a:t>3.6.2.2</a:t>
            </a:r>
            <a:endParaRPr lang="zh-CN" altLang="zh-CN" sz="1800" b="1" dirty="0" smtClean="0"/>
          </a:p>
          <a:p>
            <a:pPr eaLnBrk="1" hangingPunct="1">
              <a:spcBef>
                <a:spcPct val="0"/>
              </a:spcBef>
              <a:buNone/>
            </a:pPr>
            <a:r>
              <a:rPr lang="en-US" altLang="zh-CN" sz="1800" b="1" dirty="0" smtClean="0"/>
              <a:t>Document for: Approval</a:t>
            </a:r>
            <a:endParaRPr lang="zh-CN" altLang="zh-CN" sz="1800" b="1" i="1" dirty="0" smtClean="0"/>
          </a:p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 dirty="0"/>
          </a:p>
        </p:txBody>
      </p:sp>
      <p:sp>
        <p:nvSpPr>
          <p:cNvPr id="11" name="RS_Classification_Standard"/>
          <p:cNvSpPr txBox="1"/>
          <p:nvPr/>
        </p:nvSpPr>
        <p:spPr>
          <a:xfrm>
            <a:off x="8990047" y="6195244"/>
            <a:ext cx="153953" cy="243656"/>
          </a:xfrm>
          <a:prstGeom prst="rect">
            <a:avLst/>
          </a:prstGeom>
          <a:solidFill>
            <a:srgbClr val="FFFFFF">
              <a:alpha val="0"/>
            </a:srgbClr>
          </a:solidFill>
        </p:spPr>
        <p:txBody>
          <a:bodyPr vert="horz" wrap="none" lIns="76200" tIns="36830" rIns="76200" bIns="36830" rtlCol="0" anchor="ctr">
            <a:spAutoFit/>
          </a:bodyPr>
          <a:lstStyle/>
          <a:p>
            <a:endParaRPr lang="en-US" sz="1100" b="1" kern="900" spc="100">
              <a:solidFill>
                <a:srgbClr val="000000"/>
              </a:solidFill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GB" dirty="0" err="1"/>
              <a:t>D</a:t>
            </a:r>
            <a:r>
              <a:rPr lang="en-GB" dirty="0" err="1" smtClean="0"/>
              <a:t>ownscope</a:t>
            </a:r>
            <a:r>
              <a:rPr lang="en-GB" dirty="0" smtClean="0"/>
              <a:t> for UE RF MU</a:t>
            </a:r>
            <a:endParaRPr lang="en-GB" dirty="0"/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289451" y="1417638"/>
            <a:ext cx="8867328" cy="4925144"/>
          </a:xfrm>
        </p:spPr>
        <p:txBody>
          <a:bodyPr>
            <a:normAutofit/>
          </a:bodyPr>
          <a:lstStyle/>
          <a:p>
            <a:pPr marL="342900" lvl="1" indent="-342900">
              <a:buFont typeface="Arial" panose="020B0604020202020204" pitchFamily="34" charset="0"/>
              <a:buChar char="•"/>
            </a:pPr>
            <a:r>
              <a:rPr lang="en-US" altLang="zh-CN" sz="2400" dirty="0"/>
              <a:t>The group will study the MUs as part of this SI at the highest frequency of the agreed range 2 frequency range, i.e., 43.5GHz (assumed to be the worst cases</a:t>
            </a:r>
            <a:r>
              <a:rPr lang="en-US" altLang="zh-CN" sz="2400" dirty="0" smtClean="0"/>
              <a:t>)</a:t>
            </a:r>
          </a:p>
          <a:p>
            <a:pPr marL="342900" lvl="1" indent="-342900">
              <a:buFont typeface="Arial" panose="020B0604020202020204" pitchFamily="34" charset="0"/>
              <a:buChar char="•"/>
            </a:pPr>
            <a:r>
              <a:rPr lang="en-US" altLang="zh-CN" sz="2400" dirty="0" smtClean="0"/>
              <a:t>It is agreed </a:t>
            </a:r>
            <a:r>
              <a:rPr lang="en-US" altLang="zh-CN" sz="2400" dirty="0"/>
              <a:t>to RSS the standard uncertainties (1-sigma) in </a:t>
            </a:r>
            <a:r>
              <a:rPr lang="en-US" altLang="zh-CN" sz="2400" dirty="0" smtClean="0"/>
              <a:t>dB</a:t>
            </a:r>
          </a:p>
          <a:p>
            <a:pPr marL="342900" lvl="1" indent="-342900">
              <a:buFont typeface="Arial" panose="020B0604020202020204" pitchFamily="34" charset="0"/>
              <a:buChar char="•"/>
            </a:pPr>
            <a:r>
              <a:rPr lang="en-US" altLang="en-US" sz="2400" dirty="0" smtClean="0"/>
              <a:t>It is agreed </a:t>
            </a:r>
            <a:r>
              <a:rPr lang="en-US" altLang="en-US" sz="2400" dirty="0"/>
              <a:t>to </a:t>
            </a:r>
            <a:r>
              <a:rPr lang="en-US" altLang="en-US" sz="2400" dirty="0" smtClean="0"/>
              <a:t>consider only </a:t>
            </a:r>
            <a:r>
              <a:rPr lang="en-US" altLang="en-US" sz="2400" dirty="0"/>
              <a:t>traditional max </a:t>
            </a:r>
            <a:r>
              <a:rPr lang="en-US" altLang="en-US" sz="2400" dirty="0" smtClean="0"/>
              <a:t>output power[TRP/EIRP] </a:t>
            </a:r>
            <a:r>
              <a:rPr lang="en-US" altLang="en-US" sz="2400" dirty="0"/>
              <a:t>and REFSENS </a:t>
            </a:r>
            <a:r>
              <a:rPr lang="en-US" altLang="en-US" sz="2400" dirty="0" smtClean="0"/>
              <a:t>[TRS/EIS] OTA </a:t>
            </a:r>
            <a:r>
              <a:rPr lang="en-US" altLang="en-US" sz="2400" dirty="0"/>
              <a:t>MUs as part of this SI. </a:t>
            </a:r>
            <a:endParaRPr lang="en-US" altLang="en-US" sz="2400" dirty="0" smtClean="0"/>
          </a:p>
          <a:p>
            <a:pPr marL="342900" lvl="1" indent="-342900">
              <a:buFont typeface="Arial" panose="020B0604020202020204" pitchFamily="34" charset="0"/>
              <a:buChar char="•"/>
            </a:pPr>
            <a:r>
              <a:rPr lang="en-US" altLang="en-US" sz="2400" dirty="0" smtClean="0"/>
              <a:t>The </a:t>
            </a:r>
            <a:r>
              <a:rPr lang="en-US" altLang="en-US" sz="2400" dirty="0"/>
              <a:t>MU assumptions of this SI are based on a smartphone DUT </a:t>
            </a:r>
            <a:r>
              <a:rPr lang="en-US" altLang="en-US" sz="2400" dirty="0" smtClean="0"/>
              <a:t>[RAN4 #82bis R4-1704396] with </a:t>
            </a:r>
            <a:r>
              <a:rPr lang="en-US" altLang="en-US" sz="2400" dirty="0"/>
              <a:t>max quiet zone size of 15cm in </a:t>
            </a:r>
            <a:r>
              <a:rPr lang="en-US" altLang="en-US" sz="2400" dirty="0" smtClean="0"/>
              <a:t>diameter</a:t>
            </a:r>
          </a:p>
        </p:txBody>
      </p:sp>
    </p:spTree>
    <p:extLst>
      <p:ext uri="{BB962C8B-B14F-4D97-AF65-F5344CB8AC3E}">
        <p14:creationId xmlns:p14="http://schemas.microsoft.com/office/powerpoint/2010/main" val="349459567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MU for NR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sz="2800" dirty="0"/>
              <a:t>MU budget table</a:t>
            </a:r>
            <a:endParaRPr lang="en-US" altLang="zh-CN" sz="2500" dirty="0" smtClean="0"/>
          </a:p>
          <a:p>
            <a:pPr lvl="1"/>
            <a:r>
              <a:rPr lang="en-US" altLang="zh-CN" sz="2000" dirty="0"/>
              <a:t>Companies are required to </a:t>
            </a:r>
            <a:r>
              <a:rPr lang="en-US" altLang="zh-CN" sz="2000" dirty="0" smtClean="0"/>
              <a:t>document </a:t>
            </a:r>
            <a:r>
              <a:rPr lang="en-US" altLang="zh-CN" sz="2000" dirty="0"/>
              <a:t>the measurement </a:t>
            </a:r>
            <a:r>
              <a:rPr lang="en-US" altLang="zh-CN" sz="2000" dirty="0" smtClean="0"/>
              <a:t>setup, test procedures, calculation details, and underlying </a:t>
            </a:r>
            <a:r>
              <a:rPr lang="en-US" altLang="zh-CN" sz="2000" dirty="0"/>
              <a:t>assumptions when example values are provided</a:t>
            </a:r>
            <a:r>
              <a:rPr lang="en-US" altLang="zh-CN" sz="2000" dirty="0" smtClean="0"/>
              <a:t>.</a:t>
            </a:r>
          </a:p>
          <a:p>
            <a:r>
              <a:rPr lang="en-GB" altLang="zh-CN" sz="2800" dirty="0" smtClean="0"/>
              <a:t>Quite </a:t>
            </a:r>
            <a:r>
              <a:rPr lang="en-GB" altLang="zh-CN" sz="2800" dirty="0"/>
              <a:t>zone characterization</a:t>
            </a:r>
          </a:p>
          <a:p>
            <a:pPr lvl="1"/>
            <a:r>
              <a:rPr lang="en-US" altLang="zh-CN" sz="2000" dirty="0" smtClean="0"/>
              <a:t>A procedure for Quality of Quiet Zone is required. The procedure outlined in [R4-1709810] is used as a baseline.</a:t>
            </a:r>
            <a:endParaRPr lang="en-US" altLang="zh-CN" sz="2000" dirty="0"/>
          </a:p>
          <a:p>
            <a:endParaRPr lang="en-US" altLang="zh-CN" sz="2500" dirty="0" smtClean="0"/>
          </a:p>
          <a:p>
            <a:endParaRPr lang="en-US" altLang="zh-CN" sz="2500" dirty="0"/>
          </a:p>
          <a:p>
            <a:endParaRPr lang="en-US" altLang="zh-CN" sz="2400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5114856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Next steps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sz="2400" dirty="0"/>
              <a:t>Goal for </a:t>
            </a:r>
            <a:r>
              <a:rPr lang="en-US" altLang="zh-CN" sz="2400" dirty="0" smtClean="0"/>
              <a:t>RAN4#84bis</a:t>
            </a:r>
            <a:endParaRPr lang="en-US" altLang="zh-CN" sz="2400" dirty="0"/>
          </a:p>
          <a:p>
            <a:pPr lvl="1"/>
            <a:r>
              <a:rPr lang="en-US" altLang="zh-CN" sz="2000" dirty="0" smtClean="0"/>
              <a:t>Finalize the Quality of quiet zone procedure </a:t>
            </a:r>
          </a:p>
          <a:p>
            <a:pPr lvl="1"/>
            <a:r>
              <a:rPr lang="en-US" altLang="zh-CN" sz="2000" dirty="0" smtClean="0"/>
              <a:t>Finalize </a:t>
            </a:r>
            <a:r>
              <a:rPr lang="en-US" altLang="zh-CN" sz="2000" dirty="0"/>
              <a:t>the MU </a:t>
            </a:r>
            <a:r>
              <a:rPr lang="en-US" altLang="zh-CN" sz="2000" dirty="0" smtClean="0"/>
              <a:t>elements for </a:t>
            </a:r>
            <a:r>
              <a:rPr lang="en-US" altLang="zh-CN" sz="2000" dirty="0"/>
              <a:t>EIRP/EIS and </a:t>
            </a:r>
            <a:r>
              <a:rPr lang="en-US" altLang="zh-CN" sz="2000" dirty="0" smtClean="0"/>
              <a:t>TRP/TRS</a:t>
            </a:r>
          </a:p>
          <a:p>
            <a:endParaRPr lang="en-US" altLang="zh-CN" sz="2400" dirty="0" smtClean="0"/>
          </a:p>
          <a:p>
            <a:r>
              <a:rPr lang="en-US" altLang="zh-CN" sz="2400" dirty="0" smtClean="0"/>
              <a:t>Goal </a:t>
            </a:r>
            <a:r>
              <a:rPr lang="en-US" altLang="zh-CN" sz="2400" dirty="0"/>
              <a:t>for RAN4#85</a:t>
            </a:r>
          </a:p>
          <a:p>
            <a:pPr lvl="1"/>
            <a:r>
              <a:rPr lang="en-US" altLang="zh-CN" sz="2000" dirty="0"/>
              <a:t>Provide estimates for </a:t>
            </a:r>
            <a:r>
              <a:rPr lang="en-US" altLang="zh-CN" sz="2000" dirty="0" smtClean="0"/>
              <a:t>all </a:t>
            </a:r>
            <a:r>
              <a:rPr lang="en-US" altLang="zh-CN" sz="2000" dirty="0"/>
              <a:t>MU </a:t>
            </a:r>
            <a:r>
              <a:rPr lang="en-US" altLang="zh-CN" sz="2000" dirty="0" smtClean="0"/>
              <a:t>elements </a:t>
            </a:r>
          </a:p>
          <a:p>
            <a:pPr lvl="1"/>
            <a:r>
              <a:rPr lang="en-US" altLang="zh-CN" sz="2000" dirty="0" smtClean="0"/>
              <a:t>Finalize MU budget for the agreed requirements</a:t>
            </a:r>
            <a:endParaRPr lang="en-US" altLang="zh-CN" sz="2400" dirty="0"/>
          </a:p>
          <a:p>
            <a:pPr marL="0" indent="0">
              <a:buNone/>
            </a:pPr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3304375858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_RESETFORMATTING" val="Tru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490</TotalTime>
  <Words>221</Words>
  <Application>Microsoft Office PowerPoint</Application>
  <PresentationFormat>全屏显示(4:3)</PresentationFormat>
  <Paragraphs>28</Paragraphs>
  <Slides>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9" baseType="lpstr">
      <vt:lpstr>ＭＳ Ｐゴシック</vt:lpstr>
      <vt:lpstr>宋体</vt:lpstr>
      <vt:lpstr>Arial</vt:lpstr>
      <vt:lpstr>Calibri</vt:lpstr>
      <vt:lpstr>Office 主题</vt:lpstr>
      <vt:lpstr>WF on NR MU and test tolerance</vt:lpstr>
      <vt:lpstr>Downscope for UE RF MU</vt:lpstr>
      <vt:lpstr>MU for NR</vt:lpstr>
      <vt:lpstr>Next steps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NR MU and test tolerance</dc:title>
  <dc:creator>Ruixin Wang（CATR）</dc:creator>
  <cp:keywords>CTPClassification=CTP_PUBLIC:VisualMarkings=</cp:keywords>
  <cp:lastModifiedBy>WRX</cp:lastModifiedBy>
  <cp:revision>693</cp:revision>
  <dcterms:created xsi:type="dcterms:W3CDTF">2016-04-12T20:58:18Z</dcterms:created>
  <dcterms:modified xsi:type="dcterms:W3CDTF">2017-09-21T05:24:46Z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(3)DLo9HkvC3yY/Xy8r03PqJp9TX88XxETegBF9ewcX5jPQtbYUbRtHsCX7h/BCuCUtIEIZ0iPe
0LMW/oV7eAPGqTTYi6ddNaF6clMTU/HlAc/fHHy7XOTgVhBZTEUJxohQTLzhanWXhu2WCf8x
qmOeNVSimdcIybobjArl3LxYVXTyLMZZUq/rYsMIsWvCujsBKk45MWyfZ6/tc/XM30n/yZBo
aizk8TlCdSzRGisPI7</vt:lpwstr>
  </property>
  <property fmtid="{D5CDD505-2E9C-101B-9397-08002B2CF9AE}" pid="3" name="_2015_ms_pID_7253431">
    <vt:lpwstr>RP7bxxUd00Cblz5xBlm4xnRLyH6mjuLJVfOxwd9rzff1l0B6JM8Geu
gAwSdpi8tbNxmROQcYseKdGlB44hI2/JZmdIDlw/jBhaVqixsZ7C7e2fEABtJLRcrW2Mw8vA
zhQ2PbnAd6jmUkjQ2VOT6nEZksQC90wKEQCjzWvx1549EWlHBnpw6SBKRVhGcTTZL+ZsXFad
PPqFWT3i09fimpuZT3LG1f7/QtBh0IWpWAl3</vt:lpwstr>
  </property>
  <property fmtid="{D5CDD505-2E9C-101B-9397-08002B2CF9AE}" pid="4" name="_2015_ms_pID_7253432">
    <vt:lpwstr>UCnXK11tINg2/enhd63zDopqkKr4je24vhQZ
FENOiF9z3D5E48p3E3faj6j+BaZ2pktVmOkHLaS/nqAVuFEulc5k6FxkM0gHR8gjT/Elz5I5
Y+cv2eJ2pyasjOkg5K+mGg==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1464005430</vt:lpwstr>
  </property>
  <property fmtid="{D5CDD505-2E9C-101B-9397-08002B2CF9AE}" pid="9" name="TitusGUID">
    <vt:lpwstr>7ae9abdc-947a-4699-bc5a-913cc8dc90e2</vt:lpwstr>
  </property>
  <property fmtid="{D5CDD505-2E9C-101B-9397-08002B2CF9AE}" pid="10" name="CTP_TimeStamp">
    <vt:lpwstr>2016-11-19 00:27:52Z</vt:lpwstr>
  </property>
  <property fmtid="{D5CDD505-2E9C-101B-9397-08002B2CF9AE}" pid="11" name="CTP_BU">
    <vt:lpwstr>NA</vt:lpwstr>
  </property>
  <property fmtid="{D5CDD505-2E9C-101B-9397-08002B2CF9AE}" pid="12" name="CTP_IDSID">
    <vt:lpwstr>NA</vt:lpwstr>
  </property>
  <property fmtid="{D5CDD505-2E9C-101B-9397-08002B2CF9AE}" pid="13" name="CTP_WWID">
    <vt:lpwstr>NA</vt:lpwstr>
  </property>
  <property fmtid="{D5CDD505-2E9C-101B-9397-08002B2CF9AE}" pid="14" name="CTPClassification">
    <vt:lpwstr>CTP_PUBLIC</vt:lpwstr>
  </property>
  <property fmtid="{D5CDD505-2E9C-101B-9397-08002B2CF9AE}" pid="15" name="RS_Classification">
    <vt:lpwstr>UNRESTRICTED</vt:lpwstr>
  </property>
  <property fmtid="{D5CDD505-2E9C-101B-9397-08002B2CF9AE}" pid="16" name="RS_ClassificationID">
    <vt:i4>0</vt:i4>
  </property>
</Properties>
</file>