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9" r:id="rId4"/>
    <p:sldId id="258" r:id="rId5"/>
    <p:sldId id="260" r:id="rId6"/>
    <p:sldId id="262" r:id="rId7"/>
    <p:sldId id="261"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8" d="100"/>
          <a:sy n="88" d="100"/>
        </p:scale>
        <p:origin x="-50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ADACCB-BA62-5B4A-8935-A6E9EC220492}" type="datetimeFigureOut">
              <a:rPr lang="en-US" smtClean="0"/>
              <a:t>9/21/17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45B884-56F5-B54F-A3E2-33411CE23CBC}" type="slidenum">
              <a:rPr lang="en-US" smtClean="0"/>
              <a:t>‹#›</a:t>
            </a:fld>
            <a:endParaRPr lang="en-US"/>
          </a:p>
        </p:txBody>
      </p:sp>
    </p:spTree>
    <p:extLst>
      <p:ext uri="{BB962C8B-B14F-4D97-AF65-F5344CB8AC3E}">
        <p14:creationId xmlns:p14="http://schemas.microsoft.com/office/powerpoint/2010/main" val="33445973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145B884-56F5-B54F-A3E2-33411CE23CBC}" type="slidenum">
              <a:rPr lang="en-US" smtClean="0"/>
              <a:t>1</a:t>
            </a:fld>
            <a:endParaRPr lang="en-US"/>
          </a:p>
        </p:txBody>
      </p:sp>
    </p:spTree>
    <p:extLst>
      <p:ext uri="{BB962C8B-B14F-4D97-AF65-F5344CB8AC3E}">
        <p14:creationId xmlns:p14="http://schemas.microsoft.com/office/powerpoint/2010/main" val="3505962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82CC2E-7AAF-8243-B2B6-3217D5D1D7A5}" type="datetimeFigureOut">
              <a:rPr lang="en-US" smtClean="0"/>
              <a:t>9/21/17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806641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2CC2E-7AAF-8243-B2B6-3217D5D1D7A5}" type="datetimeFigureOut">
              <a:rPr lang="en-US" smtClean="0"/>
              <a:t>9/21/17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62637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2CC2E-7AAF-8243-B2B6-3217D5D1D7A5}" type="datetimeFigureOut">
              <a:rPr lang="en-US" smtClean="0"/>
              <a:t>9/21/17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283795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2CC2E-7AAF-8243-B2B6-3217D5D1D7A5}" type="datetimeFigureOut">
              <a:rPr lang="en-US" smtClean="0"/>
              <a:t>9/21/17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403427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82CC2E-7AAF-8243-B2B6-3217D5D1D7A5}" type="datetimeFigureOut">
              <a:rPr lang="en-US" smtClean="0"/>
              <a:t>9/21/17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287034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82CC2E-7AAF-8243-B2B6-3217D5D1D7A5}" type="datetimeFigureOut">
              <a:rPr lang="en-US" smtClean="0"/>
              <a:t>9/21/17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724409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82CC2E-7AAF-8243-B2B6-3217D5D1D7A5}" type="datetimeFigureOut">
              <a:rPr lang="en-US" smtClean="0"/>
              <a:t>9/21/17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52218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82CC2E-7AAF-8243-B2B6-3217D5D1D7A5}" type="datetimeFigureOut">
              <a:rPr lang="en-US" smtClean="0"/>
              <a:t>9/21/17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2143185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82CC2E-7AAF-8243-B2B6-3217D5D1D7A5}" type="datetimeFigureOut">
              <a:rPr lang="en-US" smtClean="0"/>
              <a:t>9/21/17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240000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82CC2E-7AAF-8243-B2B6-3217D5D1D7A5}" type="datetimeFigureOut">
              <a:rPr lang="en-US" smtClean="0"/>
              <a:t>9/21/17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746219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82CC2E-7AAF-8243-B2B6-3217D5D1D7A5}" type="datetimeFigureOut">
              <a:rPr lang="en-US" smtClean="0"/>
              <a:t>9/21/17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48C769-4159-4F41-A478-5F2772CAD388}" type="slidenum">
              <a:rPr lang="en-US" smtClean="0"/>
              <a:t>‹#›</a:t>
            </a:fld>
            <a:endParaRPr lang="en-US"/>
          </a:p>
        </p:txBody>
      </p:sp>
    </p:spTree>
    <p:extLst>
      <p:ext uri="{BB962C8B-B14F-4D97-AF65-F5344CB8AC3E}">
        <p14:creationId xmlns:p14="http://schemas.microsoft.com/office/powerpoint/2010/main" val="30970364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82CC2E-7AAF-8243-B2B6-3217D5D1D7A5}" type="datetimeFigureOut">
              <a:rPr lang="en-US" smtClean="0"/>
              <a:t>9/21/17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48C769-4159-4F41-A478-5F2772CAD388}" type="slidenum">
              <a:rPr lang="en-US" smtClean="0"/>
              <a:t>‹#›</a:t>
            </a:fld>
            <a:endParaRPr lang="en-US"/>
          </a:p>
        </p:txBody>
      </p:sp>
    </p:spTree>
    <p:extLst>
      <p:ext uri="{BB962C8B-B14F-4D97-AF65-F5344CB8AC3E}">
        <p14:creationId xmlns:p14="http://schemas.microsoft.com/office/powerpoint/2010/main" val="196314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tp://ftp.3gpp.org/tsg_ran/TSG_RAN/TSGR_77/Docs/RP-172100.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tp://ftp.3gpp.org/tsg_ran/TSG_RAN/TSGR_77/Docs/RP-17206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ftp://ftp.3gpp.org/tsg_ran/TSG_RAN/TSGR_77/Docs/RP-172085.zip" TargetMode="External"/><Relationship Id="rId3"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a:t>
            </a:r>
            <a:r>
              <a:rPr lang="en-GB" dirty="0" smtClean="0"/>
              <a:t>on single </a:t>
            </a:r>
            <a:r>
              <a:rPr lang="en-GB" dirty="0" err="1" smtClean="0"/>
              <a:t>Tx</a:t>
            </a:r>
            <a:r>
              <a:rPr lang="en-GB" dirty="0" smtClean="0"/>
              <a:t> switched UL</a:t>
            </a:r>
            <a:r>
              <a:rPr lang="en-US" dirty="0" smtClean="0">
                <a:effectLst/>
              </a:rPr>
              <a:t> </a:t>
            </a:r>
            <a:endParaRPr lang="en-US" dirty="0"/>
          </a:p>
        </p:txBody>
      </p:sp>
      <p:sp>
        <p:nvSpPr>
          <p:cNvPr id="3" name="Subtitle 2"/>
          <p:cNvSpPr>
            <a:spLocks noGrp="1"/>
          </p:cNvSpPr>
          <p:nvPr>
            <p:ph type="subTitle" idx="1"/>
          </p:nvPr>
        </p:nvSpPr>
        <p:spPr>
          <a:xfrm>
            <a:off x="959326" y="3886200"/>
            <a:ext cx="7498874" cy="1752600"/>
          </a:xfrm>
        </p:spPr>
        <p:txBody>
          <a:bodyPr>
            <a:normAutofit fontScale="92500" lnSpcReduction="20000"/>
          </a:bodyPr>
          <a:lstStyle/>
          <a:p>
            <a:r>
              <a:rPr lang="en-US" sz="2800" dirty="0" smtClean="0">
                <a:solidFill>
                  <a:schemeClr val="tx1"/>
                </a:solidFill>
              </a:rPr>
              <a:t>Apple, Sprint, Intel, </a:t>
            </a:r>
            <a:r>
              <a:rPr lang="en-US" sz="2800" dirty="0" err="1" smtClean="0">
                <a:solidFill>
                  <a:schemeClr val="tx1"/>
                </a:solidFill>
              </a:rPr>
              <a:t>Xiaomi</a:t>
            </a:r>
            <a:r>
              <a:rPr lang="en-US" sz="2800" dirty="0" smtClean="0">
                <a:solidFill>
                  <a:schemeClr val="tx1"/>
                </a:solidFill>
              </a:rPr>
              <a:t>, OPPO, vivo, MEIZU, </a:t>
            </a:r>
            <a:r>
              <a:rPr lang="en-US" sz="2800" dirty="0" err="1" smtClean="0">
                <a:solidFill>
                  <a:schemeClr val="tx1"/>
                </a:solidFill>
              </a:rPr>
              <a:t>Spreadtrum</a:t>
            </a:r>
            <a:r>
              <a:rPr lang="en-US" sz="2800" dirty="0" smtClean="0">
                <a:solidFill>
                  <a:schemeClr val="tx1"/>
                </a:solidFill>
              </a:rPr>
              <a:t>, Skyworks, Huawei, </a:t>
            </a:r>
            <a:r>
              <a:rPr lang="en-US" sz="2800" dirty="0" err="1" smtClean="0">
                <a:solidFill>
                  <a:schemeClr val="tx1"/>
                </a:solidFill>
              </a:rPr>
              <a:t>HiSilicon</a:t>
            </a:r>
            <a:r>
              <a:rPr lang="en-US" sz="2800" dirty="0" smtClean="0">
                <a:solidFill>
                  <a:schemeClr val="tx1"/>
                </a:solidFill>
              </a:rPr>
              <a:t>, [ZTE], [</a:t>
            </a:r>
            <a:r>
              <a:rPr lang="en-US" sz="2800" dirty="0" err="1" smtClean="0">
                <a:solidFill>
                  <a:schemeClr val="tx1"/>
                </a:solidFill>
              </a:rPr>
              <a:t>Sanechips</a:t>
            </a:r>
            <a:r>
              <a:rPr lang="en-US" sz="2800" smtClean="0">
                <a:solidFill>
                  <a:schemeClr val="tx1"/>
                </a:solidFill>
              </a:rPr>
              <a:t>], </a:t>
            </a:r>
            <a:r>
              <a:rPr lang="en-US" sz="2800" dirty="0" err="1" smtClean="0">
                <a:solidFill>
                  <a:schemeClr val="tx1"/>
                </a:solidFill>
              </a:rPr>
              <a:t>Coolpad</a:t>
            </a:r>
            <a:r>
              <a:rPr lang="en-US" sz="2800" dirty="0" smtClean="0">
                <a:solidFill>
                  <a:schemeClr val="tx1"/>
                </a:solidFill>
              </a:rPr>
              <a:t>, </a:t>
            </a:r>
            <a:r>
              <a:rPr lang="en-US" sz="2800" dirty="0" err="1" smtClean="0">
                <a:solidFill>
                  <a:schemeClr val="tx1"/>
                </a:solidFill>
              </a:rPr>
              <a:t>MediaTek</a:t>
            </a:r>
            <a:r>
              <a:rPr lang="en-US" sz="2800" dirty="0" smtClean="0">
                <a:solidFill>
                  <a:schemeClr val="tx1"/>
                </a:solidFill>
              </a:rPr>
              <a:t>, Motorola Mobility, LGE, CATT, CATR, Lenovo, Huawei Device, China Telecom, China Unicom</a:t>
            </a:r>
            <a:endParaRPr lang="en-US" sz="2800" dirty="0">
              <a:solidFill>
                <a:schemeClr val="tx1"/>
              </a:solidFill>
            </a:endParaRPr>
          </a:p>
        </p:txBody>
      </p:sp>
      <p:sp>
        <p:nvSpPr>
          <p:cNvPr id="4" name="テキスト ボックス 3"/>
          <p:cNvSpPr txBox="1"/>
          <p:nvPr/>
        </p:nvSpPr>
        <p:spPr>
          <a:xfrm>
            <a:off x="685800" y="373843"/>
            <a:ext cx="4719536" cy="707886"/>
          </a:xfrm>
          <a:prstGeom prst="rect">
            <a:avLst/>
          </a:prstGeom>
          <a:noFill/>
        </p:spPr>
        <p:txBody>
          <a:bodyPr wrap="none" rtlCol="0">
            <a:spAutoFit/>
          </a:bodyPr>
          <a:lstStyle/>
          <a:p>
            <a:r>
              <a:rPr lang="en-US" altLang="ja-JP" sz="2000" dirty="0"/>
              <a:t>3GPP </a:t>
            </a:r>
            <a:r>
              <a:rPr lang="en-US" altLang="ja-JP" sz="2000" dirty="0" smtClean="0"/>
              <a:t>TSG-RAN </a:t>
            </a:r>
            <a:r>
              <a:rPr lang="en-US" sz="2000" dirty="0"/>
              <a:t>WG4 Meeting NR ad-hoc #3 </a:t>
            </a:r>
            <a:endParaRPr lang="en-US" sz="2000" dirty="0" smtClean="0"/>
          </a:p>
          <a:p>
            <a:r>
              <a:rPr lang="en-US" altLang="ja-JP" sz="2000" dirty="0" smtClean="0"/>
              <a:t>Nagoya, Japan, Sep. 18-21, 2017</a:t>
            </a:r>
            <a:endParaRPr lang="en-US" altLang="ja-JP" sz="2000" dirty="0"/>
          </a:p>
        </p:txBody>
      </p:sp>
      <p:sp>
        <p:nvSpPr>
          <p:cNvPr id="5" name="テキスト ボックス 4"/>
          <p:cNvSpPr txBox="1"/>
          <p:nvPr/>
        </p:nvSpPr>
        <p:spPr>
          <a:xfrm>
            <a:off x="7181826" y="373843"/>
            <a:ext cx="1438598" cy="400110"/>
          </a:xfrm>
          <a:prstGeom prst="rect">
            <a:avLst/>
          </a:prstGeom>
          <a:noFill/>
        </p:spPr>
        <p:txBody>
          <a:bodyPr wrap="square" rtlCol="0">
            <a:spAutoFit/>
          </a:bodyPr>
          <a:lstStyle/>
          <a:p>
            <a:r>
              <a:rPr kumimoji="1" lang="en-US" altLang="ja-JP" sz="2000" dirty="0" smtClean="0"/>
              <a:t>R4-1710049</a:t>
            </a:r>
            <a:endParaRPr kumimoji="1" lang="ja-JP" altLang="en-US" sz="2000" dirty="0"/>
          </a:p>
        </p:txBody>
      </p:sp>
    </p:spTree>
    <p:extLst>
      <p:ext uri="{BB962C8B-B14F-4D97-AF65-F5344CB8AC3E}">
        <p14:creationId xmlns:p14="http://schemas.microsoft.com/office/powerpoint/2010/main" val="220052726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Background 1: RAN#77 Agreement</a:t>
            </a:r>
            <a:endParaRPr lang="en-US" dirty="0"/>
          </a:p>
        </p:txBody>
      </p:sp>
      <p:sp>
        <p:nvSpPr>
          <p:cNvPr id="3" name="Content Placeholder 2"/>
          <p:cNvSpPr>
            <a:spLocks noGrp="1"/>
          </p:cNvSpPr>
          <p:nvPr>
            <p:ph idx="1"/>
          </p:nvPr>
        </p:nvSpPr>
        <p:spPr/>
        <p:txBody>
          <a:bodyPr>
            <a:normAutofit/>
          </a:bodyPr>
          <a:lstStyle/>
          <a:p>
            <a:pPr marL="342900" lvl="1" indent="-342900">
              <a:buFont typeface="Arial"/>
              <a:buChar char="•"/>
            </a:pPr>
            <a:r>
              <a:rPr lang="en-US" sz="1800" dirty="0" smtClean="0">
                <a:solidFill>
                  <a:srgbClr val="000000"/>
                </a:solidFill>
                <a:latin typeface="Calibri" charset="0"/>
                <a:hlinkClick r:id="rId2" action="ppaction://hlinkfile"/>
              </a:rPr>
              <a:t>RP-172100</a:t>
            </a:r>
            <a:r>
              <a:rPr lang="en-US" sz="1800" dirty="0" smtClean="0">
                <a:solidFill>
                  <a:srgbClr val="000000"/>
                </a:solidFill>
                <a:latin typeface="Calibri" charset="0"/>
              </a:rPr>
              <a:t>: </a:t>
            </a:r>
            <a:r>
              <a:rPr lang="en-GB" sz="1800" dirty="0">
                <a:solidFill>
                  <a:srgbClr val="000000"/>
                </a:solidFill>
              </a:rPr>
              <a:t>LS on single </a:t>
            </a:r>
            <a:r>
              <a:rPr lang="en-GB" sz="1800" dirty="0" err="1">
                <a:solidFill>
                  <a:srgbClr val="000000"/>
                </a:solidFill>
              </a:rPr>
              <a:t>Tx</a:t>
            </a:r>
            <a:r>
              <a:rPr lang="en-GB" sz="1800" dirty="0">
                <a:solidFill>
                  <a:srgbClr val="000000"/>
                </a:solidFill>
              </a:rPr>
              <a:t> switched UL</a:t>
            </a:r>
            <a:r>
              <a:rPr lang="en-US" sz="1800" dirty="0" smtClean="0">
                <a:solidFill>
                  <a:srgbClr val="000000"/>
                </a:solidFill>
                <a:effectLst/>
              </a:rPr>
              <a:t> (from RAN to RAN2 &amp; RAN4)</a:t>
            </a:r>
            <a:endParaRPr lang="en-US" sz="1800" dirty="0" smtClean="0">
              <a:solidFill>
                <a:srgbClr val="000000"/>
              </a:solidFill>
              <a:latin typeface="Calibri" charset="0"/>
            </a:endParaRPr>
          </a:p>
          <a:p>
            <a:pPr lvl="1"/>
            <a:r>
              <a:rPr lang="en-GB" sz="1800" dirty="0">
                <a:solidFill>
                  <a:srgbClr val="000000"/>
                </a:solidFill>
              </a:rPr>
              <a:t>RAN has discussed the issue of simultaneous dual </a:t>
            </a:r>
            <a:r>
              <a:rPr lang="en-GB" sz="1800" dirty="0" err="1">
                <a:solidFill>
                  <a:srgbClr val="000000"/>
                </a:solidFill>
              </a:rPr>
              <a:t>Tx</a:t>
            </a:r>
            <a:r>
              <a:rPr lang="en-GB" sz="1800" dirty="0">
                <a:solidFill>
                  <a:srgbClr val="000000"/>
                </a:solidFill>
              </a:rPr>
              <a:t> vs. single </a:t>
            </a:r>
            <a:r>
              <a:rPr lang="en-GB" sz="1800" dirty="0" err="1">
                <a:solidFill>
                  <a:srgbClr val="000000"/>
                </a:solidFill>
              </a:rPr>
              <a:t>Tx</a:t>
            </a:r>
            <a:r>
              <a:rPr lang="en-GB" sz="1800" dirty="0">
                <a:solidFill>
                  <a:srgbClr val="000000"/>
                </a:solidFill>
              </a:rPr>
              <a:t> for LTE-NR dual connectivity and endorsed the attached documents RP-172064, RP-172085. RAN agreed that all the RAN WGs should complete their tasks by December 2017 to allow the feature to be introduced to the specifications. </a:t>
            </a:r>
            <a:endParaRPr lang="en-US" sz="1800" dirty="0">
              <a:solidFill>
                <a:srgbClr val="000000"/>
              </a:solidFill>
            </a:endParaRPr>
          </a:p>
          <a:p>
            <a:pPr lvl="1"/>
            <a:r>
              <a:rPr lang="en-GB" sz="1800" dirty="0">
                <a:solidFill>
                  <a:srgbClr val="000000"/>
                </a:solidFill>
              </a:rPr>
              <a:t>RAN asks RAN WG2 and RAN WG4 groups to take the above into account and complete the work. The approval of single UL support in LTE – NR DC and related specification text in text proposals, draft TS proposals (presented for approval) and CRs (e.g. LTE specifications) will be done as a package in RAN#78.</a:t>
            </a:r>
            <a:r>
              <a:rPr lang="en-US" sz="1800" dirty="0" smtClean="0">
                <a:solidFill>
                  <a:srgbClr val="000000"/>
                </a:solidFill>
                <a:effectLst/>
              </a:rPr>
              <a:t> </a:t>
            </a:r>
            <a:endParaRPr lang="en-US" sz="1800" dirty="0" smtClean="0">
              <a:solidFill>
                <a:srgbClr val="000000"/>
              </a:solidFill>
              <a:latin typeface="Calibri" charset="0"/>
            </a:endParaRPr>
          </a:p>
        </p:txBody>
      </p:sp>
    </p:spTree>
    <p:extLst>
      <p:ext uri="{BB962C8B-B14F-4D97-AF65-F5344CB8AC3E}">
        <p14:creationId xmlns:p14="http://schemas.microsoft.com/office/powerpoint/2010/main" val="132438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latin typeface="Calibri" charset="0"/>
              </a:rPr>
              <a:t>Background 2: RAN#77 Endorsement in </a:t>
            </a:r>
            <a:r>
              <a:rPr lang="en-US" sz="2800" dirty="0" smtClean="0">
                <a:latin typeface="Calibri" charset="0"/>
                <a:hlinkClick r:id="rId2" action="ppaction://hlinkfile"/>
              </a:rPr>
              <a:t>RP-172064</a:t>
            </a:r>
            <a:endParaRPr lang="en-US" sz="2800" dirty="0"/>
          </a:p>
        </p:txBody>
      </p:sp>
      <p:sp>
        <p:nvSpPr>
          <p:cNvPr id="3" name="Content Placeholder 2"/>
          <p:cNvSpPr>
            <a:spLocks noGrp="1"/>
          </p:cNvSpPr>
          <p:nvPr>
            <p:ph idx="1"/>
          </p:nvPr>
        </p:nvSpPr>
        <p:spPr/>
        <p:txBody>
          <a:bodyPr>
            <a:normAutofit fontScale="92500" lnSpcReduction="10000"/>
          </a:bodyPr>
          <a:lstStyle/>
          <a:p>
            <a:r>
              <a:rPr lang="en-US" sz="2800" dirty="0" smtClean="0">
                <a:solidFill>
                  <a:srgbClr val="000000"/>
                </a:solidFill>
              </a:rPr>
              <a:t>The categorization of band combinations is up to RAN4</a:t>
            </a:r>
          </a:p>
          <a:p>
            <a:pPr lvl="1"/>
            <a:r>
              <a:rPr lang="en-US" sz="2400" dirty="0" smtClean="0">
                <a:solidFill>
                  <a:srgbClr val="000000"/>
                </a:solidFill>
              </a:rPr>
              <a:t>RAN4 is to define a rule for categorization (of band combinations including channel assignments) in order to apply them</a:t>
            </a:r>
          </a:p>
          <a:p>
            <a:pPr lvl="2"/>
            <a:r>
              <a:rPr lang="en-US" sz="2200" dirty="0" smtClean="0">
                <a:solidFill>
                  <a:srgbClr val="000000"/>
                </a:solidFill>
              </a:rPr>
              <a:t>A possible rule could be based on presence of resulting IMD[2]…[7] (including harmonics as long as the cause includes simultaneous </a:t>
            </a:r>
            <a:r>
              <a:rPr lang="en-US" sz="2200" dirty="0" err="1" smtClean="0">
                <a:solidFill>
                  <a:srgbClr val="000000"/>
                </a:solidFill>
              </a:rPr>
              <a:t>Tx</a:t>
            </a:r>
            <a:r>
              <a:rPr lang="en-US" sz="2200" dirty="0" smtClean="0">
                <a:solidFill>
                  <a:srgbClr val="000000"/>
                </a:solidFill>
              </a:rPr>
              <a:t>) falling in Rx with the given channel assignment</a:t>
            </a:r>
            <a:endParaRPr lang="en-US" sz="2800" dirty="0" smtClean="0">
              <a:solidFill>
                <a:srgbClr val="000000"/>
              </a:solidFill>
            </a:endParaRPr>
          </a:p>
          <a:p>
            <a:pPr lvl="2"/>
            <a:endParaRPr lang="en-US" sz="2200" dirty="0" smtClean="0">
              <a:solidFill>
                <a:srgbClr val="000000"/>
              </a:solidFill>
            </a:endParaRPr>
          </a:p>
          <a:p>
            <a:r>
              <a:rPr lang="en-US" sz="2800" dirty="0" smtClean="0">
                <a:solidFill>
                  <a:srgbClr val="000000"/>
                </a:solidFill>
              </a:rPr>
              <a:t>Applies to a triplet of CCs</a:t>
            </a:r>
          </a:p>
          <a:p>
            <a:pPr lvl="1"/>
            <a:r>
              <a:rPr lang="en-US" sz="2400" dirty="0" smtClean="0">
                <a:solidFill>
                  <a:srgbClr val="000000"/>
                </a:solidFill>
              </a:rPr>
              <a:t>1 LTE </a:t>
            </a:r>
            <a:r>
              <a:rPr lang="en-US" sz="2400" dirty="0" err="1" smtClean="0">
                <a:solidFill>
                  <a:srgbClr val="000000"/>
                </a:solidFill>
              </a:rPr>
              <a:t>PCell</a:t>
            </a:r>
            <a:r>
              <a:rPr lang="en-US" sz="2400" dirty="0" smtClean="0">
                <a:solidFill>
                  <a:srgbClr val="000000"/>
                </a:solidFill>
              </a:rPr>
              <a:t> UL + 1 NR </a:t>
            </a:r>
            <a:r>
              <a:rPr lang="en-US" sz="2400" dirty="0" err="1" smtClean="0">
                <a:solidFill>
                  <a:srgbClr val="000000"/>
                </a:solidFill>
              </a:rPr>
              <a:t>PSCell</a:t>
            </a:r>
            <a:r>
              <a:rPr lang="en-US" sz="2400" dirty="0" smtClean="0">
                <a:solidFill>
                  <a:srgbClr val="000000"/>
                </a:solidFill>
              </a:rPr>
              <a:t> UL + 1 NR </a:t>
            </a:r>
            <a:r>
              <a:rPr lang="en-US" sz="2400" dirty="0" err="1" smtClean="0">
                <a:solidFill>
                  <a:srgbClr val="000000"/>
                </a:solidFill>
              </a:rPr>
              <a:t>PSCell</a:t>
            </a:r>
            <a:r>
              <a:rPr lang="en-US" sz="2400" dirty="0" smtClean="0">
                <a:solidFill>
                  <a:srgbClr val="000000"/>
                </a:solidFill>
              </a:rPr>
              <a:t> DL, or</a:t>
            </a:r>
          </a:p>
          <a:p>
            <a:pPr lvl="1"/>
            <a:r>
              <a:rPr lang="en-US" sz="2400" dirty="0" smtClean="0">
                <a:solidFill>
                  <a:srgbClr val="000000"/>
                </a:solidFill>
              </a:rPr>
              <a:t>1 LTE </a:t>
            </a:r>
            <a:r>
              <a:rPr lang="en-US" sz="2400" dirty="0" err="1" smtClean="0">
                <a:solidFill>
                  <a:srgbClr val="000000"/>
                </a:solidFill>
              </a:rPr>
              <a:t>PCell</a:t>
            </a:r>
            <a:r>
              <a:rPr lang="en-US" sz="2400" dirty="0" smtClean="0">
                <a:solidFill>
                  <a:srgbClr val="000000"/>
                </a:solidFill>
              </a:rPr>
              <a:t> UL + 1 NR </a:t>
            </a:r>
            <a:r>
              <a:rPr lang="en-US" sz="2400" dirty="0" err="1" smtClean="0">
                <a:solidFill>
                  <a:srgbClr val="000000"/>
                </a:solidFill>
              </a:rPr>
              <a:t>PSCell</a:t>
            </a:r>
            <a:r>
              <a:rPr lang="en-US" sz="2400" dirty="0" smtClean="0">
                <a:solidFill>
                  <a:srgbClr val="000000"/>
                </a:solidFill>
              </a:rPr>
              <a:t> UL + 1 LTE </a:t>
            </a:r>
            <a:r>
              <a:rPr lang="en-US" sz="2400" dirty="0" err="1" smtClean="0">
                <a:solidFill>
                  <a:srgbClr val="000000"/>
                </a:solidFill>
              </a:rPr>
              <a:t>PCell</a:t>
            </a:r>
            <a:r>
              <a:rPr lang="en-US" sz="2400" dirty="0" smtClean="0">
                <a:solidFill>
                  <a:srgbClr val="000000"/>
                </a:solidFill>
              </a:rPr>
              <a:t> DL</a:t>
            </a:r>
          </a:p>
          <a:p>
            <a:pPr marL="3175" indent="0">
              <a:buNone/>
            </a:pPr>
            <a:r>
              <a:rPr lang="en-US" sz="2800" dirty="0" smtClean="0">
                <a:solidFill>
                  <a:srgbClr val="000000"/>
                </a:solidFill>
              </a:rPr>
              <a:t> </a:t>
            </a:r>
          </a:p>
          <a:p>
            <a:endParaRPr lang="en-US" dirty="0">
              <a:solidFill>
                <a:srgbClr val="000000"/>
              </a:solidFill>
            </a:endParaRPr>
          </a:p>
        </p:txBody>
      </p:sp>
    </p:spTree>
    <p:extLst>
      <p:ext uri="{BB962C8B-B14F-4D97-AF65-F5344CB8AC3E}">
        <p14:creationId xmlns:p14="http://schemas.microsoft.com/office/powerpoint/2010/main" val="15539063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latin typeface="Calibri" charset="0"/>
              </a:rPr>
              <a:t>Background 3: RAN#77 Endorsement in </a:t>
            </a:r>
            <a:r>
              <a:rPr lang="en-US" sz="2800" dirty="0" smtClean="0">
                <a:latin typeface="Calibri" charset="0"/>
                <a:hlinkClick r:id="rId2" action="ppaction://hlinkfile"/>
              </a:rPr>
              <a:t>RP-172085</a:t>
            </a:r>
            <a:endParaRPr lang="en-US" sz="2800" dirty="0"/>
          </a:p>
        </p:txBody>
      </p:sp>
      <p:sp>
        <p:nvSpPr>
          <p:cNvPr id="3" name="Content Placeholder 2"/>
          <p:cNvSpPr>
            <a:spLocks noGrp="1"/>
          </p:cNvSpPr>
          <p:nvPr>
            <p:ph idx="1"/>
          </p:nvPr>
        </p:nvSpPr>
        <p:spPr/>
        <p:txBody>
          <a:bodyPr>
            <a:normAutofit fontScale="77500" lnSpcReduction="20000"/>
          </a:bodyPr>
          <a:lstStyle/>
          <a:p>
            <a:pPr marL="342900" lvl="1" indent="-342900">
              <a:spcBef>
                <a:spcPct val="35000"/>
              </a:spcBef>
              <a:buClrTx/>
              <a:buBlip>
                <a:blip r:embed="rId3"/>
              </a:buBlip>
            </a:pPr>
            <a:r>
              <a:rPr lang="en-GB" dirty="0" smtClean="0">
                <a:solidFill>
                  <a:srgbClr val="000000"/>
                </a:solidFill>
              </a:rPr>
              <a:t>Define in RAN4 specs for which band combinations and channel allocations (to the extent specified by RAN4) within that band combination the UE is allowed to indicate that it does not support 2 simultaneous UL </a:t>
            </a:r>
            <a:r>
              <a:rPr lang="en-GB" dirty="0" err="1" smtClean="0">
                <a:solidFill>
                  <a:srgbClr val="000000"/>
                </a:solidFill>
              </a:rPr>
              <a:t>tx</a:t>
            </a:r>
            <a:r>
              <a:rPr lang="en-GB" dirty="0" smtClean="0">
                <a:solidFill>
                  <a:srgbClr val="000000"/>
                </a:solidFill>
              </a:rPr>
              <a:t> (this is not implying the granularity of the signalling)</a:t>
            </a:r>
          </a:p>
          <a:p>
            <a:pPr marL="342900" lvl="1" indent="-342900">
              <a:spcBef>
                <a:spcPct val="35000"/>
              </a:spcBef>
              <a:buClrTx/>
              <a:buBlip>
                <a:blip r:embed="rId3"/>
              </a:buBlip>
            </a:pPr>
            <a:endParaRPr lang="en-GB" dirty="0">
              <a:solidFill>
                <a:srgbClr val="000000"/>
              </a:solidFill>
            </a:endParaRPr>
          </a:p>
          <a:p>
            <a:pPr marL="342900" lvl="1" indent="-342900">
              <a:spcBef>
                <a:spcPct val="35000"/>
              </a:spcBef>
              <a:buClrTx/>
              <a:buBlip>
                <a:blip r:embed="rId3"/>
              </a:buBlip>
            </a:pPr>
            <a:r>
              <a:rPr lang="en-GB" dirty="0" smtClean="0">
                <a:solidFill>
                  <a:srgbClr val="000000"/>
                </a:solidFill>
              </a:rPr>
              <a:t>Signalling to be defined to support the 'red text' from RAN4 part of the single </a:t>
            </a:r>
            <a:r>
              <a:rPr lang="en-GB" dirty="0" err="1" smtClean="0">
                <a:solidFill>
                  <a:srgbClr val="000000"/>
                </a:solidFill>
              </a:rPr>
              <a:t>tx</a:t>
            </a:r>
            <a:r>
              <a:rPr lang="en-GB" dirty="0" smtClean="0">
                <a:solidFill>
                  <a:srgbClr val="000000"/>
                </a:solidFill>
              </a:rPr>
              <a:t> discussion (i.e. as in RP-172064):</a:t>
            </a:r>
          </a:p>
          <a:p>
            <a:pPr lvl="1">
              <a:buFontTx/>
              <a:buChar char="-"/>
            </a:pPr>
            <a:r>
              <a:rPr lang="en-GB" dirty="0" smtClean="0">
                <a:solidFill>
                  <a:srgbClr val="000000"/>
                </a:solidFill>
              </a:rPr>
              <a:t>UE capability indicates that the UE does not allow 2 simultaneous UL transmission for the RAN4 specified channel allocations in a given band combination. </a:t>
            </a:r>
            <a:r>
              <a:rPr lang="en-US" dirty="0" smtClean="0">
                <a:solidFill>
                  <a:srgbClr val="000000"/>
                </a:solidFill>
              </a:rPr>
              <a:t>If the network chooses to operate the UE in a way that is not consistent with this capability indication then the UE behavior is not specified and the UE might not meet the performance criteria.</a:t>
            </a:r>
          </a:p>
          <a:p>
            <a:endParaRPr lang="en-US" dirty="0">
              <a:solidFill>
                <a:srgbClr val="000000"/>
              </a:solidFill>
            </a:endParaRPr>
          </a:p>
        </p:txBody>
      </p:sp>
    </p:spTree>
    <p:extLst>
      <p:ext uri="{BB962C8B-B14F-4D97-AF65-F5344CB8AC3E}">
        <p14:creationId xmlns:p14="http://schemas.microsoft.com/office/powerpoint/2010/main" val="422063364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175" y="274638"/>
            <a:ext cx="8776228" cy="1143000"/>
          </a:xfrm>
        </p:spPr>
        <p:txBody>
          <a:bodyPr>
            <a:normAutofit fontScale="90000"/>
          </a:bodyPr>
          <a:lstStyle/>
          <a:p>
            <a:r>
              <a:rPr lang="en-US" dirty="0" smtClean="0"/>
              <a:t>Proposed WF </a:t>
            </a:r>
            <a:r>
              <a:rPr lang="en-GB" dirty="0" smtClean="0"/>
              <a:t>on single </a:t>
            </a:r>
            <a:r>
              <a:rPr lang="en-GB" dirty="0" err="1" smtClean="0"/>
              <a:t>Tx</a:t>
            </a:r>
            <a:r>
              <a:rPr lang="en-GB" dirty="0" smtClean="0"/>
              <a:t> switched UL (1)</a:t>
            </a:r>
            <a:r>
              <a:rPr lang="en-US" dirty="0" smtClean="0">
                <a:effectLst/>
              </a:rPr>
              <a:t> </a:t>
            </a:r>
            <a:endParaRPr lang="en-US" dirty="0"/>
          </a:p>
        </p:txBody>
      </p:sp>
      <p:sp>
        <p:nvSpPr>
          <p:cNvPr id="3" name="Content Placeholder 2"/>
          <p:cNvSpPr>
            <a:spLocks noGrp="1"/>
          </p:cNvSpPr>
          <p:nvPr>
            <p:ph idx="1"/>
          </p:nvPr>
        </p:nvSpPr>
        <p:spPr>
          <a:xfrm>
            <a:off x="201175" y="1600200"/>
            <a:ext cx="8842239" cy="4941784"/>
          </a:xfrm>
        </p:spPr>
        <p:txBody>
          <a:bodyPr>
            <a:normAutofit fontScale="70000" lnSpcReduction="20000"/>
          </a:bodyPr>
          <a:lstStyle/>
          <a:p>
            <a:pPr marL="342900" lvl="2" indent="-342900"/>
            <a:r>
              <a:rPr lang="en-US" sz="3100" dirty="0" smtClean="0"/>
              <a:t>RAN4 to define “difficult” band/channel combinations (including at least channel assignments) using the rule </a:t>
            </a:r>
            <a:r>
              <a:rPr lang="en-US" sz="3100" dirty="0"/>
              <a:t>based on presence of resulting IMD[2]…</a:t>
            </a:r>
            <a:r>
              <a:rPr lang="en-US" sz="3100" dirty="0" smtClean="0"/>
              <a:t>[TBD] </a:t>
            </a:r>
            <a:r>
              <a:rPr lang="en-US" sz="3100" dirty="0"/>
              <a:t>(including harmonics as long as the cause includes simultaneous </a:t>
            </a:r>
            <a:r>
              <a:rPr lang="en-US" sz="3100" dirty="0" err="1"/>
              <a:t>Tx</a:t>
            </a:r>
            <a:r>
              <a:rPr lang="en-US" sz="3100" dirty="0"/>
              <a:t>) falling in Rx with the given channel </a:t>
            </a:r>
            <a:r>
              <a:rPr lang="en-US" sz="3100" dirty="0" smtClean="0"/>
              <a:t>assignment, and to complete the RAN4 related tasks by Dec. 2017</a:t>
            </a:r>
          </a:p>
          <a:p>
            <a:pPr lvl="1"/>
            <a:r>
              <a:rPr lang="en-US" dirty="0" smtClean="0"/>
              <a:t>Band/channel combinations without the presence of the above defined order of IMD should be categorized as “not difficult” combinations for mandatory dual uplinks</a:t>
            </a:r>
          </a:p>
          <a:p>
            <a:pPr lvl="1"/>
            <a:r>
              <a:rPr lang="en-US" dirty="0" smtClean="0"/>
              <a:t>Band/channel combinations with the presence of the above defined order of IMD should be categorized as “difficult” combinations for optional dual uplinks</a:t>
            </a:r>
          </a:p>
          <a:p>
            <a:pPr lvl="1"/>
            <a:r>
              <a:rPr lang="en-US" dirty="0" smtClean="0"/>
              <a:t>By RAN4</a:t>
            </a:r>
            <a:r>
              <a:rPr lang="en-US" dirty="0"/>
              <a:t>#</a:t>
            </a:r>
            <a:r>
              <a:rPr lang="en-US" dirty="0" smtClean="0"/>
              <a:t>84bis, RAN4 to agree on IMD[2]-</a:t>
            </a:r>
            <a:r>
              <a:rPr lang="en-US" dirty="0" smtClean="0"/>
              <a:t>[TBD] </a:t>
            </a:r>
            <a:r>
              <a:rPr lang="en-US" dirty="0" smtClean="0"/>
              <a:t>order (including index and frequency separation), and</a:t>
            </a:r>
            <a:r>
              <a:rPr lang="en-US" dirty="0"/>
              <a:t> o</a:t>
            </a:r>
            <a:r>
              <a:rPr lang="en-US" dirty="0" smtClean="0"/>
              <a:t>perators are requested to provide with their specific LTE-NR DC channel allocations </a:t>
            </a:r>
            <a:r>
              <a:rPr lang="en-US" dirty="0" smtClean="0">
                <a:solidFill>
                  <a:srgbClr val="000000"/>
                </a:solidFill>
              </a:rPr>
              <a:t>to be included in Dec. 2017 release</a:t>
            </a:r>
          </a:p>
          <a:p>
            <a:r>
              <a:rPr lang="en-US" dirty="0" smtClean="0"/>
              <a:t>Other approaches (such as quantitative MSD analysis) could also be considered</a:t>
            </a:r>
          </a:p>
          <a:p>
            <a:endParaRPr lang="en-US" dirty="0"/>
          </a:p>
        </p:txBody>
      </p:sp>
    </p:spTree>
    <p:extLst>
      <p:ext uri="{BB962C8B-B14F-4D97-AF65-F5344CB8AC3E}">
        <p14:creationId xmlns:p14="http://schemas.microsoft.com/office/powerpoint/2010/main" val="91228996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RAN4 to send an LS to RAN2 informing RAN2 about the RAN4 WF (1) on Page 5</a:t>
            </a:r>
          </a:p>
          <a:p>
            <a:r>
              <a:rPr lang="en-US" dirty="0" smtClean="0">
                <a:solidFill>
                  <a:srgbClr val="000000"/>
                </a:solidFill>
              </a:rPr>
              <a:t>RAN4 LS to explicitly indicate to RAN2 that:</a:t>
            </a:r>
          </a:p>
          <a:p>
            <a:pPr lvl="1"/>
            <a:r>
              <a:rPr lang="en-GB" dirty="0" smtClean="0">
                <a:solidFill>
                  <a:srgbClr val="000000"/>
                </a:solidFill>
              </a:rPr>
              <a:t>On top of the guidance in RP-172085, RAN2 signalling should strive to leave operators’ future flexibility </a:t>
            </a:r>
            <a:r>
              <a:rPr lang="en-GB" dirty="0">
                <a:solidFill>
                  <a:srgbClr val="000000"/>
                </a:solidFill>
              </a:rPr>
              <a:t>for enhanced selection procedures for selecting ‘difficult </a:t>
            </a:r>
            <a:r>
              <a:rPr lang="en-GB" dirty="0" smtClean="0">
                <a:solidFill>
                  <a:srgbClr val="000000"/>
                </a:solidFill>
              </a:rPr>
              <a:t>band/channel combinations’ </a:t>
            </a:r>
            <a:r>
              <a:rPr lang="en-GB" dirty="0">
                <a:solidFill>
                  <a:srgbClr val="000000"/>
                </a:solidFill>
              </a:rPr>
              <a:t>and for considering mitigation techniques not related to channel selection (</a:t>
            </a:r>
            <a:r>
              <a:rPr lang="en-GB" dirty="0" smtClean="0">
                <a:solidFill>
                  <a:srgbClr val="000000"/>
                </a:solidFill>
              </a:rPr>
              <a:t>i.e. </a:t>
            </a:r>
            <a:r>
              <a:rPr lang="en-GB" dirty="0">
                <a:solidFill>
                  <a:srgbClr val="000000"/>
                </a:solidFill>
              </a:rPr>
              <a:t>deployment scenarios such as small cells </a:t>
            </a:r>
            <a:r>
              <a:rPr lang="en-GB" dirty="0" smtClean="0">
                <a:solidFill>
                  <a:srgbClr val="000000"/>
                </a:solidFill>
              </a:rPr>
              <a:t>etc.), </a:t>
            </a:r>
            <a:r>
              <a:rPr lang="en-GB" dirty="0">
                <a:solidFill>
                  <a:srgbClr val="000000"/>
                </a:solidFill>
              </a:rPr>
              <a:t>and ask that RAN2 take future flexibility into account when designing/specifying the single-dual </a:t>
            </a:r>
            <a:r>
              <a:rPr lang="en-GB" dirty="0" err="1">
                <a:solidFill>
                  <a:srgbClr val="000000"/>
                </a:solidFill>
              </a:rPr>
              <a:t>Tx</a:t>
            </a:r>
            <a:r>
              <a:rPr lang="en-GB" dirty="0">
                <a:solidFill>
                  <a:srgbClr val="000000"/>
                </a:solidFill>
              </a:rPr>
              <a:t> capability to the network</a:t>
            </a:r>
            <a:r>
              <a:rPr lang="en-GB" dirty="0" smtClean="0">
                <a:solidFill>
                  <a:srgbClr val="000000"/>
                </a:solidFill>
              </a:rPr>
              <a:t>.</a:t>
            </a:r>
          </a:p>
        </p:txBody>
      </p:sp>
      <p:sp>
        <p:nvSpPr>
          <p:cNvPr id="4" name="Title 1"/>
          <p:cNvSpPr txBox="1">
            <a:spLocks/>
          </p:cNvSpPr>
          <p:nvPr/>
        </p:nvSpPr>
        <p:spPr>
          <a:xfrm>
            <a:off x="201175" y="274638"/>
            <a:ext cx="8776228" cy="1143000"/>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0000"/>
                </a:solidFill>
              </a:rPr>
              <a:t>Proposed WF </a:t>
            </a:r>
            <a:r>
              <a:rPr lang="en-GB" dirty="0" smtClean="0">
                <a:solidFill>
                  <a:srgbClr val="000000"/>
                </a:solidFill>
              </a:rPr>
              <a:t>on single </a:t>
            </a:r>
            <a:r>
              <a:rPr lang="en-GB" dirty="0" err="1" smtClean="0">
                <a:solidFill>
                  <a:srgbClr val="000000"/>
                </a:solidFill>
              </a:rPr>
              <a:t>Tx</a:t>
            </a:r>
            <a:r>
              <a:rPr lang="en-GB" dirty="0" smtClean="0">
                <a:solidFill>
                  <a:srgbClr val="000000"/>
                </a:solidFill>
              </a:rPr>
              <a:t> switched UL (2)</a:t>
            </a:r>
            <a:r>
              <a:rPr lang="en-US" dirty="0" smtClean="0">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2077496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308" y="274638"/>
            <a:ext cx="8686800" cy="1143000"/>
          </a:xfrm>
        </p:spPr>
        <p:txBody>
          <a:bodyPr>
            <a:noAutofit/>
          </a:bodyPr>
          <a:lstStyle/>
          <a:p>
            <a:r>
              <a:rPr lang="en-US" sz="3200" dirty="0" smtClean="0"/>
              <a:t>For Information Only: LTE 2UL CA MSD vs. IM order</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63155365"/>
              </p:ext>
            </p:extLst>
          </p:nvPr>
        </p:nvGraphicFramePr>
        <p:xfrm>
          <a:off x="457199" y="2173809"/>
          <a:ext cx="8229601" cy="715468"/>
        </p:xfrm>
        <a:graphic>
          <a:graphicData uri="http://schemas.openxmlformats.org/drawingml/2006/table">
            <a:tbl>
              <a:tblPr/>
              <a:tblGrid>
                <a:gridCol w="538910"/>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59273"/>
                <a:gridCol w="729774"/>
              </a:tblGrid>
              <a:tr h="172900">
                <a:tc>
                  <a:txBody>
                    <a:bodyPr/>
                    <a:lstStyle/>
                    <a:p>
                      <a:pPr algn="l" fontAlgn="b"/>
                      <a:r>
                        <a:rPr lang="is-IS" sz="1100" b="0" i="0" u="none" strike="noStrike">
                          <a:solidFill>
                            <a:srgbClr val="000000"/>
                          </a:solidFill>
                          <a:effectLst/>
                          <a:latin typeface="Calibri"/>
                        </a:rPr>
                        <a:t>IM2</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24</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26</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29.8</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32.5</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26</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30</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28.05</a:t>
                      </a:r>
                    </a:p>
                  </a:txBody>
                  <a:tcPr marL="11227" marR="11227" marT="11227" marB="0" anchor="b">
                    <a:lnL>
                      <a:noFill/>
                    </a:lnL>
                    <a:lnR>
                      <a:noFill/>
                    </a:lnR>
                    <a:lnT>
                      <a:noFill/>
                    </a:lnT>
                    <a:lnB>
                      <a:noFill/>
                    </a:lnB>
                  </a:tcPr>
                </a:tc>
              </a:tr>
              <a:tr h="172900">
                <a:tc>
                  <a:txBody>
                    <a:bodyPr/>
                    <a:lstStyle/>
                    <a:p>
                      <a:pPr algn="l" fontAlgn="b"/>
                      <a:r>
                        <a:rPr lang="en-US" sz="1100" b="0" i="0" u="none" strike="noStrike">
                          <a:solidFill>
                            <a:srgbClr val="000000"/>
                          </a:solidFill>
                          <a:effectLst/>
                          <a:latin typeface="Calibri"/>
                        </a:rPr>
                        <a:t>IM3</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23</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25.7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5</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7.7</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12</a:t>
                      </a:r>
                    </a:p>
                  </a:txBody>
                  <a:tcPr marL="11227" marR="11227" marT="11227" marB="0" anchor="b">
                    <a:lnL>
                      <a:noFill/>
                    </a:lnL>
                    <a:lnR>
                      <a:noFill/>
                    </a:lnR>
                    <a:lnT>
                      <a:noFill/>
                    </a:lnT>
                    <a:lnB>
                      <a:noFill/>
                    </a:lnB>
                  </a:tcPr>
                </a:tc>
                <a:tc>
                  <a:txBody>
                    <a:bodyPr/>
                    <a:lstStyle/>
                    <a:p>
                      <a:pPr algn="r" fontAlgn="b"/>
                      <a:r>
                        <a:rPr lang="is-IS" sz="1100" b="0" i="0" u="none" strike="noStrike" dirty="0">
                          <a:solidFill>
                            <a:srgbClr val="000000"/>
                          </a:solidFill>
                          <a:effectLst/>
                          <a:latin typeface="Calibri"/>
                        </a:rPr>
                        <a:t>12</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14.7</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12.1</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14.03</a:t>
                      </a:r>
                    </a:p>
                  </a:txBody>
                  <a:tcPr marL="11227" marR="11227" marT="11227" marB="0" anchor="b">
                    <a:lnL>
                      <a:noFill/>
                    </a:lnL>
                    <a:lnR>
                      <a:noFill/>
                    </a:lnR>
                    <a:lnT>
                      <a:noFill/>
                    </a:lnT>
                    <a:lnB>
                      <a:noFill/>
                    </a:lnB>
                  </a:tcPr>
                </a:tc>
              </a:tr>
              <a:tr h="172900">
                <a:tc>
                  <a:txBody>
                    <a:bodyPr/>
                    <a:lstStyle/>
                    <a:p>
                      <a:pPr algn="l" fontAlgn="b"/>
                      <a:r>
                        <a:rPr lang="en-US" sz="1100" b="0" i="0" u="none" strike="noStrike">
                          <a:solidFill>
                            <a:srgbClr val="000000"/>
                          </a:solidFill>
                          <a:effectLst/>
                          <a:latin typeface="Calibri"/>
                        </a:rPr>
                        <a:t>IM4</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6</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8.7</a:t>
                      </a:r>
                    </a:p>
                  </a:txBody>
                  <a:tcPr marL="11227" marR="11227" marT="11227"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13</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15.7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8</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6.7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9</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11.7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6.7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9</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11.7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6.7</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8.2</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8</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10.7</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17.7</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8.98</a:t>
                      </a:r>
                    </a:p>
                  </a:txBody>
                  <a:tcPr marL="11227" marR="11227" marT="11227" marB="0" anchor="b">
                    <a:lnL>
                      <a:noFill/>
                    </a:lnL>
                    <a:lnR>
                      <a:noFill/>
                    </a:lnR>
                    <a:lnT>
                      <a:noFill/>
                    </a:lnT>
                    <a:lnB>
                      <a:noFill/>
                    </a:lnB>
                  </a:tcPr>
                </a:tc>
              </a:tr>
              <a:tr h="172900">
                <a:tc>
                  <a:txBody>
                    <a:bodyPr/>
                    <a:lstStyle/>
                    <a:p>
                      <a:pPr algn="l" fontAlgn="b"/>
                      <a:r>
                        <a:rPr lang="it-IT" sz="1100" b="0" i="0" u="none" strike="noStrike">
                          <a:solidFill>
                            <a:srgbClr val="000000"/>
                          </a:solidFill>
                          <a:effectLst/>
                          <a:latin typeface="Calibri"/>
                        </a:rPr>
                        <a:t>IM5</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5</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6.4</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2.5</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5.5</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dirty="0">
                          <a:solidFill>
                            <a:srgbClr val="000000"/>
                          </a:solidFill>
                          <a:effectLst/>
                          <a:latin typeface="Calibri"/>
                        </a:rPr>
                        <a:t>4.85</a:t>
                      </a:r>
                    </a:p>
                  </a:txBody>
                  <a:tcPr marL="11227" marR="11227" marT="11227" marB="0" anchor="b">
                    <a:lnL>
                      <a:noFill/>
                    </a:lnL>
                    <a:lnR>
                      <a:noFill/>
                    </a:lnR>
                    <a:lnT>
                      <a:noFill/>
                    </a:lnT>
                    <a:lnB>
                      <a:noFill/>
                    </a:lnB>
                  </a:tcPr>
                </a:tc>
              </a:tr>
            </a:tbl>
          </a:graphicData>
        </a:graphic>
      </p:graphicFrame>
      <p:sp>
        <p:nvSpPr>
          <p:cNvPr id="5" name="Rectangle 4"/>
          <p:cNvSpPr/>
          <p:nvPr/>
        </p:nvSpPr>
        <p:spPr>
          <a:xfrm>
            <a:off x="457200" y="1709852"/>
            <a:ext cx="8298439" cy="307777"/>
          </a:xfrm>
          <a:prstGeom prst="rect">
            <a:avLst/>
          </a:prstGeom>
        </p:spPr>
        <p:txBody>
          <a:bodyPr wrap="square">
            <a:spAutoFit/>
          </a:bodyPr>
          <a:lstStyle/>
          <a:p>
            <a:r>
              <a:rPr lang="en-US" sz="1400" dirty="0"/>
              <a:t>Table 7.3.1A-0f: 2DL/2UL </a:t>
            </a:r>
            <a:r>
              <a:rPr lang="en-US" sz="1400" dirty="0" err="1"/>
              <a:t>interband</a:t>
            </a:r>
            <a:r>
              <a:rPr lang="en-US" sz="1400" dirty="0"/>
              <a:t> Reference sensitivity QPSK P</a:t>
            </a:r>
            <a:r>
              <a:rPr lang="en-US" sz="1400" baseline="-25000" dirty="0"/>
              <a:t>REFSENS</a:t>
            </a:r>
            <a:r>
              <a:rPr lang="en-US" sz="1400" dirty="0"/>
              <a:t> and uplink/downlink configurations</a:t>
            </a:r>
          </a:p>
        </p:txBody>
      </p:sp>
      <p:sp>
        <p:nvSpPr>
          <p:cNvPr id="6" name="Rectangle 5"/>
          <p:cNvSpPr/>
          <p:nvPr/>
        </p:nvSpPr>
        <p:spPr>
          <a:xfrm>
            <a:off x="701751" y="3919418"/>
            <a:ext cx="8225357" cy="307777"/>
          </a:xfrm>
          <a:prstGeom prst="rect">
            <a:avLst/>
          </a:prstGeom>
        </p:spPr>
        <p:txBody>
          <a:bodyPr wrap="square">
            <a:spAutoFit/>
          </a:bodyPr>
          <a:lstStyle/>
          <a:p>
            <a:r>
              <a:rPr lang="en-US" sz="1400" dirty="0"/>
              <a:t>Table 7.3.1A-0g: 3DL/2UL </a:t>
            </a:r>
            <a:r>
              <a:rPr lang="en-US" sz="1400" dirty="0" err="1"/>
              <a:t>interband</a:t>
            </a:r>
            <a:r>
              <a:rPr lang="en-US" sz="1400" dirty="0"/>
              <a:t> Reference sensitivity QPSK P</a:t>
            </a:r>
            <a:r>
              <a:rPr lang="en-US" sz="1400" baseline="-25000" dirty="0"/>
              <a:t>REFSENS</a:t>
            </a:r>
            <a:r>
              <a:rPr lang="en-US" sz="1400" dirty="0"/>
              <a:t> and uplink/downlink configurations</a:t>
            </a:r>
          </a:p>
        </p:txBody>
      </p:sp>
      <p:graphicFrame>
        <p:nvGraphicFramePr>
          <p:cNvPr id="8" name="Table 7"/>
          <p:cNvGraphicFramePr>
            <a:graphicFrameLocks noGrp="1"/>
          </p:cNvGraphicFramePr>
          <p:nvPr>
            <p:extLst>
              <p:ext uri="{D42A27DB-BD31-4B8C-83A1-F6EECF244321}">
                <p14:modId xmlns:p14="http://schemas.microsoft.com/office/powerpoint/2010/main" val="3212316654"/>
              </p:ext>
            </p:extLst>
          </p:nvPr>
        </p:nvGraphicFramePr>
        <p:xfrm>
          <a:off x="457199" y="4385685"/>
          <a:ext cx="8229601" cy="715468"/>
        </p:xfrm>
        <a:graphic>
          <a:graphicData uri="http://schemas.openxmlformats.org/drawingml/2006/table">
            <a:tbl>
              <a:tblPr/>
              <a:tblGrid>
                <a:gridCol w="538910"/>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14364"/>
                <a:gridCol w="359273"/>
                <a:gridCol w="729774"/>
              </a:tblGrid>
              <a:tr h="172900">
                <a:tc>
                  <a:txBody>
                    <a:bodyPr/>
                    <a:lstStyle/>
                    <a:p>
                      <a:pPr algn="l" fontAlgn="b"/>
                      <a:r>
                        <a:rPr lang="is-IS" sz="1100" b="0" i="0" u="none" strike="noStrike">
                          <a:solidFill>
                            <a:srgbClr val="000000"/>
                          </a:solidFill>
                          <a:effectLst/>
                          <a:latin typeface="Calibri"/>
                        </a:rPr>
                        <a:t>IM2</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30</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29</a:t>
                      </a: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10.5</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13.2</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26</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28.7</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20</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26</a:t>
                      </a: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28.7</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26</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23.81</a:t>
                      </a:r>
                    </a:p>
                  </a:txBody>
                  <a:tcPr marL="11227" marR="11227" marT="11227" marB="0" anchor="b">
                    <a:lnL>
                      <a:noFill/>
                    </a:lnL>
                    <a:lnR>
                      <a:noFill/>
                    </a:lnR>
                    <a:lnT>
                      <a:noFill/>
                    </a:lnT>
                    <a:lnB>
                      <a:noFill/>
                    </a:lnB>
                  </a:tcPr>
                </a:tc>
              </a:tr>
              <a:tr h="172900">
                <a:tc>
                  <a:txBody>
                    <a:bodyPr/>
                    <a:lstStyle/>
                    <a:p>
                      <a:pPr algn="l" fontAlgn="b"/>
                      <a:r>
                        <a:rPr lang="en-US" sz="1100" b="0" i="0" u="none" strike="noStrike">
                          <a:solidFill>
                            <a:srgbClr val="000000"/>
                          </a:solidFill>
                          <a:effectLst/>
                          <a:latin typeface="Calibri"/>
                        </a:rPr>
                        <a:t>IM3</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a:t>
                      </a:r>
                    </a:p>
                  </a:txBody>
                  <a:tcPr marL="11227" marR="11227" marT="11227" marB="0" anchor="b">
                    <a:lnL>
                      <a:noFill/>
                    </a:lnL>
                    <a:lnR>
                      <a:noFill/>
                    </a:lnR>
                    <a:lnT>
                      <a:noFill/>
                    </a:lnT>
                    <a:lnB>
                      <a:noFill/>
                    </a:lnB>
                  </a:tcPr>
                </a:tc>
                <a:tc>
                  <a:txBody>
                    <a:bodyPr/>
                    <a:lstStyle/>
                    <a:p>
                      <a:pPr algn="r" fontAlgn="b"/>
                      <a:r>
                        <a:rPr lang="cs-CZ" sz="1100" b="0" i="0" u="none" strike="noStrike">
                          <a:solidFill>
                            <a:srgbClr val="000000"/>
                          </a:solidFill>
                          <a:effectLst/>
                          <a:latin typeface="Calibri"/>
                        </a:rPr>
                        <a:t>11</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a:t>
                      </a:r>
                    </a:p>
                  </a:txBody>
                  <a:tcPr marL="11227" marR="11227" marT="11227" marB="0" anchor="b">
                    <a:lnL>
                      <a:noFill/>
                    </a:lnL>
                    <a:lnR>
                      <a:noFill/>
                    </a:lnR>
                    <a:lnT>
                      <a:noFill/>
                    </a:lnT>
                    <a:lnB>
                      <a:noFill/>
                    </a:lnB>
                  </a:tcPr>
                </a:tc>
                <a:tc>
                  <a:txBody>
                    <a:bodyPr/>
                    <a:lstStyle/>
                    <a:p>
                      <a:pPr algn="r" fontAlgn="b"/>
                      <a:r>
                        <a:rPr lang="fi-FI" sz="1100" b="0" i="0" u="none" strike="noStrike">
                          <a:solidFill>
                            <a:srgbClr val="000000"/>
                          </a:solidFill>
                          <a:effectLst/>
                          <a:latin typeface="Calibri"/>
                        </a:rPr>
                        <a:t>18</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nb-NO" sz="1100" b="0" i="0" u="none" strike="noStrike">
                          <a:solidFill>
                            <a:srgbClr val="000000"/>
                          </a:solidFill>
                          <a:effectLst/>
                          <a:latin typeface="Calibri"/>
                        </a:rPr>
                        <a:t>15.75</a:t>
                      </a:r>
                    </a:p>
                  </a:txBody>
                  <a:tcPr marL="11227" marR="11227" marT="11227" marB="0" anchor="b">
                    <a:lnL>
                      <a:noFill/>
                    </a:lnL>
                    <a:lnR>
                      <a:noFill/>
                    </a:lnR>
                    <a:lnT>
                      <a:noFill/>
                    </a:lnT>
                    <a:lnB>
                      <a:noFill/>
                    </a:lnB>
                  </a:tcPr>
                </a:tc>
              </a:tr>
              <a:tr h="172900">
                <a:tc>
                  <a:txBody>
                    <a:bodyPr/>
                    <a:lstStyle/>
                    <a:p>
                      <a:pPr algn="l" fontAlgn="b"/>
                      <a:r>
                        <a:rPr lang="en-US" sz="1100" b="0" i="0" u="none" strike="noStrike">
                          <a:solidFill>
                            <a:srgbClr val="000000"/>
                          </a:solidFill>
                          <a:effectLst/>
                          <a:latin typeface="Calibri"/>
                        </a:rPr>
                        <a:t>IM4</a:t>
                      </a:r>
                    </a:p>
                  </a:txBody>
                  <a:tcPr marL="11227" marR="11227" marT="11227" marB="0" anchor="b">
                    <a:lnL>
                      <a:noFill/>
                    </a:lnL>
                    <a:lnR>
                      <a:noFill/>
                    </a:lnR>
                    <a:lnT>
                      <a:noFill/>
                    </a:lnT>
                    <a:lnB>
                      <a:noFill/>
                    </a:lnB>
                  </a:tcPr>
                </a:tc>
                <a:tc>
                  <a:txBody>
                    <a:bodyPr/>
                    <a:lstStyle/>
                    <a:p>
                      <a:pPr algn="r" fontAlgn="b"/>
                      <a:r>
                        <a:rPr lang="cs-CZ" sz="1100" b="0" i="0" u="none" strike="noStrike">
                          <a:solidFill>
                            <a:srgbClr val="000000"/>
                          </a:solidFill>
                          <a:effectLst/>
                          <a:latin typeface="Calibri"/>
                        </a:rPr>
                        <a:t>11</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13</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9</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12</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16</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13</a:t>
                      </a:r>
                    </a:p>
                  </a:txBody>
                  <a:tcPr marL="11227" marR="11227" marT="11227" marB="0" anchor="b">
                    <a:lnL>
                      <a:noFill/>
                    </a:lnL>
                    <a:lnR>
                      <a:noFill/>
                    </a:lnR>
                    <a:lnT>
                      <a:noFill/>
                    </a:lnT>
                    <a:lnB>
                      <a:noFill/>
                    </a:lnB>
                  </a:tcPr>
                </a:tc>
                <a:tc>
                  <a:txBody>
                    <a:bodyPr/>
                    <a:lstStyle/>
                    <a:p>
                      <a:pPr algn="r" fontAlgn="b"/>
                      <a:r>
                        <a:rPr lang="is-IS" sz="1100" b="0" i="0" u="none" strike="noStrike">
                          <a:solidFill>
                            <a:srgbClr val="000000"/>
                          </a:solidFill>
                          <a:effectLst/>
                          <a:latin typeface="Calibri"/>
                        </a:rPr>
                        <a:t>13</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a:solidFill>
                            <a:srgbClr val="000000"/>
                          </a:solidFill>
                          <a:effectLst/>
                          <a:latin typeface="Calibri"/>
                        </a:rPr>
                        <a:t>12.43</a:t>
                      </a:r>
                    </a:p>
                  </a:txBody>
                  <a:tcPr marL="11227" marR="11227" marT="11227" marB="0" anchor="b">
                    <a:lnL>
                      <a:noFill/>
                    </a:lnL>
                    <a:lnR>
                      <a:noFill/>
                    </a:lnR>
                    <a:lnT>
                      <a:noFill/>
                    </a:lnT>
                    <a:lnB>
                      <a:noFill/>
                    </a:lnB>
                  </a:tcPr>
                </a:tc>
              </a:tr>
              <a:tr h="172900">
                <a:tc>
                  <a:txBody>
                    <a:bodyPr/>
                    <a:lstStyle/>
                    <a:p>
                      <a:pPr algn="l" fontAlgn="b"/>
                      <a:r>
                        <a:rPr lang="it-IT" sz="1100" b="0" i="0" u="none" strike="noStrike">
                          <a:solidFill>
                            <a:srgbClr val="000000"/>
                          </a:solidFill>
                          <a:effectLst/>
                          <a:latin typeface="Calibri"/>
                        </a:rPr>
                        <a:t>IM5</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8</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4</a:t>
                      </a:r>
                    </a:p>
                  </a:txBody>
                  <a:tcPr marL="11227" marR="11227" marT="11227"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3</a:t>
                      </a: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11227" marR="11227" marT="11227" marB="0" anchor="b">
                    <a:lnL>
                      <a:noFill/>
                    </a:lnL>
                    <a:lnR>
                      <a:noFill/>
                    </a:lnR>
                    <a:lnT>
                      <a:noFill/>
                    </a:lnT>
                    <a:lnB>
                      <a:noFill/>
                    </a:lnB>
                  </a:tcPr>
                </a:tc>
                <a:tc>
                  <a:txBody>
                    <a:bodyPr/>
                    <a:lstStyle/>
                    <a:p>
                      <a:pPr algn="r" fontAlgn="b"/>
                      <a:r>
                        <a:rPr lang="hr-HR" sz="1100" b="0" i="0" u="none" strike="noStrike" dirty="0">
                          <a:solidFill>
                            <a:srgbClr val="000000"/>
                          </a:solidFill>
                          <a:effectLst/>
                          <a:latin typeface="Calibri"/>
                        </a:rPr>
                        <a:t>4.00</a:t>
                      </a:r>
                    </a:p>
                  </a:txBody>
                  <a:tcPr marL="11227" marR="11227" marT="11227" marB="0" anchor="b">
                    <a:lnL>
                      <a:noFill/>
                    </a:lnL>
                    <a:lnR>
                      <a:noFill/>
                    </a:lnR>
                    <a:lnT>
                      <a:noFill/>
                    </a:lnT>
                    <a:lnB>
                      <a:noFill/>
                    </a:lnB>
                  </a:tcPr>
                </a:tc>
              </a:tr>
            </a:tbl>
          </a:graphicData>
        </a:graphic>
      </p:graphicFrame>
    </p:spTree>
    <p:extLst>
      <p:ext uri="{BB962C8B-B14F-4D97-AF65-F5344CB8AC3E}">
        <p14:creationId xmlns:p14="http://schemas.microsoft.com/office/powerpoint/2010/main" val="3346177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1855</TotalTime>
  <Words>935</Words>
  <Application>Microsoft Macintosh PowerPoint</Application>
  <PresentationFormat>On-screen Show (4:3)</PresentationFormat>
  <Paragraphs>118</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WF on single Tx switched UL </vt:lpstr>
      <vt:lpstr>Background 1: RAN#77 Agreement</vt:lpstr>
      <vt:lpstr>Background 2: RAN#77 Endorsement in RP-172064</vt:lpstr>
      <vt:lpstr>Background 3: RAN#77 Endorsement in RP-172085</vt:lpstr>
      <vt:lpstr>Proposed WF on single Tx switched UL (1) </vt:lpstr>
      <vt:lpstr>PowerPoint Presentation</vt:lpstr>
      <vt:lpstr>For Information Only: LTE 2UL CA MSD vs. IM order</vt:lpstr>
    </vt:vector>
  </TitlesOfParts>
  <Company>Apple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single uplink transmission for LTE-NR DC </dc:title>
  <dc:creator>Dawei Zhang</dc:creator>
  <cp:lastModifiedBy>Dawei Zhang</cp:lastModifiedBy>
  <cp:revision>43</cp:revision>
  <cp:lastPrinted>2017-09-18T23:05:38Z</cp:lastPrinted>
  <dcterms:created xsi:type="dcterms:W3CDTF">2017-09-17T23:26:52Z</dcterms:created>
  <dcterms:modified xsi:type="dcterms:W3CDTF">2017-09-21T06:33:36Z</dcterms:modified>
</cp:coreProperties>
</file>