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90" r:id="rId3"/>
    <p:sldId id="307" r:id="rId4"/>
    <p:sldId id="306" r:id="rId5"/>
    <p:sldId id="308" r:id="rId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Huawei" initials="HW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824" autoAdjust="0"/>
    <p:restoredTop sz="95142" autoAdjust="0"/>
  </p:normalViewPr>
  <p:slideViewPr>
    <p:cSldViewPr>
      <p:cViewPr varScale="1">
        <p:scale>
          <a:sx n="68" d="100"/>
          <a:sy n="68" d="100"/>
        </p:scale>
        <p:origin x="1722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13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81D800-0AAA-428C-ACBD-89301BBFB181}" type="datetimeFigureOut">
              <a:rPr lang="en-US" smtClean="0"/>
              <a:pPr/>
              <a:t>9/21/2017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1503EF-5D65-46B0-B5BB-2CA820B377E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97805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2017/9/21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2017/9/21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2017/9/21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2017/9/21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2017/9/21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2017/9/21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2017/9/21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2017/9/21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2017/9/21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2017/9/21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2017/9/21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2017/9/21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467544" y="260648"/>
            <a:ext cx="4824536" cy="1080120"/>
          </a:xfrm>
        </p:spPr>
        <p:txBody>
          <a:bodyPr>
            <a:normAutofit/>
          </a:bodyPr>
          <a:lstStyle/>
          <a:p>
            <a:pPr algn="l"/>
            <a:r>
              <a:rPr lang="en-US" altLang="zh-CN" sz="2200" dirty="0"/>
              <a:t>3GPP TSG-RAN WG4 Meeting NR#3</a:t>
            </a:r>
            <a:br>
              <a:rPr lang="en-US" altLang="zh-CN" sz="2200" dirty="0"/>
            </a:br>
            <a:r>
              <a:rPr lang="en-US" altLang="zh-CN" sz="2200" dirty="0"/>
              <a:t>Nagoya, Japan, </a:t>
            </a:r>
            <a:r>
              <a:rPr lang="en-US" altLang="zh-CN" sz="2200"/>
              <a:t>18-21 September 2017</a:t>
            </a:r>
            <a:r>
              <a:rPr lang="en-US" altLang="zh-CN" sz="2200" dirty="0"/>
              <a:t>	</a:t>
            </a:r>
            <a:endParaRPr lang="zh-CN" altLang="en-US" sz="22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755576" y="4797152"/>
            <a:ext cx="7920880" cy="1368152"/>
          </a:xfrm>
        </p:spPr>
        <p:txBody>
          <a:bodyPr/>
          <a:lstStyle/>
          <a:p>
            <a:r>
              <a:rPr lang="sv-SE" altLang="zh-CN" dirty="0">
                <a:solidFill>
                  <a:schemeClr val="tx1"/>
                </a:solidFill>
              </a:rPr>
              <a:t>Ericsson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23528" y="2132856"/>
            <a:ext cx="864096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/>
              <a:t>WF on </a:t>
            </a:r>
            <a:r>
              <a:rPr lang="en-US" altLang="zh-CN" sz="4400" dirty="0" err="1"/>
              <a:t>mmWave</a:t>
            </a:r>
            <a:r>
              <a:rPr lang="en-US" altLang="zh-CN" sz="4400" dirty="0"/>
              <a:t> NR BS </a:t>
            </a:r>
            <a:r>
              <a:rPr lang="en-US" altLang="zh-CN" sz="4400" dirty="0" err="1"/>
              <a:t>inband</a:t>
            </a:r>
            <a:r>
              <a:rPr lang="en-US" altLang="zh-CN" sz="4400" dirty="0"/>
              <a:t> blocking</a:t>
            </a:r>
            <a:endParaRPr lang="zh-CN" altLang="en-US" sz="4400" dirty="0"/>
          </a:p>
        </p:txBody>
      </p:sp>
      <p:sp>
        <p:nvSpPr>
          <p:cNvPr id="5" name="TextBox 4"/>
          <p:cNvSpPr txBox="1"/>
          <p:nvPr/>
        </p:nvSpPr>
        <p:spPr>
          <a:xfrm>
            <a:off x="7092280" y="620688"/>
            <a:ext cx="17281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dirty="0"/>
              <a:t>R4-1710041</a:t>
            </a:r>
            <a:endParaRPr lang="zh-CN" altLang="en-US" sz="22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1556792"/>
            <a:ext cx="8640960" cy="5040560"/>
          </a:xfrm>
        </p:spPr>
        <p:txBody>
          <a:bodyPr>
            <a:normAutofit lnSpcReduction="10000"/>
          </a:bodyPr>
          <a:lstStyle/>
          <a:p>
            <a:pPr hangingPunct="0"/>
            <a:r>
              <a:rPr lang="en-US" sz="4400" dirty="0"/>
              <a:t>Three questions are discussed in RAN4#NR AH3:</a:t>
            </a:r>
          </a:p>
          <a:p>
            <a:pPr lvl="1"/>
            <a:r>
              <a:rPr lang="en-US" sz="3600" dirty="0"/>
              <a:t>What is the delta between wanted signal level and blocker level?</a:t>
            </a:r>
          </a:p>
          <a:p>
            <a:pPr lvl="1"/>
            <a:r>
              <a:rPr lang="en-US" sz="3600" dirty="0"/>
              <a:t>What could the “conducted” blocking level be?</a:t>
            </a:r>
          </a:p>
          <a:p>
            <a:pPr lvl="1"/>
            <a:r>
              <a:rPr lang="en-US" sz="3600" dirty="0"/>
              <a:t>How to define OTA level from the above defined “conducted” level?</a:t>
            </a:r>
          </a:p>
        </p:txBody>
      </p:sp>
    </p:spTree>
    <p:extLst>
      <p:ext uri="{BB962C8B-B14F-4D97-AF65-F5344CB8AC3E}">
        <p14:creationId xmlns:p14="http://schemas.microsoft.com/office/powerpoint/2010/main" val="6831268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Delta between wanted signal level and blocker level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53136"/>
          </a:xfrm>
        </p:spPr>
        <p:txBody>
          <a:bodyPr>
            <a:normAutofit fontScale="77500" lnSpcReduction="20000"/>
          </a:bodyPr>
          <a:lstStyle/>
          <a:p>
            <a:r>
              <a:rPr lang="en-US" dirty="0"/>
              <a:t>“Conducted” wanted signal level </a:t>
            </a:r>
          </a:p>
          <a:p>
            <a:pPr lvl="1"/>
            <a:r>
              <a:rPr lang="en-US" dirty="0"/>
              <a:t>-174+log(200MHz)+10(NF)+6 = -75dBm/200MHz when CBW = 200MHz.</a:t>
            </a:r>
          </a:p>
          <a:p>
            <a:r>
              <a:rPr lang="en-US" dirty="0"/>
              <a:t>Note that, ACS level is defined as 24dB, thus “conducted” ACS interferer level will be -51dBm/200MHz</a:t>
            </a:r>
          </a:p>
          <a:p>
            <a:pPr lvl="1"/>
            <a:r>
              <a:rPr lang="en-US" dirty="0"/>
              <a:t>Consider the fact that -51dBm has zero probability of occurrence according to blocking simulations</a:t>
            </a:r>
          </a:p>
          <a:p>
            <a:endParaRPr lang="en-US" dirty="0"/>
          </a:p>
          <a:p>
            <a:r>
              <a:rPr lang="en-US" dirty="0"/>
              <a:t>Delta is FFS.</a:t>
            </a:r>
          </a:p>
          <a:p>
            <a:pPr lvl="1"/>
            <a:r>
              <a:rPr lang="en-US" dirty="0"/>
              <a:t>Companies are encouraged to provide insight into this issue in the coming meetings. </a:t>
            </a:r>
          </a:p>
          <a:p>
            <a:endParaRPr lang="en-US" dirty="0"/>
          </a:p>
          <a:p>
            <a:r>
              <a:rPr lang="en-US" dirty="0"/>
              <a:t>FFS how to derive absolute blocker levels and wanted levels based on the above mentioned delta.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68554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“Conducted” blocker level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The “conducted” blocker level can be within the following range: </a:t>
            </a:r>
          </a:p>
          <a:p>
            <a:pPr lvl="1"/>
            <a:r>
              <a:rPr lang="en-US" dirty="0"/>
              <a:t>[-70, -65] </a:t>
            </a:r>
            <a:r>
              <a:rPr lang="en-US" dirty="0" err="1"/>
              <a:t>dBm</a:t>
            </a:r>
            <a:r>
              <a:rPr lang="en-US" dirty="0"/>
              <a:t> for digital beamforming architecture</a:t>
            </a:r>
          </a:p>
          <a:p>
            <a:pPr lvl="1"/>
            <a:r>
              <a:rPr lang="en-US" dirty="0"/>
              <a:t>[-66, -63] </a:t>
            </a:r>
            <a:r>
              <a:rPr lang="en-US" dirty="0" err="1"/>
              <a:t>dBm</a:t>
            </a:r>
            <a:r>
              <a:rPr lang="en-US" dirty="0"/>
              <a:t> for analog beamforming architecture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This is valid for all </a:t>
            </a:r>
            <a:r>
              <a:rPr lang="en-US" dirty="0" err="1"/>
              <a:t>mmWave</a:t>
            </a:r>
            <a:r>
              <a:rPr lang="en-US" dirty="0"/>
              <a:t> bands</a:t>
            </a:r>
          </a:p>
        </p:txBody>
      </p:sp>
    </p:spTree>
    <p:extLst>
      <p:ext uri="{BB962C8B-B14F-4D97-AF65-F5344CB8AC3E}">
        <p14:creationId xmlns:p14="http://schemas.microsoft.com/office/powerpoint/2010/main" val="34133404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How to convert OTA level from “conducted” level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69160"/>
          </a:xfrm>
        </p:spPr>
        <p:txBody>
          <a:bodyPr>
            <a:normAutofit fontScale="85000" lnSpcReduction="10000"/>
          </a:bodyPr>
          <a:lstStyle/>
          <a:p>
            <a:r>
              <a:rPr lang="en-US" dirty="0"/>
              <a:t>Gains for analog and digital beamforming is different</a:t>
            </a:r>
          </a:p>
          <a:p>
            <a:pPr lvl="1"/>
            <a:r>
              <a:rPr lang="en-US" dirty="0"/>
              <a:t>E.g. 30dBi vs 5dBi</a:t>
            </a:r>
          </a:p>
          <a:p>
            <a:r>
              <a:rPr lang="en-US" dirty="0"/>
              <a:t>Simulations show that blocker levels in conducted case is similar for both architectures</a:t>
            </a:r>
          </a:p>
          <a:p>
            <a:r>
              <a:rPr lang="en-US" dirty="0"/>
              <a:t>Options</a:t>
            </a:r>
          </a:p>
          <a:p>
            <a:pPr lvl="1"/>
            <a:r>
              <a:rPr lang="en-US" dirty="0"/>
              <a:t>Option-1: Define one OTA level</a:t>
            </a:r>
          </a:p>
          <a:p>
            <a:pPr lvl="2"/>
            <a:r>
              <a:rPr lang="en-US" dirty="0"/>
              <a:t>Pros: Simple solution</a:t>
            </a:r>
          </a:p>
          <a:p>
            <a:pPr lvl="2"/>
            <a:r>
              <a:rPr lang="en-US" dirty="0"/>
              <a:t>Cons: Might be incorrect for one or both of the architectures </a:t>
            </a:r>
          </a:p>
          <a:p>
            <a:pPr lvl="1"/>
            <a:r>
              <a:rPr lang="en-US" dirty="0"/>
              <a:t>Option-2: Attempt to reuse </a:t>
            </a:r>
            <a:r>
              <a:rPr lang="en-US" dirty="0" err="1"/>
              <a:t>eAAS</a:t>
            </a:r>
            <a:r>
              <a:rPr lang="en-US" dirty="0"/>
              <a:t> framework</a:t>
            </a:r>
          </a:p>
          <a:p>
            <a:pPr lvl="2"/>
            <a:r>
              <a:rPr lang="en-US" dirty="0"/>
              <a:t>Cons: </a:t>
            </a:r>
            <a:r>
              <a:rPr lang="en-US" dirty="0" err="1"/>
              <a:t>RoAoA</a:t>
            </a:r>
            <a:r>
              <a:rPr lang="en-US" dirty="0"/>
              <a:t> declaration does not work properly</a:t>
            </a:r>
          </a:p>
          <a:p>
            <a:pPr lvl="1"/>
            <a:r>
              <a:rPr lang="en-US" dirty="0"/>
              <a:t>Option-3: Declare “two” different OTA levels based on BS architectures (i.e. analog or digital BF)</a:t>
            </a:r>
          </a:p>
          <a:p>
            <a:pPr lvl="2"/>
            <a:r>
              <a:rPr lang="en-US" dirty="0"/>
              <a:t>Cons: BS needs to declare “architecture”</a:t>
            </a:r>
          </a:p>
        </p:txBody>
      </p:sp>
    </p:spTree>
    <p:extLst>
      <p:ext uri="{BB962C8B-B14F-4D97-AF65-F5344CB8AC3E}">
        <p14:creationId xmlns:p14="http://schemas.microsoft.com/office/powerpoint/2010/main" val="370539867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10291</TotalTime>
  <Words>309</Words>
  <Application>Microsoft Office PowerPoint</Application>
  <PresentationFormat>On-screen Show (4:3)</PresentationFormat>
  <Paragraphs>37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Office 主题</vt:lpstr>
      <vt:lpstr>3GPP TSG-RAN WG4 Meeting NR#3 Nagoya, Japan, 18-21 September 2017 </vt:lpstr>
      <vt:lpstr>Background</vt:lpstr>
      <vt:lpstr>Delta between wanted signal level and blocker level</vt:lpstr>
      <vt:lpstr>“Conducted” blocker level</vt:lpstr>
      <vt:lpstr>How to convert OTA level from “conducted” level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 Meeting #78                                                R4-16xxxx St. Julian’s, Malta, 15-19 February 2016</dc:title>
  <dc:creator>Huawei</dc:creator>
  <cp:lastModifiedBy>Imadur Rahman</cp:lastModifiedBy>
  <cp:revision>818</cp:revision>
  <dcterms:created xsi:type="dcterms:W3CDTF">2016-01-12T08:39:50Z</dcterms:created>
  <dcterms:modified xsi:type="dcterms:W3CDTF">2017-09-21T06:35:31Z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(4)hApJlqEoIQhGrbYX8JmQsmHXkkCJrGd358U7yUnC9xBcz8oW0DBsot9Rt6MrZ9uMTrzarrph
6Ct/kUvYqMHTNq4/plLp+EViwRUUsE5y0sZA8iJd05+m10FMDdvlmILjD0kQNYDsiX+rrElt
LUEdoCRm/i3aT/ap73Q1XYMbpTYtDzko8ylBr1tdwnNYMN9HLPAz2+gbDRA8E4rbUN6IDwTq
Jg0S78vJyxgjkMxBru</vt:lpwstr>
  </property>
  <property fmtid="{D5CDD505-2E9C-101B-9397-08002B2CF9AE}" pid="3" name="_new_ms_pID_725431">
    <vt:lpwstr>9qeFResnTiwtwHwXMHgK6MysHMWmfEeydeCu9v1O6SktFMn5yjMP69
h2qXdXvalYt5YEzrtfdyA+uv+EZFjVDTi0Xe511nzpca37v1uKka/BwV1AjGgNbs/fDds3i7
ruYYc5DuJS+R2TKUxBY89Tzaxl6M/vQw8xau9jMEdIeAAf7DO3+OndNokgpObeHKhsIJyUmJ
GJ12KXcoJO24SzSX94J3G4Z+ZNRyrk+7uC6r</vt:lpwstr>
  </property>
  <property fmtid="{D5CDD505-2E9C-101B-9397-08002B2CF9AE}" pid="4" name="_new_ms_pID_725432">
    <vt:lpwstr>qWKZepHQUhvXdogwgxgvbg30BcVCO2UPtGe6
+C0phx+x728U+QOwgnHIofOkpIdQf22PjP0K49clOIdnagfk+MN38nZJ00kK9PfMDRuMksmp
wt5L0zL0hyMcO4blA3PPwzeXJORpB5fbcynZmUxL1I3MZaHVVMbRwCG5pr6bi1iTcRvwS4Fg
mJhosD7Dvgkw9Uj4wYA1otaICGnWTcSZPq/YaHVdCf8Qd3cpfyaFGc</vt:lpwstr>
  </property>
  <property fmtid="{D5CDD505-2E9C-101B-9397-08002B2CF9AE}" pid="5" name="_NewReviewCycle">
    <vt:lpwstr/>
  </property>
  <property fmtid="{D5CDD505-2E9C-101B-9397-08002B2CF9AE}" pid="6" name="_new_ms_pID_725433">
    <vt:lpwstr>o4BuFXtceD/qMSrFAG
zaiBBohAGA4ePlybYp5xbcPlVxM=</vt:lpwstr>
  </property>
  <property fmtid="{D5CDD505-2E9C-101B-9397-08002B2CF9AE}" pid="7" name="_readonly">
    <vt:lpwstr/>
  </property>
  <property fmtid="{D5CDD505-2E9C-101B-9397-08002B2CF9AE}" pid="8" name="_change">
    <vt:lpwstr/>
  </property>
  <property fmtid="{D5CDD505-2E9C-101B-9397-08002B2CF9AE}" pid="9" name="_full-control">
    <vt:lpwstr/>
  </property>
  <property fmtid="{D5CDD505-2E9C-101B-9397-08002B2CF9AE}" pid="10" name="sflag">
    <vt:lpwstr>1476202150</vt:lpwstr>
  </property>
  <property fmtid="{D5CDD505-2E9C-101B-9397-08002B2CF9AE}" pid="11" name="_AdHocReviewCycleID">
    <vt:i4>-313870152</vt:i4>
  </property>
  <property fmtid="{D5CDD505-2E9C-101B-9397-08002B2CF9AE}" pid="12" name="_EmailSubject">
    <vt:lpwstr>Draft R4-1708815: WF on ON-OFF mask for NR UE</vt:lpwstr>
  </property>
  <property fmtid="{D5CDD505-2E9C-101B-9397-08002B2CF9AE}" pid="13" name="_AuthorEmail">
    <vt:lpwstr>mlane@qti.qualcomm.com</vt:lpwstr>
  </property>
  <property fmtid="{D5CDD505-2E9C-101B-9397-08002B2CF9AE}" pid="14" name="_AuthorEmailDisplayName">
    <vt:lpwstr>Mark Lane</vt:lpwstr>
  </property>
</Properties>
</file>