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1" r:id="rId5"/>
    <p:sldId id="262" r:id="rId6"/>
    <p:sldId id="263" r:id="rId7"/>
    <p:sldId id="265" r:id="rId8"/>
    <p:sldId id="259" r:id="rId9"/>
  </p:sldIdLst>
  <p:sldSz cx="12192000" cy="6858000"/>
  <p:notesSz cx="6858000" cy="9144000"/>
  <p:custDataLst>
    <p:tags r:id="rId1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228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0C04A-5EB3-4CAF-90DE-E9FD4B26CED0}" type="datetimeFigureOut">
              <a:rPr lang="en-GB" smtClean="0"/>
              <a:t>21/09/2017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FEF4-205C-4947-88D1-A8809D60A2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9265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0C04A-5EB3-4CAF-90DE-E9FD4B26CED0}" type="datetimeFigureOut">
              <a:rPr lang="en-GB" smtClean="0"/>
              <a:t>21/09/2017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FEF4-205C-4947-88D1-A8809D60A2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94429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0C04A-5EB3-4CAF-90DE-E9FD4B26CED0}" type="datetimeFigureOut">
              <a:rPr lang="en-GB" smtClean="0"/>
              <a:t>21/09/2017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FEF4-205C-4947-88D1-A8809D60A2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9754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0C04A-5EB3-4CAF-90DE-E9FD4B26CED0}" type="datetimeFigureOut">
              <a:rPr lang="en-GB" smtClean="0"/>
              <a:t>21/09/2017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FEF4-205C-4947-88D1-A8809D60A2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989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0C04A-5EB3-4CAF-90DE-E9FD4B26CED0}" type="datetimeFigureOut">
              <a:rPr lang="en-GB" smtClean="0"/>
              <a:t>21/09/2017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FEF4-205C-4947-88D1-A8809D60A2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0065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0C04A-5EB3-4CAF-90DE-E9FD4B26CED0}" type="datetimeFigureOut">
              <a:rPr lang="en-GB" smtClean="0"/>
              <a:t>21/09/2017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FEF4-205C-4947-88D1-A8809D60A2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5690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0C04A-5EB3-4CAF-90DE-E9FD4B26CED0}" type="datetimeFigureOut">
              <a:rPr lang="en-GB" smtClean="0"/>
              <a:t>21/09/2017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FEF4-205C-4947-88D1-A8809D60A2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2466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0C04A-5EB3-4CAF-90DE-E9FD4B26CED0}" type="datetimeFigureOut">
              <a:rPr lang="en-GB" smtClean="0"/>
              <a:t>21/09/2017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FEF4-205C-4947-88D1-A8809D60A2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5820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0C04A-5EB3-4CAF-90DE-E9FD4B26CED0}" type="datetimeFigureOut">
              <a:rPr lang="en-GB" smtClean="0"/>
              <a:t>21/09/2017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FEF4-205C-4947-88D1-A8809D60A2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8416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0C04A-5EB3-4CAF-90DE-E9FD4B26CED0}" type="datetimeFigureOut">
              <a:rPr lang="en-GB" smtClean="0"/>
              <a:t>21/09/2017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FEF4-205C-4947-88D1-A8809D60A2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439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0C04A-5EB3-4CAF-90DE-E9FD4B26CED0}" type="datetimeFigureOut">
              <a:rPr lang="en-GB" smtClean="0"/>
              <a:t>21/09/2017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FEF4-205C-4947-88D1-A8809D60A2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3847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30C04A-5EB3-4CAF-90DE-E9FD4B26CED0}" type="datetimeFigureOut">
              <a:rPr lang="en-GB" smtClean="0"/>
              <a:t>21/09/2017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ADFEF4-205C-4947-88D1-A8809D60A2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8921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WG4_Radio/TSGR4_84/Docs/R4-1708996.zip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5" Type="http://schemas.openxmlformats.org/officeDocument/2006/relationships/hyperlink" Target="http://www.3gpp.org/ftp/tsg_ran/WG4_Radio/TSGR4_AHs/TSGR4_NR_Sep2017/Docs/R4-1709837.zip" TargetMode="External"/><Relationship Id="rId4" Type="http://schemas.openxmlformats.org/officeDocument/2006/relationships/hyperlink" Target="http://www.3gpp.org/ftp/tsg_ran/WG4_Radio/TSGR4_AHs/TSGR4_NR_Sep2017/Docs/R4-1709410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WF on RRM </a:t>
            </a:r>
            <a:r>
              <a:rPr lang="de-DE" dirty="0" err="1" smtClean="0"/>
              <a:t>baseline</a:t>
            </a:r>
            <a:r>
              <a:rPr lang="de-DE" dirty="0" smtClean="0"/>
              <a:t> </a:t>
            </a:r>
            <a:r>
              <a:rPr lang="de-DE" dirty="0" err="1" smtClean="0"/>
              <a:t>setup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 dirty="0" smtClean="0"/>
          </a:p>
          <a:p>
            <a:r>
              <a:rPr lang="de-DE" dirty="0" smtClean="0"/>
              <a:t>Rohde &amp; Schwarz</a:t>
            </a:r>
            <a:r>
              <a:rPr lang="de-DE" smtClean="0"/>
              <a:t>, </a:t>
            </a:r>
            <a:r>
              <a:rPr lang="de-DE" smtClean="0"/>
              <a:t>Intel</a:t>
            </a:r>
            <a:endParaRPr lang="en-GB" dirty="0"/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557213" y="365125"/>
            <a:ext cx="10992112" cy="1031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zh-CN" sz="1800" b="1" dirty="0"/>
              <a:t>3GPP TSG-RAN WG4 NR AH#3		 </a:t>
            </a:r>
            <a:r>
              <a:rPr lang="de-DE" altLang="zh-CN" sz="1800" b="1" dirty="0" smtClean="0"/>
              <a:t>					</a:t>
            </a:r>
            <a:r>
              <a:rPr lang="de-DE" altLang="zh-CN" sz="2500" b="1" dirty="0" smtClean="0"/>
              <a:t>R4-1710028</a:t>
            </a:r>
            <a:endParaRPr lang="de-DE" altLang="zh-CN" sz="2500" b="1" dirty="0"/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zh-CN" sz="1800" b="1" dirty="0">
                <a:latin typeface="Arial" panose="020B0604020202020204" pitchFamily="34" charset="0"/>
              </a:rPr>
              <a:t>Nagoya, Japan, 18 – 21 September, 2017</a:t>
            </a:r>
            <a:endParaRPr lang="de-DE" altLang="zh-CN" sz="1800" b="1" dirty="0"/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zh-CN" sz="1800" b="1" dirty="0"/>
              <a:t>Agenda: 3.6.4.1</a:t>
            </a:r>
          </a:p>
        </p:txBody>
      </p:sp>
      <p:sp>
        <p:nvSpPr>
          <p:cNvPr id="8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41365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08748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Status </a:t>
            </a:r>
            <a:r>
              <a:rPr lang="de-DE" dirty="0" err="1" smtClean="0"/>
              <a:t>as</a:t>
            </a:r>
            <a:r>
              <a:rPr lang="de-DE" dirty="0" smtClean="0"/>
              <a:t> per TR 38.810 v0.0.4 (Sep17) Cl.6.2.1.1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390" y="1449658"/>
            <a:ext cx="10833410" cy="4727305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GB" sz="2000" b="1" dirty="0"/>
              <a:t>The baseline </a:t>
            </a:r>
            <a:r>
              <a:rPr lang="en-GB" sz="2300" b="1" dirty="0"/>
              <a:t>measurement</a:t>
            </a:r>
            <a:r>
              <a:rPr lang="en-GB" sz="2000" b="1" dirty="0"/>
              <a:t> setup of RRM characteristics for f &gt; 6 GHz is capable of establishing an OTA link between the DUT and a number of emulated </a:t>
            </a:r>
            <a:r>
              <a:rPr lang="en-GB" sz="2000" b="1" dirty="0" err="1"/>
              <a:t>gNB</a:t>
            </a:r>
            <a:r>
              <a:rPr lang="en-GB" sz="2000" b="1" dirty="0"/>
              <a:t> sources and is shown in Figure 6.2.1.1-1 below.</a:t>
            </a:r>
          </a:p>
          <a:p>
            <a:pPr marL="0" indent="0">
              <a:buNone/>
            </a:pPr>
            <a:r>
              <a:rPr lang="en-GB" sz="2000" b="1" dirty="0" smtClean="0"/>
              <a:t>The </a:t>
            </a:r>
            <a:r>
              <a:rPr lang="en-GB" sz="2000" b="1" dirty="0"/>
              <a:t>RRM baseline measurement setup shares all aspects in common with the UE RF setup defined in 5.2.1 and includes the following aspects in addition:</a:t>
            </a:r>
          </a:p>
          <a:p>
            <a:pPr marL="0" indent="0">
              <a:buNone/>
            </a:pPr>
            <a:r>
              <a:rPr lang="en-GB" sz="2000" b="1" dirty="0"/>
              <a:t>- 	N sets of cross-polarised antennas transmitting the signals from the emulated </a:t>
            </a:r>
            <a:r>
              <a:rPr lang="en-GB" sz="2000" b="1" dirty="0" err="1"/>
              <a:t>gNB</a:t>
            </a:r>
            <a:r>
              <a:rPr lang="en-GB" sz="2000" b="1" dirty="0"/>
              <a:t> sources to the DUT</a:t>
            </a:r>
          </a:p>
          <a:p>
            <a:pPr marL="0" indent="0">
              <a:buNone/>
            </a:pPr>
            <a:r>
              <a:rPr lang="en-GB" sz="2000" b="1" dirty="0"/>
              <a:t>-	Up to 2 NR transmission reception points </a:t>
            </a:r>
            <a:r>
              <a:rPr lang="en-GB" sz="2000" b="1" dirty="0" err="1"/>
              <a:t>TRxPs</a:t>
            </a:r>
            <a:r>
              <a:rPr lang="en-GB" sz="2000" b="1" dirty="0"/>
              <a:t> are emulated</a:t>
            </a:r>
          </a:p>
          <a:p>
            <a:pPr marL="0" indent="0">
              <a:buNone/>
            </a:pPr>
            <a:r>
              <a:rPr lang="en-GB" sz="2000" b="1" dirty="0" smtClean="0"/>
              <a:t>- </a:t>
            </a:r>
            <a:r>
              <a:rPr lang="en-GB" sz="2000" b="1" dirty="0"/>
              <a:t>	</a:t>
            </a:r>
            <a:r>
              <a:rPr lang="en-GB" sz="2000" b="1" dirty="0">
                <a:solidFill>
                  <a:srgbClr val="FF0000"/>
                </a:solidFill>
              </a:rPr>
              <a:t>N ≥ </a:t>
            </a:r>
            <a:r>
              <a:rPr lang="en-GB" sz="2000" b="1" dirty="0" err="1">
                <a:solidFill>
                  <a:srgbClr val="FF0000"/>
                </a:solidFill>
              </a:rPr>
              <a:t>NMAX_AoAs</a:t>
            </a:r>
            <a:r>
              <a:rPr lang="en-GB" sz="2000" b="1" dirty="0">
                <a:solidFill>
                  <a:srgbClr val="FF0000"/>
                </a:solidFill>
              </a:rPr>
              <a:t>, where </a:t>
            </a:r>
            <a:r>
              <a:rPr lang="en-GB" sz="2000" b="1" dirty="0" err="1">
                <a:solidFill>
                  <a:srgbClr val="FF0000"/>
                </a:solidFill>
              </a:rPr>
              <a:t>NMAX_AoAs</a:t>
            </a:r>
            <a:r>
              <a:rPr lang="en-GB" sz="2000" b="1" dirty="0">
                <a:solidFill>
                  <a:srgbClr val="FF0000"/>
                </a:solidFill>
              </a:rPr>
              <a:t> is the maximum number of total simultaneously emulated angles of arrival </a:t>
            </a:r>
            <a:r>
              <a:rPr lang="en-GB" sz="2000" b="1" dirty="0" smtClean="0">
                <a:solidFill>
                  <a:srgbClr val="FF0000"/>
                </a:solidFill>
              </a:rPr>
              <a:t>	considering </a:t>
            </a:r>
            <a:r>
              <a:rPr lang="en-GB" sz="2000" b="1" dirty="0">
                <a:solidFill>
                  <a:srgbClr val="FF0000"/>
                </a:solidFill>
              </a:rPr>
              <a:t>the </a:t>
            </a:r>
            <a:r>
              <a:rPr lang="en-GB" sz="2000" b="1" dirty="0" err="1">
                <a:solidFill>
                  <a:srgbClr val="FF0000"/>
                </a:solidFill>
              </a:rPr>
              <a:t>modeled</a:t>
            </a:r>
            <a:r>
              <a:rPr lang="en-GB" sz="2000" b="1" dirty="0">
                <a:solidFill>
                  <a:srgbClr val="FF0000"/>
                </a:solidFill>
              </a:rPr>
              <a:t> propagation conditions. </a:t>
            </a:r>
            <a:r>
              <a:rPr lang="en-GB" sz="2000" b="1" dirty="0"/>
              <a:t>Here “angle of arrival” refers to the arrival direction of the signals physically </a:t>
            </a:r>
            <a:r>
              <a:rPr lang="en-GB" sz="2000" b="1" dirty="0" smtClean="0"/>
              <a:t>	emulated </a:t>
            </a:r>
            <a:r>
              <a:rPr lang="en-GB" sz="2000" b="1" dirty="0"/>
              <a:t>in the chamber as result of the method used for channel emulation (and not directly to the same terminology used for </a:t>
            </a:r>
            <a:r>
              <a:rPr lang="en-GB" sz="2000" b="1" dirty="0" smtClean="0"/>
              <a:t>	clusters </a:t>
            </a:r>
            <a:r>
              <a:rPr lang="en-GB" sz="2000" b="1" dirty="0"/>
              <a:t>and sub-</a:t>
            </a:r>
            <a:r>
              <a:rPr lang="en-GB" sz="2000" b="1" dirty="0" err="1"/>
              <a:t>pathes</a:t>
            </a:r>
            <a:r>
              <a:rPr lang="en-GB" sz="2000" b="1" dirty="0"/>
              <a:t> specified in CDL model of TR 38.901).</a:t>
            </a:r>
          </a:p>
          <a:p>
            <a:pPr marL="0" indent="0">
              <a:buNone/>
            </a:pPr>
            <a:r>
              <a:rPr lang="en-GB" sz="2000" b="1" dirty="0"/>
              <a:t>- 	For non-standalone (NSA) NR devices, the test setup shall emulate in addition 1 LTE cell</a:t>
            </a:r>
          </a:p>
          <a:p>
            <a:pPr marL="0" indent="0">
              <a:buNone/>
            </a:pPr>
            <a:r>
              <a:rPr lang="en-GB" sz="2000" b="1" dirty="0"/>
              <a:t>-	The emulated LTE cell provides a stable LTE signal without precise propagation modelling or path loss control between it and the </a:t>
            </a:r>
            <a:r>
              <a:rPr lang="en-GB" sz="2000" b="1" dirty="0" smtClean="0"/>
              <a:t>	DUT</a:t>
            </a:r>
            <a:endParaRPr lang="en-GB" sz="2000" b="1" dirty="0"/>
          </a:p>
          <a:p>
            <a:pPr marL="0" indent="0">
              <a:buNone/>
            </a:pPr>
            <a:r>
              <a:rPr lang="en-GB" sz="2000" b="1" dirty="0"/>
              <a:t>-   	A positioning system such that at least 1 antenna provides for an angular relationship with the DUT with two axes of freedom that is </a:t>
            </a:r>
            <a:r>
              <a:rPr lang="en-GB" sz="2000" b="1" dirty="0" smtClean="0"/>
              <a:t>	independently </a:t>
            </a:r>
            <a:r>
              <a:rPr lang="en-GB" sz="2000" b="1" dirty="0"/>
              <a:t>controllable (or the setup should provide equivalent functionality)</a:t>
            </a:r>
          </a:p>
          <a:p>
            <a:pPr marL="0" indent="0">
              <a:buNone/>
            </a:pPr>
            <a:r>
              <a:rPr lang="en-GB" sz="2000" b="1" dirty="0"/>
              <a:t>-	It is </a:t>
            </a:r>
            <a:r>
              <a:rPr lang="en-GB" sz="2000" b="1" dirty="0">
                <a:solidFill>
                  <a:srgbClr val="FF0000"/>
                </a:solidFill>
              </a:rPr>
              <a:t>FFS </a:t>
            </a:r>
            <a:r>
              <a:rPr lang="en-GB" sz="2000" b="1" dirty="0"/>
              <a:t>whether more than 1 antenna needs to provide independently controllable angular relationships with the DUT.</a:t>
            </a:r>
          </a:p>
          <a:p>
            <a:pPr marL="0" indent="0">
              <a:buNone/>
            </a:pPr>
            <a:r>
              <a:rPr lang="en-GB" sz="2000" b="1" dirty="0"/>
              <a:t>-	The N emulated signal sources will transmit into the test zone in such a way that signal polarization does not prevent the DUT </a:t>
            </a:r>
            <a:r>
              <a:rPr lang="en-GB" sz="2000" b="1" dirty="0" smtClean="0"/>
              <a:t>	receiving </a:t>
            </a:r>
            <a:r>
              <a:rPr lang="en-GB" sz="2000" b="1" dirty="0"/>
              <a:t>a consistent, predictable power level. The method for achieving this is</a:t>
            </a:r>
            <a:r>
              <a:rPr lang="en-GB" sz="2000" b="1" dirty="0">
                <a:solidFill>
                  <a:srgbClr val="FF0000"/>
                </a:solidFill>
              </a:rPr>
              <a:t> FFS</a:t>
            </a:r>
            <a:r>
              <a:rPr lang="en-GB" sz="2000" b="1" dirty="0"/>
              <a:t>, pending further definition of the standard.</a:t>
            </a:r>
          </a:p>
          <a:p>
            <a:pPr marL="0" indent="0">
              <a:buNone/>
            </a:pPr>
            <a:r>
              <a:rPr lang="en-GB" sz="2000" b="1" dirty="0"/>
              <a:t>-	It is likely that the measurement uncertainty budget for the RRM setup may contain additional measurement uncertainty elements </a:t>
            </a:r>
            <a:r>
              <a:rPr lang="en-GB" sz="2000" b="1" dirty="0" smtClean="0"/>
              <a:t>	relative </a:t>
            </a:r>
            <a:r>
              <a:rPr lang="en-GB" sz="2000" b="1" dirty="0"/>
              <a:t>to the setup defined in 5.2.1</a:t>
            </a:r>
          </a:p>
          <a:p>
            <a:pPr marL="0" indent="0">
              <a:buNone/>
            </a:pPr>
            <a:r>
              <a:rPr lang="en-GB" sz="2000" b="1" dirty="0"/>
              <a:t>-	It is </a:t>
            </a:r>
            <a:r>
              <a:rPr lang="en-GB" sz="2000" b="1" dirty="0">
                <a:solidFill>
                  <a:srgbClr val="FF0000"/>
                </a:solidFill>
              </a:rPr>
              <a:t>FFS </a:t>
            </a:r>
            <a:r>
              <a:rPr lang="en-GB" sz="2000" b="1" dirty="0"/>
              <a:t>how to model propagation conditions between the DUT and the emulated </a:t>
            </a:r>
            <a:r>
              <a:rPr lang="en-GB" sz="2000" b="1" dirty="0" err="1"/>
              <a:t>gNB</a:t>
            </a:r>
            <a:r>
              <a:rPr lang="en-GB" sz="2000" b="1" dirty="0"/>
              <a:t> </a:t>
            </a:r>
            <a:r>
              <a:rPr lang="en-GB" sz="2000" b="1" dirty="0" smtClean="0"/>
              <a:t>sources</a:t>
            </a:r>
            <a:endParaRPr lang="en-GB" sz="2000" b="1" dirty="0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1478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Still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be</a:t>
            </a:r>
            <a:r>
              <a:rPr lang="de-DE" dirty="0" smtClean="0"/>
              <a:t> </a:t>
            </a:r>
            <a:r>
              <a:rPr lang="de-DE" dirty="0" err="1" smtClean="0"/>
              <a:t>finalized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sz="2000" dirty="0" smtClean="0"/>
              <a:t>The </a:t>
            </a:r>
            <a:r>
              <a:rPr lang="de-DE" sz="2000" dirty="0" err="1" smtClean="0"/>
              <a:t>baseline</a:t>
            </a:r>
            <a:r>
              <a:rPr lang="de-DE" sz="2000" dirty="0" smtClean="0"/>
              <a:t> </a:t>
            </a:r>
            <a:r>
              <a:rPr lang="de-DE" sz="2000" dirty="0" err="1" smtClean="0"/>
              <a:t>setup</a:t>
            </a:r>
            <a:r>
              <a:rPr lang="de-DE" sz="2000" dirty="0" smtClean="0"/>
              <a:t> </a:t>
            </a:r>
            <a:r>
              <a:rPr lang="de-DE" sz="2000" dirty="0" err="1" smtClean="0"/>
              <a:t>definition</a:t>
            </a:r>
            <a:r>
              <a:rPr lang="de-DE" sz="2000" dirty="0" smtClean="0"/>
              <a:t> </a:t>
            </a:r>
            <a:r>
              <a:rPr lang="de-DE" sz="2000" dirty="0" err="1" smtClean="0"/>
              <a:t>for</a:t>
            </a:r>
            <a:r>
              <a:rPr lang="de-DE" sz="2000" dirty="0" smtClean="0"/>
              <a:t> RRM still </a:t>
            </a:r>
            <a:r>
              <a:rPr lang="de-DE" sz="2000" dirty="0" err="1" smtClean="0"/>
              <a:t>contains</a:t>
            </a:r>
            <a:r>
              <a:rPr lang="de-DE" sz="2000" dirty="0" smtClean="0"/>
              <a:t> FFS </a:t>
            </a:r>
            <a:r>
              <a:rPr lang="de-DE" sz="2000" dirty="0" err="1" smtClean="0"/>
              <a:t>as</a:t>
            </a:r>
            <a:r>
              <a:rPr lang="de-DE" sz="2000" dirty="0" smtClean="0"/>
              <a:t> </a:t>
            </a:r>
            <a:r>
              <a:rPr lang="de-DE" sz="2000" dirty="0" err="1" smtClean="0"/>
              <a:t>well</a:t>
            </a:r>
            <a:r>
              <a:rPr lang="de-DE" sz="2000" dirty="0" smtClean="0"/>
              <a:t> </a:t>
            </a:r>
            <a:r>
              <a:rPr lang="de-DE" sz="2000" dirty="0" err="1" smtClean="0"/>
              <a:t>as</a:t>
            </a:r>
            <a:r>
              <a:rPr lang="de-DE" sz="2000" dirty="0" smtClean="0"/>
              <a:t> open </a:t>
            </a:r>
            <a:r>
              <a:rPr lang="de-DE" sz="2000" dirty="0" err="1" smtClean="0"/>
              <a:t>items</a:t>
            </a:r>
            <a:r>
              <a:rPr lang="de-DE" sz="2000" dirty="0" smtClean="0"/>
              <a:t> </a:t>
            </a:r>
            <a:r>
              <a:rPr lang="de-DE" sz="2000" dirty="0" err="1" smtClean="0"/>
              <a:t>as</a:t>
            </a:r>
            <a:r>
              <a:rPr lang="de-DE" sz="2000" dirty="0" smtClean="0"/>
              <a:t> </a:t>
            </a:r>
            <a:r>
              <a:rPr lang="de-DE" sz="2000" dirty="0" err="1" smtClean="0"/>
              <a:t>follows</a:t>
            </a:r>
            <a:r>
              <a:rPr lang="de-DE" sz="2000" dirty="0" smtClean="0"/>
              <a:t>:</a:t>
            </a:r>
          </a:p>
          <a:p>
            <a:pPr lvl="1"/>
            <a:r>
              <a:rPr lang="de-DE" sz="1600" b="1" dirty="0" smtClean="0"/>
              <a:t>(1) </a:t>
            </a:r>
            <a:r>
              <a:rPr lang="de-DE" sz="1600" b="1" dirty="0" err="1" smtClean="0"/>
              <a:t>Number</a:t>
            </a:r>
            <a:r>
              <a:rPr lang="de-DE" sz="1600" b="1" dirty="0" smtClean="0"/>
              <a:t> </a:t>
            </a:r>
            <a:r>
              <a:rPr lang="de-DE" sz="1600" b="1" dirty="0" err="1" smtClean="0"/>
              <a:t>of</a:t>
            </a:r>
            <a:r>
              <a:rPr lang="de-DE" sz="1600" b="1" dirty="0" smtClean="0"/>
              <a:t> </a:t>
            </a:r>
            <a:r>
              <a:rPr lang="de-DE" sz="1600" b="1" dirty="0" err="1" smtClean="0"/>
              <a:t>cross</a:t>
            </a:r>
            <a:r>
              <a:rPr lang="de-DE" sz="1600" b="1" dirty="0" smtClean="0"/>
              <a:t> </a:t>
            </a:r>
            <a:r>
              <a:rPr lang="de-DE" sz="1600" b="1" dirty="0" err="1" smtClean="0"/>
              <a:t>polarized</a:t>
            </a:r>
            <a:r>
              <a:rPr lang="de-DE" sz="1600" b="1" dirty="0" smtClean="0"/>
              <a:t> </a:t>
            </a:r>
            <a:r>
              <a:rPr lang="de-DE" sz="1600" b="1" dirty="0" err="1" smtClean="0"/>
              <a:t>antennas</a:t>
            </a:r>
            <a:r>
              <a:rPr lang="de-DE" sz="1600" b="1" dirty="0" smtClean="0"/>
              <a:t> </a:t>
            </a:r>
            <a:r>
              <a:rPr lang="de-DE" sz="1600" b="1" dirty="0" err="1" smtClean="0"/>
              <a:t>set</a:t>
            </a:r>
            <a:endParaRPr lang="en-GB" sz="1600" b="1" dirty="0" smtClean="0"/>
          </a:p>
          <a:p>
            <a:pPr marL="457200" lvl="1" indent="0">
              <a:buNone/>
            </a:pPr>
            <a:r>
              <a:rPr lang="en-GB" sz="1600" dirty="0" smtClean="0">
                <a:solidFill>
                  <a:srgbClr val="FF0000"/>
                </a:solidFill>
              </a:rPr>
              <a:t>N </a:t>
            </a:r>
            <a:r>
              <a:rPr lang="en-GB" sz="1600" dirty="0">
                <a:solidFill>
                  <a:srgbClr val="FF0000"/>
                </a:solidFill>
              </a:rPr>
              <a:t>≥ </a:t>
            </a:r>
            <a:r>
              <a:rPr lang="en-GB" sz="1600" dirty="0" err="1">
                <a:solidFill>
                  <a:srgbClr val="FF0000"/>
                </a:solidFill>
              </a:rPr>
              <a:t>NMAX_AoAs</a:t>
            </a:r>
            <a:r>
              <a:rPr lang="en-GB" sz="1600" dirty="0">
                <a:solidFill>
                  <a:srgbClr val="FF0000"/>
                </a:solidFill>
              </a:rPr>
              <a:t>, where </a:t>
            </a:r>
            <a:r>
              <a:rPr lang="en-GB" sz="1600" dirty="0" err="1">
                <a:solidFill>
                  <a:srgbClr val="FF0000"/>
                </a:solidFill>
              </a:rPr>
              <a:t>NMAX_AoAs</a:t>
            </a:r>
            <a:r>
              <a:rPr lang="en-GB" sz="1600" dirty="0">
                <a:solidFill>
                  <a:srgbClr val="FF0000"/>
                </a:solidFill>
              </a:rPr>
              <a:t> is the maximum number of total simultaneously emulated angles of arrival </a:t>
            </a:r>
            <a:r>
              <a:rPr lang="en-GB" sz="1600" dirty="0" smtClean="0">
                <a:solidFill>
                  <a:srgbClr val="FF0000"/>
                </a:solidFill>
              </a:rPr>
              <a:t>considering </a:t>
            </a:r>
            <a:r>
              <a:rPr lang="en-GB" sz="1600" dirty="0">
                <a:solidFill>
                  <a:srgbClr val="FF0000"/>
                </a:solidFill>
              </a:rPr>
              <a:t>the </a:t>
            </a:r>
            <a:r>
              <a:rPr lang="en-GB" sz="1600" dirty="0" err="1">
                <a:solidFill>
                  <a:srgbClr val="FF0000"/>
                </a:solidFill>
              </a:rPr>
              <a:t>modeled</a:t>
            </a:r>
            <a:r>
              <a:rPr lang="en-GB" sz="1600" dirty="0">
                <a:solidFill>
                  <a:srgbClr val="FF0000"/>
                </a:solidFill>
              </a:rPr>
              <a:t> propagation conditions. </a:t>
            </a:r>
            <a:r>
              <a:rPr lang="en-GB" sz="1600" dirty="0"/>
              <a:t>Here “angle of arrival” refers to the arrival direction of the signals physically </a:t>
            </a:r>
            <a:r>
              <a:rPr lang="en-GB" sz="1600" dirty="0" smtClean="0"/>
              <a:t>emulated </a:t>
            </a:r>
            <a:r>
              <a:rPr lang="en-GB" sz="1600" dirty="0"/>
              <a:t>in the chamber as result of the method used for channel emulation (and not directly to the same terminology used </a:t>
            </a:r>
            <a:r>
              <a:rPr lang="en-GB" sz="1600" dirty="0" smtClean="0"/>
              <a:t>for clusters </a:t>
            </a:r>
            <a:r>
              <a:rPr lang="en-GB" sz="1600" dirty="0"/>
              <a:t>and sub-</a:t>
            </a:r>
            <a:r>
              <a:rPr lang="en-GB" sz="1600" dirty="0" err="1"/>
              <a:t>pathes</a:t>
            </a:r>
            <a:r>
              <a:rPr lang="en-GB" sz="1600" dirty="0"/>
              <a:t> specified in CDL model of TR 38.901</a:t>
            </a:r>
            <a:r>
              <a:rPr lang="en-GB" sz="1600" dirty="0" smtClean="0"/>
              <a:t>).</a:t>
            </a:r>
          </a:p>
          <a:p>
            <a:pPr lvl="1"/>
            <a:r>
              <a:rPr lang="de-DE" sz="1600" b="1" dirty="0" smtClean="0"/>
              <a:t>(2) </a:t>
            </a:r>
            <a:r>
              <a:rPr lang="de-DE" sz="1600" b="1" dirty="0" err="1" smtClean="0"/>
              <a:t>Number</a:t>
            </a:r>
            <a:r>
              <a:rPr lang="de-DE" sz="1600" b="1" dirty="0" smtClean="0"/>
              <a:t> </a:t>
            </a:r>
            <a:r>
              <a:rPr lang="de-DE" sz="1600" b="1" dirty="0" err="1" smtClean="0"/>
              <a:t>of</a:t>
            </a:r>
            <a:r>
              <a:rPr lang="de-DE" sz="1600" b="1" dirty="0" smtClean="0"/>
              <a:t> </a:t>
            </a:r>
            <a:r>
              <a:rPr lang="de-DE" sz="1600" b="1" dirty="0" err="1" smtClean="0"/>
              <a:t>movable</a:t>
            </a:r>
            <a:r>
              <a:rPr lang="de-DE" sz="1600" b="1" dirty="0" smtClean="0"/>
              <a:t> </a:t>
            </a:r>
            <a:r>
              <a:rPr lang="de-DE" sz="1600" b="1" dirty="0" err="1" smtClean="0"/>
              <a:t>antennas</a:t>
            </a:r>
            <a:endParaRPr lang="en-GB" sz="1600" b="1" dirty="0" smtClean="0"/>
          </a:p>
          <a:p>
            <a:pPr marL="457200" lvl="1" indent="0">
              <a:buNone/>
            </a:pPr>
            <a:r>
              <a:rPr lang="en-GB" sz="1600" dirty="0" smtClean="0"/>
              <a:t>It </a:t>
            </a:r>
            <a:r>
              <a:rPr lang="en-GB" sz="1600" dirty="0"/>
              <a:t>is </a:t>
            </a:r>
            <a:r>
              <a:rPr lang="en-GB" sz="1600" dirty="0">
                <a:solidFill>
                  <a:srgbClr val="FF0000"/>
                </a:solidFill>
              </a:rPr>
              <a:t>FFS</a:t>
            </a:r>
            <a:r>
              <a:rPr lang="en-GB" sz="1600" dirty="0"/>
              <a:t> whether more than 1 antenna needs to provide independently controllable angular relationships with the DUT</a:t>
            </a:r>
            <a:r>
              <a:rPr lang="en-GB" sz="1600" dirty="0" smtClean="0"/>
              <a:t>.</a:t>
            </a:r>
          </a:p>
          <a:p>
            <a:pPr lvl="1"/>
            <a:r>
              <a:rPr lang="en-GB" sz="1600" b="1" dirty="0" smtClean="0"/>
              <a:t>(3) Polarization of antennas </a:t>
            </a:r>
          </a:p>
          <a:p>
            <a:pPr marL="457200" lvl="1" indent="0">
              <a:buNone/>
            </a:pPr>
            <a:r>
              <a:rPr lang="en-GB" sz="1600" dirty="0" smtClean="0"/>
              <a:t>The </a:t>
            </a:r>
            <a:r>
              <a:rPr lang="en-GB" sz="1600" dirty="0"/>
              <a:t>N emulated signal sources will transmit into the test zone in such a way that signal polarization does not prevent the DUT </a:t>
            </a:r>
            <a:r>
              <a:rPr lang="en-GB" sz="1600" dirty="0" smtClean="0"/>
              <a:t>receiving </a:t>
            </a:r>
            <a:r>
              <a:rPr lang="en-GB" sz="1600" dirty="0"/>
              <a:t>a consistent, predictable power level. The method for achieving this is </a:t>
            </a:r>
            <a:r>
              <a:rPr lang="en-GB" sz="1600" dirty="0">
                <a:solidFill>
                  <a:srgbClr val="FF0000"/>
                </a:solidFill>
              </a:rPr>
              <a:t>FFS</a:t>
            </a:r>
            <a:r>
              <a:rPr lang="en-GB" sz="1600" dirty="0"/>
              <a:t>, pending further definition of the standard</a:t>
            </a:r>
            <a:r>
              <a:rPr lang="en-GB" sz="1600" dirty="0" smtClean="0"/>
              <a:t>.</a:t>
            </a:r>
          </a:p>
          <a:p>
            <a:pPr lvl="1"/>
            <a:r>
              <a:rPr lang="en-GB" sz="1600" b="1" dirty="0" smtClean="0"/>
              <a:t>(4) DL propagation condition </a:t>
            </a:r>
          </a:p>
          <a:p>
            <a:pPr marL="457200" lvl="1" indent="0">
              <a:buNone/>
            </a:pPr>
            <a:r>
              <a:rPr lang="en-GB" sz="1600" dirty="0" smtClean="0"/>
              <a:t>It </a:t>
            </a:r>
            <a:r>
              <a:rPr lang="en-GB" sz="1600" dirty="0"/>
              <a:t>is </a:t>
            </a:r>
            <a:r>
              <a:rPr lang="en-GB" sz="1600" dirty="0">
                <a:solidFill>
                  <a:srgbClr val="FF0000"/>
                </a:solidFill>
              </a:rPr>
              <a:t>FFS</a:t>
            </a:r>
            <a:r>
              <a:rPr lang="en-GB" sz="1600" dirty="0"/>
              <a:t> how to model propagation conditions between the DUT and the emulated </a:t>
            </a:r>
            <a:r>
              <a:rPr lang="en-GB" sz="1600" dirty="0" err="1"/>
              <a:t>gNB</a:t>
            </a:r>
            <a:r>
              <a:rPr lang="en-GB" sz="1600" dirty="0"/>
              <a:t> </a:t>
            </a:r>
            <a:r>
              <a:rPr lang="en-GB" sz="1600" dirty="0" smtClean="0"/>
              <a:t>sources</a:t>
            </a:r>
            <a:endParaRPr lang="en-GB" sz="2000" dirty="0"/>
          </a:p>
          <a:p>
            <a:pPr lvl="1"/>
            <a:endParaRPr lang="en-GB" sz="1600" dirty="0"/>
          </a:p>
          <a:p>
            <a:pPr lvl="1"/>
            <a:endParaRPr lang="en-GB" sz="1600" dirty="0" smtClean="0"/>
          </a:p>
          <a:p>
            <a:pPr lvl="1"/>
            <a:endParaRPr lang="en-GB" sz="1600" dirty="0"/>
          </a:p>
          <a:p>
            <a:pPr lvl="1"/>
            <a:endParaRPr lang="de-DE" sz="1600" dirty="0" smtClean="0"/>
          </a:p>
          <a:p>
            <a:endParaRPr lang="en-GB" sz="2000" dirty="0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34037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Progress in R4 NR AH#3 (1)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 smtClean="0"/>
              <a:t>Based on R4-1708996 </a:t>
            </a:r>
            <a:r>
              <a:rPr lang="en-GB" sz="2000" dirty="0"/>
              <a:t>[</a:t>
            </a:r>
            <a:r>
              <a:rPr lang="en-GB" sz="2000" dirty="0" smtClean="0"/>
              <a:t>1], </a:t>
            </a:r>
            <a:r>
              <a:rPr lang="de-DE" sz="2000" dirty="0" smtClean="0"/>
              <a:t>RRM </a:t>
            </a:r>
            <a:r>
              <a:rPr lang="de-DE" sz="2000" dirty="0" err="1" smtClean="0"/>
              <a:t>Testing</a:t>
            </a:r>
            <a:r>
              <a:rPr lang="de-DE" sz="2000" dirty="0" smtClean="0"/>
              <a:t> </a:t>
            </a:r>
            <a:r>
              <a:rPr lang="de-DE" sz="2000" dirty="0" err="1" smtClean="0"/>
              <a:t>Complexity</a:t>
            </a:r>
            <a:r>
              <a:rPr lang="de-DE" sz="2000" dirty="0" smtClean="0"/>
              <a:t> Scenarios </a:t>
            </a:r>
            <a:r>
              <a:rPr lang="de-DE" sz="2000" dirty="0" err="1" smtClean="0"/>
              <a:t>were</a:t>
            </a:r>
            <a:r>
              <a:rPr lang="de-DE" sz="2000" dirty="0" smtClean="0"/>
              <a:t> </a:t>
            </a:r>
            <a:r>
              <a:rPr lang="de-DE" sz="2000" dirty="0" err="1" smtClean="0"/>
              <a:t>identified</a:t>
            </a:r>
            <a:r>
              <a:rPr lang="de-DE" sz="2000" dirty="0" smtClean="0"/>
              <a:t> in R4-1709837 </a:t>
            </a:r>
            <a:r>
              <a:rPr lang="de-DE" sz="2000" dirty="0"/>
              <a:t>[3]:</a:t>
            </a:r>
            <a:endParaRPr lang="de-DE" sz="2000" dirty="0" smtClean="0"/>
          </a:p>
          <a:p>
            <a:pPr lvl="1"/>
            <a:endParaRPr lang="en-GB" sz="2000" dirty="0" smtClean="0"/>
          </a:p>
          <a:p>
            <a:pPr lvl="1"/>
            <a:r>
              <a:rPr lang="en-GB" sz="2000" dirty="0" smtClean="0"/>
              <a:t>Scenario 1:  1 NR </a:t>
            </a:r>
            <a:r>
              <a:rPr lang="en-GB" sz="2000" dirty="0" err="1" smtClean="0"/>
              <a:t>TRxP</a:t>
            </a:r>
            <a:r>
              <a:rPr lang="en-GB" sz="2000" dirty="0" smtClean="0"/>
              <a:t> + AWGN + Static </a:t>
            </a:r>
            <a:r>
              <a:rPr lang="en-GB" sz="2000" dirty="0" err="1" smtClean="0"/>
              <a:t>AoA</a:t>
            </a:r>
            <a:endParaRPr lang="en-GB" sz="2000" dirty="0" smtClean="0"/>
          </a:p>
          <a:p>
            <a:pPr lvl="1"/>
            <a:r>
              <a:rPr lang="en-GB" sz="2000" dirty="0" smtClean="0"/>
              <a:t>Scenario </a:t>
            </a:r>
            <a:r>
              <a:rPr lang="en-GB" sz="2000" dirty="0"/>
              <a:t>2:  1 NR </a:t>
            </a:r>
            <a:r>
              <a:rPr lang="en-GB" sz="2000" dirty="0" err="1"/>
              <a:t>TRxP</a:t>
            </a:r>
            <a:r>
              <a:rPr lang="en-GB" sz="2000" dirty="0"/>
              <a:t> + AWGN + Dynamic </a:t>
            </a:r>
            <a:r>
              <a:rPr lang="en-GB" sz="2000" dirty="0" err="1"/>
              <a:t>AoA</a:t>
            </a:r>
            <a:r>
              <a:rPr lang="en-GB" sz="2000" dirty="0"/>
              <a:t> </a:t>
            </a:r>
          </a:p>
          <a:p>
            <a:pPr lvl="1"/>
            <a:r>
              <a:rPr lang="en-GB" sz="2000" dirty="0"/>
              <a:t>Scenario 3:  1 NR </a:t>
            </a:r>
            <a:r>
              <a:rPr lang="en-GB" sz="2000" dirty="0" err="1"/>
              <a:t>TRxP</a:t>
            </a:r>
            <a:r>
              <a:rPr lang="en-GB" sz="2000" dirty="0"/>
              <a:t> + Fading + Static </a:t>
            </a:r>
            <a:r>
              <a:rPr lang="en-GB" sz="2000" dirty="0" err="1"/>
              <a:t>AoA</a:t>
            </a:r>
            <a:endParaRPr lang="en-GB" sz="2000" dirty="0"/>
          </a:p>
          <a:p>
            <a:pPr lvl="1"/>
            <a:r>
              <a:rPr lang="en-GB" sz="2000" dirty="0"/>
              <a:t>Scenario 4:  1 NR </a:t>
            </a:r>
            <a:r>
              <a:rPr lang="en-GB" sz="2000" dirty="0" err="1"/>
              <a:t>TRxP</a:t>
            </a:r>
            <a:r>
              <a:rPr lang="en-GB" sz="2000" dirty="0"/>
              <a:t> + Fading + Dynamic </a:t>
            </a:r>
            <a:r>
              <a:rPr lang="en-GB" sz="2000" dirty="0" err="1"/>
              <a:t>AoA</a:t>
            </a:r>
            <a:r>
              <a:rPr lang="en-GB" sz="2000" dirty="0"/>
              <a:t> </a:t>
            </a:r>
          </a:p>
          <a:p>
            <a:pPr lvl="1"/>
            <a:r>
              <a:rPr lang="en-GB" sz="2000" dirty="0"/>
              <a:t>Scenario 5:  2 NR </a:t>
            </a:r>
            <a:r>
              <a:rPr lang="en-GB" sz="2000" dirty="0" err="1"/>
              <a:t>TRxPs</a:t>
            </a:r>
            <a:r>
              <a:rPr lang="en-GB" sz="2000" dirty="0"/>
              <a:t> + AWGN + Static </a:t>
            </a:r>
            <a:r>
              <a:rPr lang="en-GB" sz="2000" dirty="0" err="1"/>
              <a:t>AoA</a:t>
            </a:r>
            <a:endParaRPr lang="en-GB" sz="2000" dirty="0"/>
          </a:p>
          <a:p>
            <a:pPr lvl="1"/>
            <a:r>
              <a:rPr lang="en-GB" sz="2000" dirty="0"/>
              <a:t>Scenario 6:  2 NR </a:t>
            </a:r>
            <a:r>
              <a:rPr lang="en-GB" sz="2000" dirty="0" err="1"/>
              <a:t>TRxPs</a:t>
            </a:r>
            <a:r>
              <a:rPr lang="en-GB" sz="2000" dirty="0"/>
              <a:t> + AWGN + Dynamic </a:t>
            </a:r>
            <a:r>
              <a:rPr lang="en-GB" sz="2000" dirty="0" err="1"/>
              <a:t>AoA</a:t>
            </a:r>
            <a:r>
              <a:rPr lang="en-GB" sz="2000" dirty="0"/>
              <a:t> </a:t>
            </a:r>
          </a:p>
          <a:p>
            <a:pPr lvl="1"/>
            <a:r>
              <a:rPr lang="en-GB" sz="2000" dirty="0"/>
              <a:t>Scenario 7:  2 NR </a:t>
            </a:r>
            <a:r>
              <a:rPr lang="en-GB" sz="2000" dirty="0" err="1"/>
              <a:t>TRxPs</a:t>
            </a:r>
            <a:r>
              <a:rPr lang="en-GB" sz="2000" dirty="0"/>
              <a:t> + Fading + Static </a:t>
            </a:r>
            <a:r>
              <a:rPr lang="en-GB" sz="2000" dirty="0" err="1"/>
              <a:t>AoA</a:t>
            </a:r>
            <a:endParaRPr lang="en-GB" sz="2000" dirty="0"/>
          </a:p>
          <a:p>
            <a:pPr lvl="1"/>
            <a:r>
              <a:rPr lang="en-GB" sz="2000" dirty="0"/>
              <a:t>Scenario 8:  2 NR </a:t>
            </a:r>
            <a:r>
              <a:rPr lang="en-GB" sz="2000" dirty="0" err="1"/>
              <a:t>TRxPs</a:t>
            </a:r>
            <a:r>
              <a:rPr lang="en-GB" sz="2000" dirty="0"/>
              <a:t> + Fading + Dynamic </a:t>
            </a:r>
            <a:r>
              <a:rPr lang="en-GB" sz="2000" dirty="0" err="1"/>
              <a:t>AoA</a:t>
            </a:r>
            <a:r>
              <a:rPr lang="en-GB" sz="2000" dirty="0"/>
              <a:t> </a:t>
            </a:r>
          </a:p>
          <a:p>
            <a:endParaRPr lang="en-GB" sz="2000" dirty="0"/>
          </a:p>
          <a:p>
            <a:pPr lvl="1"/>
            <a:endParaRPr lang="en-GB" sz="2000" dirty="0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16815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Progress in R4 NR AH#3 (2)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de-DE" sz="2000" dirty="0"/>
              <a:t>R4-1709410 [2</a:t>
            </a:r>
            <a:r>
              <a:rPr lang="de-DE" sz="2000" dirty="0" smtClean="0"/>
              <a:t>] </a:t>
            </a:r>
            <a:r>
              <a:rPr lang="de-DE" sz="2000" dirty="0" err="1" smtClean="0"/>
              <a:t>addressed</a:t>
            </a:r>
            <a:r>
              <a:rPr lang="de-DE" sz="2000" dirty="0" smtClean="0"/>
              <a:t> open </a:t>
            </a:r>
            <a:r>
              <a:rPr lang="de-DE" sz="2000" dirty="0" err="1" smtClean="0"/>
              <a:t>questions</a:t>
            </a:r>
            <a:r>
              <a:rPr lang="de-DE" sz="2000" dirty="0" smtClean="0"/>
              <a:t> </a:t>
            </a:r>
            <a:r>
              <a:rPr lang="de-DE" sz="2000" dirty="0" err="1" smtClean="0"/>
              <a:t>captured</a:t>
            </a:r>
            <a:r>
              <a:rPr lang="de-DE" sz="2000" dirty="0" smtClean="0"/>
              <a:t> </a:t>
            </a:r>
            <a:r>
              <a:rPr lang="de-DE" sz="2000" dirty="0"/>
              <a:t>in </a:t>
            </a:r>
            <a:r>
              <a:rPr lang="de-DE" sz="2000" dirty="0" smtClean="0"/>
              <a:t>R4-1708996 [1] </a:t>
            </a:r>
            <a:r>
              <a:rPr lang="de-DE" sz="2000" dirty="0" err="1" smtClean="0"/>
              <a:t>related</a:t>
            </a:r>
            <a:r>
              <a:rPr lang="de-DE" sz="2000" dirty="0" smtClean="0"/>
              <a:t> </a:t>
            </a:r>
            <a:r>
              <a:rPr lang="de-DE" sz="2000" dirty="0" err="1" smtClean="0"/>
              <a:t>to</a:t>
            </a:r>
            <a:r>
              <a:rPr lang="de-DE" sz="2000" dirty="0" smtClean="0"/>
              <a:t> RRM </a:t>
            </a:r>
            <a:r>
              <a:rPr lang="de-DE" sz="2000" dirty="0" err="1" smtClean="0"/>
              <a:t>testing</a:t>
            </a:r>
            <a:r>
              <a:rPr lang="de-DE" sz="2000" dirty="0" smtClean="0"/>
              <a:t>:</a:t>
            </a:r>
          </a:p>
          <a:p>
            <a:endParaRPr lang="de-DE" sz="2000" dirty="0" smtClean="0"/>
          </a:p>
          <a:p>
            <a:r>
              <a:rPr lang="de-DE" sz="2000" dirty="0" err="1" smtClean="0"/>
              <a:t>Static</a:t>
            </a:r>
            <a:r>
              <a:rPr lang="de-DE" sz="2000" dirty="0" smtClean="0"/>
              <a:t> </a:t>
            </a:r>
            <a:r>
              <a:rPr lang="de-DE" sz="2000" dirty="0" err="1" smtClean="0"/>
              <a:t>channel</a:t>
            </a:r>
            <a:r>
              <a:rPr lang="de-DE" sz="2000" dirty="0" smtClean="0"/>
              <a:t> </a:t>
            </a:r>
            <a:r>
              <a:rPr lang="de-DE" sz="2000" dirty="0" err="1" smtClean="0"/>
              <a:t>geometry</a:t>
            </a:r>
            <a:r>
              <a:rPr lang="de-DE" sz="2000" dirty="0" smtClean="0"/>
              <a:t> (</a:t>
            </a:r>
            <a:r>
              <a:rPr lang="de-DE" sz="2000" dirty="0" err="1" smtClean="0"/>
              <a:t>no</a:t>
            </a:r>
            <a:r>
              <a:rPr lang="de-DE" sz="2000" dirty="0" smtClean="0"/>
              <a:t> </a:t>
            </a:r>
            <a:r>
              <a:rPr lang="de-DE" sz="2000" dirty="0" err="1" smtClean="0"/>
              <a:t>change</a:t>
            </a:r>
            <a:r>
              <a:rPr lang="de-DE" sz="2000" dirty="0" smtClean="0"/>
              <a:t> </a:t>
            </a:r>
            <a:r>
              <a:rPr lang="de-DE" sz="2000" dirty="0" err="1" smtClean="0"/>
              <a:t>of</a:t>
            </a:r>
            <a:r>
              <a:rPr lang="de-DE" sz="2000" dirty="0" smtClean="0"/>
              <a:t> </a:t>
            </a:r>
            <a:r>
              <a:rPr lang="de-DE" sz="2000" dirty="0" err="1" smtClean="0"/>
              <a:t>AoAs</a:t>
            </a:r>
            <a:r>
              <a:rPr lang="de-DE" sz="2000" dirty="0" smtClean="0"/>
              <a:t> </a:t>
            </a:r>
            <a:r>
              <a:rPr lang="de-DE" sz="2000" dirty="0" err="1" smtClean="0"/>
              <a:t>during</a:t>
            </a:r>
            <a:r>
              <a:rPr lang="de-DE" sz="2000" dirty="0" smtClean="0"/>
              <a:t> </a:t>
            </a:r>
            <a:r>
              <a:rPr lang="de-DE" sz="2000" dirty="0" err="1" smtClean="0"/>
              <a:t>the</a:t>
            </a:r>
            <a:r>
              <a:rPr lang="de-DE" sz="2000" dirty="0" smtClean="0"/>
              <a:t> </a:t>
            </a:r>
            <a:r>
              <a:rPr lang="de-DE" sz="2000" dirty="0" err="1" smtClean="0"/>
              <a:t>test</a:t>
            </a:r>
            <a:r>
              <a:rPr lang="de-DE" sz="2000" dirty="0" smtClean="0"/>
              <a:t>) </a:t>
            </a:r>
            <a:r>
              <a:rPr lang="de-DE" sz="2000" dirty="0" err="1" smtClean="0"/>
              <a:t>for</a:t>
            </a:r>
            <a:r>
              <a:rPr lang="de-DE" sz="2000" dirty="0" smtClean="0"/>
              <a:t> RRM </a:t>
            </a:r>
            <a:r>
              <a:rPr lang="de-DE" sz="2000" dirty="0" err="1" smtClean="0"/>
              <a:t>testing</a:t>
            </a:r>
            <a:endParaRPr lang="de-DE" sz="2000" dirty="0" smtClean="0"/>
          </a:p>
          <a:p>
            <a:pPr lvl="2">
              <a:buFont typeface="Wingdings" panose="05000000000000000000" pitchFamily="2" charset="2"/>
              <a:buChar char="à"/>
            </a:pPr>
            <a:r>
              <a:rPr lang="de-DE" dirty="0" smtClean="0">
                <a:solidFill>
                  <a:srgbClr val="00B050"/>
                </a:solidFill>
              </a:rPr>
              <a:t> </a:t>
            </a:r>
            <a:r>
              <a:rPr lang="de-DE" dirty="0" err="1" smtClean="0">
                <a:solidFill>
                  <a:srgbClr val="00B050"/>
                </a:solidFill>
              </a:rPr>
              <a:t>confirmed</a:t>
            </a:r>
            <a:r>
              <a:rPr lang="de-DE" dirty="0" smtClean="0">
                <a:solidFill>
                  <a:srgbClr val="00B050"/>
                </a:solidFill>
              </a:rPr>
              <a:t> </a:t>
            </a:r>
            <a:r>
              <a:rPr lang="de-DE" dirty="0">
                <a:solidFill>
                  <a:srgbClr val="00B050"/>
                </a:solidFill>
              </a:rPr>
              <a:t>in </a:t>
            </a:r>
            <a:r>
              <a:rPr lang="de-DE" dirty="0" err="1">
                <a:solidFill>
                  <a:srgbClr val="00B050"/>
                </a:solidFill>
              </a:rPr>
              <a:t>the</a:t>
            </a:r>
            <a:r>
              <a:rPr lang="de-DE" dirty="0">
                <a:solidFill>
                  <a:srgbClr val="00B050"/>
                </a:solidFill>
              </a:rPr>
              <a:t> </a:t>
            </a:r>
            <a:r>
              <a:rPr lang="de-DE" dirty="0" err="1" smtClean="0">
                <a:solidFill>
                  <a:srgbClr val="00B050"/>
                </a:solidFill>
              </a:rPr>
              <a:t>meeting</a:t>
            </a:r>
            <a:r>
              <a:rPr lang="de-DE" dirty="0" smtClean="0">
                <a:solidFill>
                  <a:srgbClr val="00B050"/>
                </a:solidFill>
              </a:rPr>
              <a:t> </a:t>
            </a:r>
            <a:r>
              <a:rPr lang="de-DE" dirty="0" err="1" smtClean="0">
                <a:solidFill>
                  <a:srgbClr val="00B050"/>
                </a:solidFill>
              </a:rPr>
              <a:t>that</a:t>
            </a:r>
            <a:r>
              <a:rPr lang="de-DE" dirty="0" smtClean="0">
                <a:solidFill>
                  <a:srgbClr val="00B050"/>
                </a:solidFill>
                <a:sym typeface="Wingdings" panose="05000000000000000000" pitchFamily="2" charset="2"/>
              </a:rPr>
              <a:t> </a:t>
            </a:r>
            <a:r>
              <a:rPr lang="de-DE" dirty="0" err="1" smtClean="0">
                <a:solidFill>
                  <a:srgbClr val="00B050"/>
                </a:solidFill>
                <a:sym typeface="Wingdings" panose="05000000000000000000" pitchFamily="2" charset="2"/>
              </a:rPr>
              <a:t>d</a:t>
            </a:r>
            <a:r>
              <a:rPr lang="de-DE" dirty="0" err="1" smtClean="0">
                <a:solidFill>
                  <a:srgbClr val="00B050"/>
                </a:solidFill>
              </a:rPr>
              <a:t>ynamic</a:t>
            </a:r>
            <a:r>
              <a:rPr lang="de-DE" dirty="0" smtClean="0">
                <a:solidFill>
                  <a:srgbClr val="00B050"/>
                </a:solidFill>
              </a:rPr>
              <a:t> </a:t>
            </a:r>
            <a:r>
              <a:rPr lang="de-DE" dirty="0" err="1" smtClean="0">
                <a:solidFill>
                  <a:srgbClr val="00B050"/>
                </a:solidFill>
              </a:rPr>
              <a:t>channel</a:t>
            </a:r>
            <a:r>
              <a:rPr lang="de-DE" dirty="0" smtClean="0">
                <a:solidFill>
                  <a:srgbClr val="00B050"/>
                </a:solidFill>
              </a:rPr>
              <a:t> </a:t>
            </a:r>
            <a:r>
              <a:rPr lang="de-DE" dirty="0" err="1" smtClean="0">
                <a:solidFill>
                  <a:srgbClr val="00B050"/>
                </a:solidFill>
              </a:rPr>
              <a:t>geometry</a:t>
            </a:r>
            <a:r>
              <a:rPr lang="de-DE" dirty="0" smtClean="0">
                <a:solidFill>
                  <a:srgbClr val="00B050"/>
                </a:solidFill>
              </a:rPr>
              <a:t> </a:t>
            </a:r>
            <a:r>
              <a:rPr lang="de-DE" dirty="0" err="1" smtClean="0">
                <a:solidFill>
                  <a:srgbClr val="00B050"/>
                </a:solidFill>
              </a:rPr>
              <a:t>is</a:t>
            </a:r>
            <a:r>
              <a:rPr lang="de-DE" dirty="0" smtClean="0">
                <a:solidFill>
                  <a:srgbClr val="00B050"/>
                </a:solidFill>
              </a:rPr>
              <a:t> so </a:t>
            </a:r>
            <a:r>
              <a:rPr lang="de-DE" dirty="0" err="1" smtClean="0">
                <a:solidFill>
                  <a:srgbClr val="00B050"/>
                </a:solidFill>
              </a:rPr>
              <a:t>far</a:t>
            </a:r>
            <a:r>
              <a:rPr lang="de-DE" dirty="0" smtClean="0">
                <a:solidFill>
                  <a:srgbClr val="00B050"/>
                </a:solidFill>
              </a:rPr>
              <a:t> </a:t>
            </a:r>
            <a:r>
              <a:rPr lang="de-DE" dirty="0">
                <a:solidFill>
                  <a:srgbClr val="00B050"/>
                </a:solidFill>
              </a:rPr>
              <a:t>out </a:t>
            </a:r>
            <a:r>
              <a:rPr lang="de-DE" dirty="0" err="1">
                <a:solidFill>
                  <a:srgbClr val="00B050"/>
                </a:solidFill>
              </a:rPr>
              <a:t>of</a:t>
            </a:r>
            <a:r>
              <a:rPr lang="de-DE" dirty="0">
                <a:solidFill>
                  <a:srgbClr val="00B050"/>
                </a:solidFill>
              </a:rPr>
              <a:t> </a:t>
            </a:r>
            <a:r>
              <a:rPr lang="de-DE" dirty="0" err="1">
                <a:solidFill>
                  <a:srgbClr val="00B050"/>
                </a:solidFill>
              </a:rPr>
              <a:t>the</a:t>
            </a:r>
            <a:r>
              <a:rPr lang="de-DE" dirty="0">
                <a:solidFill>
                  <a:srgbClr val="00B050"/>
                </a:solidFill>
              </a:rPr>
              <a:t> </a:t>
            </a:r>
            <a:r>
              <a:rPr lang="de-DE" dirty="0" err="1">
                <a:solidFill>
                  <a:srgbClr val="00B050"/>
                </a:solidFill>
              </a:rPr>
              <a:t>s</a:t>
            </a:r>
            <a:r>
              <a:rPr lang="de-DE" dirty="0" err="1" smtClean="0">
                <a:solidFill>
                  <a:srgbClr val="00B050"/>
                </a:solidFill>
              </a:rPr>
              <a:t>cope</a:t>
            </a:r>
            <a:r>
              <a:rPr lang="de-DE" dirty="0" smtClean="0">
                <a:solidFill>
                  <a:srgbClr val="00B050"/>
                </a:solidFill>
              </a:rPr>
              <a:t> </a:t>
            </a:r>
            <a:r>
              <a:rPr lang="de-DE" dirty="0" err="1">
                <a:solidFill>
                  <a:srgbClr val="00B050"/>
                </a:solidFill>
              </a:rPr>
              <a:t>of</a:t>
            </a:r>
            <a:r>
              <a:rPr lang="de-DE" dirty="0">
                <a:solidFill>
                  <a:srgbClr val="00B050"/>
                </a:solidFill>
              </a:rPr>
              <a:t> </a:t>
            </a:r>
            <a:r>
              <a:rPr lang="de-DE" dirty="0" smtClean="0">
                <a:solidFill>
                  <a:srgbClr val="00B050"/>
                </a:solidFill>
              </a:rPr>
              <a:t>RRM </a:t>
            </a:r>
            <a:r>
              <a:rPr lang="de-DE" dirty="0" err="1" smtClean="0">
                <a:solidFill>
                  <a:srgbClr val="00B050"/>
                </a:solidFill>
              </a:rPr>
              <a:t>testing</a:t>
            </a:r>
            <a:endParaRPr lang="de-DE" dirty="0" smtClean="0">
              <a:solidFill>
                <a:srgbClr val="00B050"/>
              </a:solidFill>
            </a:endParaRPr>
          </a:p>
          <a:p>
            <a:pPr lvl="2">
              <a:buFont typeface="Wingdings" panose="05000000000000000000" pitchFamily="2" charset="2"/>
              <a:buChar char="à"/>
            </a:pPr>
            <a:r>
              <a:rPr lang="en-GB" dirty="0"/>
              <a:t> </a:t>
            </a:r>
            <a:r>
              <a:rPr lang="en-GB" dirty="0" smtClean="0"/>
              <a:t>dynamic </a:t>
            </a:r>
            <a:r>
              <a:rPr lang="en-GB" dirty="0"/>
              <a:t>channel geometry </a:t>
            </a:r>
            <a:r>
              <a:rPr lang="en-GB" dirty="0" smtClean="0"/>
              <a:t>can be considered at a later stage based on further RRM agreements</a:t>
            </a:r>
            <a:endParaRPr lang="de-DE" dirty="0"/>
          </a:p>
          <a:p>
            <a:r>
              <a:rPr lang="en-GB" sz="2000" dirty="0" smtClean="0"/>
              <a:t>The total number of distinct emulated </a:t>
            </a:r>
            <a:r>
              <a:rPr lang="en-GB" sz="2000" dirty="0" err="1" smtClean="0"/>
              <a:t>AoAs</a:t>
            </a:r>
            <a:r>
              <a:rPr lang="en-GB" sz="2000" dirty="0" smtClean="0"/>
              <a:t> bounded by the total number of beams emulated by the test equipment in any given RRM testing scenario.</a:t>
            </a:r>
          </a:p>
          <a:p>
            <a:pPr marL="0" indent="0">
              <a:buNone/>
            </a:pPr>
            <a:r>
              <a:rPr lang="en-GB" sz="2000" dirty="0" smtClean="0">
                <a:sym typeface="Wingdings" panose="05000000000000000000" pitchFamily="2" charset="2"/>
              </a:rPr>
              <a:t>	 direct implication is a simplified channel with one </a:t>
            </a:r>
            <a:r>
              <a:rPr lang="en-GB" sz="2000" dirty="0" err="1" smtClean="0">
                <a:sym typeface="Wingdings" panose="05000000000000000000" pitchFamily="2" charset="2"/>
              </a:rPr>
              <a:t>AoA</a:t>
            </a:r>
            <a:r>
              <a:rPr lang="en-GB" sz="2000" dirty="0" smtClean="0">
                <a:sym typeface="Wingdings" panose="05000000000000000000" pitchFamily="2" charset="2"/>
              </a:rPr>
              <a:t> per Beam</a:t>
            </a:r>
          </a:p>
          <a:p>
            <a:pPr marL="457200" lvl="1" indent="0">
              <a:buNone/>
            </a:pPr>
            <a:r>
              <a:rPr lang="de-DE" sz="2000" dirty="0" smtClean="0">
                <a:sym typeface="Wingdings" panose="05000000000000000000" pitchFamily="2" charset="2"/>
              </a:rPr>
              <a:t>	 </a:t>
            </a:r>
            <a:r>
              <a:rPr lang="de-DE" sz="2000" dirty="0" err="1">
                <a:sym typeface="Wingdings" panose="05000000000000000000" pitchFamily="2" charset="2"/>
              </a:rPr>
              <a:t>f</a:t>
            </a:r>
            <a:r>
              <a:rPr lang="de-DE" sz="2000" dirty="0" err="1" smtClean="0"/>
              <a:t>urther</a:t>
            </a:r>
            <a:r>
              <a:rPr lang="de-DE" sz="2000" dirty="0" smtClean="0"/>
              <a:t> </a:t>
            </a:r>
            <a:r>
              <a:rPr lang="de-DE" sz="2000" dirty="0" err="1" smtClean="0"/>
              <a:t>discussed</a:t>
            </a:r>
            <a:r>
              <a:rPr lang="de-DE" sz="2000" dirty="0" smtClean="0"/>
              <a:t> in </a:t>
            </a:r>
            <a:r>
              <a:rPr lang="de-DE" sz="2000" dirty="0" err="1" smtClean="0"/>
              <a:t>the</a:t>
            </a:r>
            <a:r>
              <a:rPr lang="de-DE" sz="2000" dirty="0" smtClean="0"/>
              <a:t> </a:t>
            </a:r>
            <a:r>
              <a:rPr lang="de-DE" sz="2000" dirty="0" err="1" smtClean="0"/>
              <a:t>meeting</a:t>
            </a:r>
            <a:r>
              <a:rPr lang="de-DE" sz="2000" dirty="0" smtClean="0"/>
              <a:t> </a:t>
            </a:r>
          </a:p>
          <a:p>
            <a:r>
              <a:rPr lang="en-GB" sz="2000" dirty="0" smtClean="0"/>
              <a:t>MIMO 2x2 Scenarios not the scope of RRM requirements (rather </a:t>
            </a:r>
            <a:r>
              <a:rPr lang="en-GB" sz="2000" dirty="0" err="1" smtClean="0"/>
              <a:t>Demod</a:t>
            </a:r>
            <a:r>
              <a:rPr lang="en-GB" sz="2000" dirty="0" smtClean="0"/>
              <a:t>).</a:t>
            </a:r>
          </a:p>
          <a:p>
            <a:pPr marL="914400" lvl="2" indent="0">
              <a:buNone/>
            </a:pPr>
            <a:r>
              <a:rPr lang="en-GB" dirty="0" smtClean="0">
                <a:solidFill>
                  <a:srgbClr val="00B050"/>
                </a:solidFill>
                <a:sym typeface="Wingdings" panose="05000000000000000000" pitchFamily="2" charset="2"/>
              </a:rPr>
              <a:t> confirmed as not required in terms of data layers </a:t>
            </a:r>
            <a:r>
              <a:rPr lang="de-DE" dirty="0" smtClean="0">
                <a:solidFill>
                  <a:srgbClr val="00B050"/>
                </a:solidFill>
              </a:rPr>
              <a:t> </a:t>
            </a:r>
            <a:endParaRPr lang="de-DE" dirty="0">
              <a:solidFill>
                <a:srgbClr val="00B050"/>
              </a:solidFill>
            </a:endParaRPr>
          </a:p>
          <a:p>
            <a:pPr lvl="2">
              <a:buFont typeface="Wingdings" panose="05000000000000000000" pitchFamily="2" charset="2"/>
              <a:buChar char="à"/>
            </a:pPr>
            <a:r>
              <a:rPr lang="de-DE" dirty="0" smtClean="0">
                <a:sym typeface="Wingdings" panose="05000000000000000000" pitchFamily="2" charset="2"/>
              </a:rPr>
              <a:t>2 </a:t>
            </a:r>
            <a:r>
              <a:rPr lang="de-DE" dirty="0" err="1" smtClean="0">
                <a:sym typeface="Wingdings" panose="05000000000000000000" pitchFamily="2" charset="2"/>
              </a:rPr>
              <a:t>Tx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transmission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might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be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necessary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for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certain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requirements</a:t>
            </a:r>
            <a:r>
              <a:rPr lang="de-DE" dirty="0" smtClean="0">
                <a:sym typeface="Wingdings" panose="05000000000000000000" pitchFamily="2" charset="2"/>
              </a:rPr>
              <a:t> (e.g. due </a:t>
            </a:r>
            <a:r>
              <a:rPr lang="de-DE" dirty="0" err="1" smtClean="0">
                <a:sym typeface="Wingdings" panose="05000000000000000000" pitchFamily="2" charset="2"/>
              </a:rPr>
              <a:t>to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max</a:t>
            </a:r>
            <a:r>
              <a:rPr lang="de-DE" dirty="0" smtClean="0">
                <a:sym typeface="Wingdings" panose="05000000000000000000" pitchFamily="2" charset="2"/>
              </a:rPr>
              <a:t> BLER </a:t>
            </a:r>
            <a:r>
              <a:rPr lang="de-DE" dirty="0" err="1" smtClean="0">
                <a:sym typeface="Wingdings" panose="05000000000000000000" pitchFamily="2" charset="2"/>
              </a:rPr>
              <a:t>of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control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channel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smtClean="0">
                <a:sym typeface="Wingdings" panose="05000000000000000000" pitchFamily="2" charset="2"/>
              </a:rPr>
              <a:t>)</a:t>
            </a:r>
            <a:endParaRPr lang="de-DE" dirty="0"/>
          </a:p>
          <a:p>
            <a:r>
              <a:rPr lang="en-GB" sz="2000" dirty="0" smtClean="0"/>
              <a:t>UE active beam steering.</a:t>
            </a:r>
            <a:endParaRPr lang="en-GB" sz="2000" dirty="0"/>
          </a:p>
          <a:p>
            <a:pPr lvl="2">
              <a:buFont typeface="Wingdings" panose="05000000000000000000" pitchFamily="2" charset="2"/>
              <a:buChar char="à"/>
            </a:pPr>
            <a:r>
              <a:rPr lang="en-GB" dirty="0" smtClean="0">
                <a:sym typeface="Wingdings" panose="05000000000000000000" pitchFamily="2" charset="2"/>
              </a:rPr>
              <a:t> assumed </a:t>
            </a:r>
            <a:r>
              <a:rPr lang="de-DE" dirty="0" err="1" smtClean="0">
                <a:sym typeface="Wingdings" panose="05000000000000000000" pitchFamily="2" charset="2"/>
              </a:rPr>
              <a:t>for</a:t>
            </a:r>
            <a:r>
              <a:rPr lang="de-DE" dirty="0" smtClean="0">
                <a:sym typeface="Wingdings" panose="05000000000000000000" pitchFamily="2" charset="2"/>
              </a:rPr>
              <a:t> beam </a:t>
            </a:r>
            <a:r>
              <a:rPr lang="de-DE" dirty="0" err="1" smtClean="0">
                <a:sym typeface="Wingdings" panose="05000000000000000000" pitchFamily="2" charset="2"/>
              </a:rPr>
              <a:t>monitoring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with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measurement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gap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>
                <a:sym typeface="Wingdings" panose="05000000000000000000" pitchFamily="2" charset="2"/>
              </a:rPr>
              <a:t>in </a:t>
            </a:r>
            <a:r>
              <a:rPr lang="de-DE" dirty="0" err="1">
                <a:sym typeface="Wingdings" panose="05000000000000000000" pitchFamily="2" charset="2"/>
              </a:rPr>
              <a:t>static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scenarios</a:t>
            </a:r>
            <a:endParaRPr lang="en-GB" sz="2000" dirty="0"/>
          </a:p>
          <a:p>
            <a:pPr lvl="1"/>
            <a:endParaRPr lang="en-GB" sz="2000" dirty="0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108670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WF (1): Conclusions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sz="2000" b="1" dirty="0" smtClean="0"/>
              <a:t>1) </a:t>
            </a:r>
            <a:r>
              <a:rPr lang="de-DE" sz="2000" dirty="0" err="1" smtClean="0"/>
              <a:t>Only</a:t>
            </a:r>
            <a:r>
              <a:rPr lang="de-DE" sz="2000" dirty="0" smtClean="0"/>
              <a:t> RRM </a:t>
            </a:r>
            <a:r>
              <a:rPr lang="de-DE" sz="2000" dirty="0" err="1" smtClean="0"/>
              <a:t>static</a:t>
            </a:r>
            <a:r>
              <a:rPr lang="de-DE" sz="2000" dirty="0" smtClean="0"/>
              <a:t> </a:t>
            </a:r>
            <a:r>
              <a:rPr lang="de-DE" sz="2000" dirty="0" err="1" smtClean="0"/>
              <a:t>geometry</a:t>
            </a:r>
            <a:r>
              <a:rPr lang="de-DE" sz="2000" dirty="0" smtClean="0"/>
              <a:t> </a:t>
            </a:r>
            <a:r>
              <a:rPr lang="de-DE" sz="2000" dirty="0" err="1" smtClean="0"/>
              <a:t>scenarios</a:t>
            </a:r>
            <a:r>
              <a:rPr lang="de-DE" sz="2000" dirty="0" smtClean="0"/>
              <a:t> </a:t>
            </a:r>
            <a:r>
              <a:rPr lang="de-DE" sz="2000" dirty="0" err="1" smtClean="0"/>
              <a:t>to</a:t>
            </a:r>
            <a:r>
              <a:rPr lang="de-DE" sz="2000" dirty="0" smtClean="0"/>
              <a:t> </a:t>
            </a:r>
            <a:r>
              <a:rPr lang="de-DE" sz="2000" dirty="0" err="1" smtClean="0"/>
              <a:t>be</a:t>
            </a:r>
            <a:r>
              <a:rPr lang="de-DE" sz="2000" dirty="0" smtClean="0"/>
              <a:t> </a:t>
            </a:r>
            <a:r>
              <a:rPr lang="de-DE" sz="2000" smtClean="0"/>
              <a:t>prioritized </a:t>
            </a:r>
            <a:r>
              <a:rPr lang="de-DE" sz="2000" dirty="0" smtClean="0"/>
              <a:t>so </a:t>
            </a:r>
            <a:r>
              <a:rPr lang="de-DE" sz="2000" dirty="0" err="1" smtClean="0"/>
              <a:t>far</a:t>
            </a:r>
            <a:r>
              <a:rPr lang="de-DE" sz="2000" dirty="0" smtClean="0"/>
              <a:t>, i.e. in </a:t>
            </a:r>
            <a:r>
              <a:rPr lang="de-DE" sz="2000" dirty="0" err="1" smtClean="0"/>
              <a:t>terms</a:t>
            </a:r>
            <a:r>
              <a:rPr lang="de-DE" sz="2000" dirty="0" smtClean="0"/>
              <a:t> </a:t>
            </a:r>
            <a:r>
              <a:rPr lang="de-DE" sz="2000" dirty="0" err="1" smtClean="0"/>
              <a:t>of</a:t>
            </a:r>
            <a:r>
              <a:rPr lang="de-DE" sz="2000" dirty="0" smtClean="0"/>
              <a:t> </a:t>
            </a:r>
            <a:r>
              <a:rPr lang="de-DE" sz="2000" dirty="0"/>
              <a:t>RRM </a:t>
            </a:r>
            <a:r>
              <a:rPr lang="de-DE" sz="2000" dirty="0" err="1"/>
              <a:t>testing</a:t>
            </a:r>
            <a:r>
              <a:rPr lang="de-DE" sz="2000" dirty="0"/>
              <a:t> </a:t>
            </a:r>
            <a:r>
              <a:rPr lang="de-DE" sz="2000" dirty="0" err="1"/>
              <a:t>complexity</a:t>
            </a:r>
            <a:r>
              <a:rPr lang="de-DE" sz="2000" dirty="0"/>
              <a:t> </a:t>
            </a:r>
            <a:r>
              <a:rPr lang="de-DE" sz="2000" dirty="0" err="1"/>
              <a:t>scenarios</a:t>
            </a:r>
            <a:r>
              <a:rPr lang="de-DE" sz="2000" dirty="0"/>
              <a:t> </a:t>
            </a:r>
            <a:r>
              <a:rPr lang="de-DE" sz="2000" dirty="0" err="1" smtClean="0"/>
              <a:t>as</a:t>
            </a:r>
            <a:r>
              <a:rPr lang="de-DE" sz="2000" dirty="0" smtClean="0"/>
              <a:t> </a:t>
            </a:r>
            <a:r>
              <a:rPr lang="de-DE" sz="2000" dirty="0"/>
              <a:t>per [3</a:t>
            </a:r>
            <a:r>
              <a:rPr lang="de-DE" sz="2000" dirty="0" smtClean="0"/>
              <a:t>]:</a:t>
            </a:r>
          </a:p>
          <a:p>
            <a:pPr lvl="1"/>
            <a:r>
              <a:rPr lang="en-GB" sz="2000" dirty="0"/>
              <a:t>Scenario 1:  1 NR </a:t>
            </a:r>
            <a:r>
              <a:rPr lang="en-GB" sz="2000" dirty="0" err="1"/>
              <a:t>TRxP</a:t>
            </a:r>
            <a:r>
              <a:rPr lang="en-GB" sz="2000" dirty="0"/>
              <a:t> + AWGN + Static </a:t>
            </a:r>
            <a:r>
              <a:rPr lang="en-GB" sz="2000" dirty="0" err="1"/>
              <a:t>AoA</a:t>
            </a:r>
            <a:endParaRPr lang="en-GB" sz="2000" dirty="0"/>
          </a:p>
          <a:p>
            <a:pPr lvl="1"/>
            <a:r>
              <a:rPr lang="en-GB" sz="2000" dirty="0"/>
              <a:t>Scenario 3:  1 NR </a:t>
            </a:r>
            <a:r>
              <a:rPr lang="en-GB" sz="2000" dirty="0" err="1"/>
              <a:t>TRxP</a:t>
            </a:r>
            <a:r>
              <a:rPr lang="en-GB" sz="2000" dirty="0"/>
              <a:t> + Fading + Static </a:t>
            </a:r>
            <a:r>
              <a:rPr lang="en-GB" sz="2000" dirty="0" err="1"/>
              <a:t>AoA</a:t>
            </a:r>
            <a:endParaRPr lang="en-GB" sz="2000" dirty="0"/>
          </a:p>
          <a:p>
            <a:pPr lvl="1"/>
            <a:r>
              <a:rPr lang="en-GB" sz="2000" dirty="0"/>
              <a:t>Scenario 5:  2 NR </a:t>
            </a:r>
            <a:r>
              <a:rPr lang="en-GB" sz="2000" dirty="0" err="1"/>
              <a:t>TRxPs</a:t>
            </a:r>
            <a:r>
              <a:rPr lang="en-GB" sz="2000" dirty="0"/>
              <a:t> + AWGN + Static </a:t>
            </a:r>
            <a:r>
              <a:rPr lang="en-GB" sz="2000" dirty="0" err="1"/>
              <a:t>AoA</a:t>
            </a:r>
            <a:endParaRPr lang="en-GB" sz="2000" dirty="0"/>
          </a:p>
          <a:p>
            <a:pPr lvl="1"/>
            <a:r>
              <a:rPr lang="en-GB" sz="2000" dirty="0"/>
              <a:t>Scenario 7:  2 NR </a:t>
            </a:r>
            <a:r>
              <a:rPr lang="en-GB" sz="2000" dirty="0" err="1"/>
              <a:t>TRxPs</a:t>
            </a:r>
            <a:r>
              <a:rPr lang="en-GB" sz="2000" dirty="0"/>
              <a:t> + Fading + Static </a:t>
            </a:r>
            <a:r>
              <a:rPr lang="en-GB" sz="2000" dirty="0" err="1" smtClean="0"/>
              <a:t>AoA</a:t>
            </a:r>
            <a:endParaRPr lang="en-GB" sz="2000" dirty="0"/>
          </a:p>
          <a:p>
            <a:endParaRPr lang="de-DE" sz="2000" dirty="0" smtClean="0"/>
          </a:p>
          <a:p>
            <a:r>
              <a:rPr lang="de-DE" sz="2000" b="1" dirty="0" smtClean="0"/>
              <a:t>2) </a:t>
            </a:r>
            <a:r>
              <a:rPr lang="de-DE" sz="2000" dirty="0" smtClean="0"/>
              <a:t>„Fading“ i.e. </a:t>
            </a:r>
            <a:r>
              <a:rPr lang="de-DE" sz="2000" dirty="0" err="1" smtClean="0"/>
              <a:t>emulation</a:t>
            </a:r>
            <a:r>
              <a:rPr lang="de-DE" sz="2000" dirty="0" smtClean="0"/>
              <a:t> </a:t>
            </a:r>
            <a:r>
              <a:rPr lang="de-DE" sz="2000" dirty="0" err="1" smtClean="0"/>
              <a:t>of</a:t>
            </a:r>
            <a:r>
              <a:rPr lang="de-DE" sz="2000" dirty="0" smtClean="0"/>
              <a:t> </a:t>
            </a:r>
            <a:r>
              <a:rPr lang="de-DE" sz="2000" dirty="0" err="1" smtClean="0"/>
              <a:t>the</a:t>
            </a:r>
            <a:r>
              <a:rPr lang="de-DE" sz="2000" dirty="0" smtClean="0"/>
              <a:t> </a:t>
            </a:r>
            <a:r>
              <a:rPr lang="de-DE" sz="2000" dirty="0" err="1" smtClean="0"/>
              <a:t>propagation</a:t>
            </a:r>
            <a:r>
              <a:rPr lang="de-DE" sz="2000" dirty="0" smtClean="0"/>
              <a:t> </a:t>
            </a:r>
            <a:r>
              <a:rPr lang="de-DE" sz="2000" dirty="0" err="1" smtClean="0"/>
              <a:t>channel</a:t>
            </a:r>
            <a:r>
              <a:rPr lang="de-DE" sz="2000" dirty="0" smtClean="0"/>
              <a:t> </a:t>
            </a:r>
            <a:r>
              <a:rPr lang="de-DE" sz="2000" dirty="0" err="1" smtClean="0"/>
              <a:t>for</a:t>
            </a:r>
            <a:r>
              <a:rPr lang="de-DE" sz="2000" dirty="0" smtClean="0"/>
              <a:t> RRM </a:t>
            </a:r>
            <a:r>
              <a:rPr lang="de-DE" sz="2000" dirty="0" err="1" smtClean="0"/>
              <a:t>is</a:t>
            </a:r>
            <a:r>
              <a:rPr lang="de-DE" sz="2000" dirty="0" smtClean="0"/>
              <a:t> </a:t>
            </a:r>
            <a:r>
              <a:rPr lang="de-DE" sz="2000" dirty="0" err="1" smtClean="0"/>
              <a:t>under</a:t>
            </a:r>
            <a:r>
              <a:rPr lang="de-DE" sz="2000" dirty="0" smtClean="0"/>
              <a:t> </a:t>
            </a:r>
            <a:r>
              <a:rPr lang="de-DE" sz="2000" dirty="0" err="1" smtClean="0"/>
              <a:t>discussion</a:t>
            </a:r>
            <a:r>
              <a:rPr lang="de-DE" sz="2000" dirty="0" smtClean="0"/>
              <a:t> in </a:t>
            </a:r>
            <a:r>
              <a:rPr lang="de-DE" sz="2000" dirty="0" err="1" smtClean="0"/>
              <a:t>another</a:t>
            </a:r>
            <a:r>
              <a:rPr lang="de-DE" sz="2000" dirty="0" smtClean="0"/>
              <a:t> WF. </a:t>
            </a:r>
            <a:br>
              <a:rPr lang="de-DE" sz="2000" dirty="0" smtClean="0"/>
            </a:br>
            <a:r>
              <a:rPr lang="de-DE" sz="2000" dirty="0" err="1" smtClean="0"/>
              <a:t>Its</a:t>
            </a:r>
            <a:r>
              <a:rPr lang="de-DE" sz="2000" dirty="0" smtClean="0"/>
              <a:t> </a:t>
            </a:r>
            <a:r>
              <a:rPr lang="de-DE" sz="2000" dirty="0" err="1" smtClean="0"/>
              <a:t>appliance</a:t>
            </a:r>
            <a:r>
              <a:rPr lang="de-DE" sz="2000" dirty="0" smtClean="0"/>
              <a:t> </a:t>
            </a:r>
            <a:r>
              <a:rPr lang="de-DE" sz="2000" dirty="0" err="1" smtClean="0"/>
              <a:t>to</a:t>
            </a:r>
            <a:r>
              <a:rPr lang="de-DE" sz="2000" dirty="0" smtClean="0"/>
              <a:t> 1 </a:t>
            </a:r>
            <a:r>
              <a:rPr lang="de-DE" sz="2000" dirty="0" err="1" smtClean="0"/>
              <a:t>or</a:t>
            </a:r>
            <a:r>
              <a:rPr lang="de-DE" sz="2000" dirty="0" smtClean="0"/>
              <a:t> 2 </a:t>
            </a:r>
            <a:r>
              <a:rPr lang="de-DE" sz="2000" dirty="0" err="1" smtClean="0"/>
              <a:t>TRxPs</a:t>
            </a:r>
            <a:r>
              <a:rPr lang="de-DE" sz="2000" dirty="0" smtClean="0"/>
              <a:t> </a:t>
            </a:r>
            <a:r>
              <a:rPr lang="de-DE" sz="2000" dirty="0" err="1" smtClean="0"/>
              <a:t>affects</a:t>
            </a:r>
            <a:r>
              <a:rPr lang="de-DE" sz="2000" dirty="0" smtClean="0"/>
              <a:t> </a:t>
            </a:r>
            <a:r>
              <a:rPr lang="de-DE" sz="2000" dirty="0" err="1" smtClean="0"/>
              <a:t>directly</a:t>
            </a:r>
            <a:r>
              <a:rPr lang="de-DE" sz="2000" dirty="0" smtClean="0"/>
              <a:t> </a:t>
            </a:r>
            <a:r>
              <a:rPr lang="de-DE" sz="2000" dirty="0" err="1" smtClean="0"/>
              <a:t>the</a:t>
            </a:r>
            <a:r>
              <a:rPr lang="de-DE" sz="2000" dirty="0" smtClean="0"/>
              <a:t> </a:t>
            </a:r>
            <a:r>
              <a:rPr lang="de-DE" sz="2000" dirty="0" err="1" smtClean="0"/>
              <a:t>baseline</a:t>
            </a:r>
            <a:r>
              <a:rPr lang="de-DE" sz="2000" dirty="0" smtClean="0"/>
              <a:t> </a:t>
            </a:r>
            <a:r>
              <a:rPr lang="de-DE" sz="2000" dirty="0" err="1" smtClean="0"/>
              <a:t>setup</a:t>
            </a:r>
            <a:r>
              <a:rPr lang="de-DE" sz="2000" dirty="0" smtClean="0"/>
              <a:t>.</a:t>
            </a:r>
          </a:p>
          <a:p>
            <a:endParaRPr lang="de-DE" sz="2000" dirty="0" smtClean="0"/>
          </a:p>
          <a:p>
            <a:pPr lvl="1"/>
            <a:endParaRPr lang="de-DE" sz="1600" dirty="0"/>
          </a:p>
          <a:p>
            <a:endParaRPr lang="de-DE" sz="2000" dirty="0" smtClean="0"/>
          </a:p>
          <a:p>
            <a:endParaRPr lang="de-DE" sz="2000" dirty="0"/>
          </a:p>
          <a:p>
            <a:endParaRPr lang="de-DE" sz="2000" dirty="0" smtClean="0"/>
          </a:p>
          <a:p>
            <a:pPr lvl="1"/>
            <a:endParaRPr lang="de-DE" sz="2000" dirty="0"/>
          </a:p>
          <a:p>
            <a:pPr lvl="1"/>
            <a:endParaRPr lang="en-GB" sz="2000" dirty="0" smtClean="0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283127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WF (2): </a:t>
            </a:r>
            <a:r>
              <a:rPr lang="en-GB" smtClean="0"/>
              <a:t>Further </a:t>
            </a:r>
            <a:r>
              <a:rPr lang="en-GB"/>
              <a:t>considerations / </a:t>
            </a:r>
            <a:r>
              <a:rPr lang="en-GB" smtClean="0"/>
              <a:t>questions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(to </a:t>
            </a:r>
            <a:r>
              <a:rPr lang="en-GB" dirty="0"/>
              <a:t>RRM requirement </a:t>
            </a:r>
            <a:r>
              <a:rPr lang="en-GB" dirty="0" smtClean="0"/>
              <a:t>experts)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de-DE" sz="2000" b="1" dirty="0" smtClean="0"/>
              <a:t>3) </a:t>
            </a:r>
            <a:r>
              <a:rPr lang="de-DE" sz="2000" dirty="0" smtClean="0"/>
              <a:t>Test </a:t>
            </a:r>
            <a:r>
              <a:rPr lang="de-DE" sz="2000" dirty="0" err="1" smtClean="0"/>
              <a:t>case</a:t>
            </a:r>
            <a:r>
              <a:rPr lang="de-DE" sz="2000" dirty="0" smtClean="0"/>
              <a:t> </a:t>
            </a:r>
            <a:r>
              <a:rPr lang="de-DE" sz="2000" dirty="0" err="1" smtClean="0"/>
              <a:t>definitions</a:t>
            </a:r>
            <a:r>
              <a:rPr lang="de-DE" sz="2000" dirty="0" smtClean="0"/>
              <a:t> / </a:t>
            </a:r>
            <a:r>
              <a:rPr lang="de-DE" sz="2000" dirty="0" err="1" smtClean="0"/>
              <a:t>requirements</a:t>
            </a:r>
            <a:r>
              <a:rPr lang="de-DE" sz="2000" dirty="0" smtClean="0"/>
              <a:t> </a:t>
            </a:r>
            <a:r>
              <a:rPr lang="de-DE" sz="2000" dirty="0" err="1" smtClean="0"/>
              <a:t>to</a:t>
            </a:r>
            <a:r>
              <a:rPr lang="de-DE" sz="2000" dirty="0" smtClean="0"/>
              <a:t> </a:t>
            </a:r>
            <a:r>
              <a:rPr lang="de-DE" sz="2000" dirty="0" err="1" smtClean="0"/>
              <a:t>be</a:t>
            </a:r>
            <a:r>
              <a:rPr lang="de-DE" sz="2000" dirty="0" smtClean="0"/>
              <a:t> </a:t>
            </a:r>
            <a:r>
              <a:rPr lang="de-DE" sz="2000" dirty="0" err="1" smtClean="0"/>
              <a:t>bounded</a:t>
            </a:r>
            <a:r>
              <a:rPr lang="de-DE" sz="2000" dirty="0" smtClean="0"/>
              <a:t> </a:t>
            </a:r>
            <a:r>
              <a:rPr lang="de-DE" sz="2000" dirty="0" err="1" smtClean="0"/>
              <a:t>by</a:t>
            </a:r>
            <a:r>
              <a:rPr lang="de-DE" sz="2000" dirty="0" smtClean="0"/>
              <a:t> </a:t>
            </a:r>
            <a:r>
              <a:rPr lang="de-DE" sz="2000" dirty="0" err="1" smtClean="0"/>
              <a:t>the</a:t>
            </a:r>
            <a:r>
              <a:rPr lang="de-DE" sz="2000" dirty="0" smtClean="0"/>
              <a:t> RRM </a:t>
            </a:r>
            <a:r>
              <a:rPr lang="de-DE" sz="2000" dirty="0" err="1" smtClean="0"/>
              <a:t>testing</a:t>
            </a:r>
            <a:r>
              <a:rPr lang="de-DE" sz="2000" dirty="0" smtClean="0"/>
              <a:t> </a:t>
            </a:r>
            <a:r>
              <a:rPr lang="de-DE" sz="2000" dirty="0" err="1" smtClean="0"/>
              <a:t>complexity</a:t>
            </a:r>
            <a:r>
              <a:rPr lang="de-DE" sz="2000" dirty="0" smtClean="0"/>
              <a:t> </a:t>
            </a:r>
            <a:r>
              <a:rPr lang="de-DE" sz="2000" dirty="0" err="1" smtClean="0"/>
              <a:t>scenarios</a:t>
            </a:r>
            <a:r>
              <a:rPr lang="de-DE" sz="2000" dirty="0" smtClean="0"/>
              <a:t> in </a:t>
            </a:r>
            <a:r>
              <a:rPr lang="de-DE" sz="2000" dirty="0" err="1" smtClean="0"/>
              <a:t>bullet</a:t>
            </a:r>
            <a:r>
              <a:rPr lang="de-DE" sz="2000" dirty="0" smtClean="0"/>
              <a:t> 1) (such </a:t>
            </a:r>
            <a:r>
              <a:rPr lang="de-DE" sz="2000" dirty="0" err="1" smtClean="0"/>
              <a:t>test</a:t>
            </a:r>
            <a:r>
              <a:rPr lang="de-DE" sz="2000" dirty="0" smtClean="0"/>
              <a:t> </a:t>
            </a:r>
            <a:r>
              <a:rPr lang="de-DE" sz="2000" dirty="0" err="1" smtClean="0"/>
              <a:t>coverage</a:t>
            </a:r>
            <a:r>
              <a:rPr lang="de-DE" sz="2000" dirty="0" smtClean="0"/>
              <a:t> </a:t>
            </a:r>
            <a:r>
              <a:rPr lang="de-DE" sz="2000" dirty="0" err="1" smtClean="0"/>
              <a:t>to</a:t>
            </a:r>
            <a:r>
              <a:rPr lang="de-DE" sz="2000" dirty="0" smtClean="0"/>
              <a:t> </a:t>
            </a:r>
            <a:r>
              <a:rPr lang="de-DE" sz="2000" dirty="0" err="1" smtClean="0"/>
              <a:t>be</a:t>
            </a:r>
            <a:r>
              <a:rPr lang="de-DE" sz="2000" dirty="0"/>
              <a:t> </a:t>
            </a:r>
            <a:r>
              <a:rPr lang="de-DE" sz="2000" dirty="0" err="1" smtClean="0"/>
              <a:t>considered</a:t>
            </a:r>
            <a:r>
              <a:rPr lang="de-DE" sz="2000" dirty="0" smtClean="0"/>
              <a:t> in </a:t>
            </a:r>
            <a:r>
              <a:rPr lang="de-DE" sz="2000" dirty="0" err="1" smtClean="0"/>
              <a:t>the</a:t>
            </a:r>
            <a:r>
              <a:rPr lang="de-DE" sz="2000" dirty="0" smtClean="0"/>
              <a:t> </a:t>
            </a:r>
            <a:r>
              <a:rPr lang="de-DE" sz="2000" dirty="0" err="1" smtClean="0"/>
              <a:t>core</a:t>
            </a:r>
            <a:r>
              <a:rPr lang="de-DE" sz="2000" dirty="0" smtClean="0"/>
              <a:t> </a:t>
            </a:r>
            <a:r>
              <a:rPr lang="de-DE" sz="2000" dirty="0" err="1" smtClean="0"/>
              <a:t>requirement</a:t>
            </a:r>
            <a:r>
              <a:rPr lang="de-DE" sz="2000" dirty="0" smtClean="0"/>
              <a:t> </a:t>
            </a:r>
            <a:r>
              <a:rPr lang="de-DE" sz="2000" dirty="0" err="1" smtClean="0"/>
              <a:t>definitions</a:t>
            </a:r>
            <a:r>
              <a:rPr lang="de-DE" sz="2000" dirty="0" smtClean="0"/>
              <a:t>)</a:t>
            </a:r>
          </a:p>
          <a:p>
            <a:endParaRPr lang="de-DE" sz="2000" b="1" dirty="0" smtClean="0"/>
          </a:p>
          <a:p>
            <a:r>
              <a:rPr lang="de-DE" sz="2000" b="1" dirty="0"/>
              <a:t>4</a:t>
            </a:r>
            <a:r>
              <a:rPr lang="de-DE" sz="2000" b="1" dirty="0" smtClean="0"/>
              <a:t>) </a:t>
            </a:r>
            <a:r>
              <a:rPr lang="de-DE" sz="2000" dirty="0"/>
              <a:t>In </a:t>
            </a:r>
            <a:r>
              <a:rPr lang="de-DE" sz="2000" dirty="0" err="1"/>
              <a:t>general</a:t>
            </a:r>
            <a:r>
              <a:rPr lang="de-DE" sz="2000" dirty="0"/>
              <a:t> </a:t>
            </a:r>
            <a:r>
              <a:rPr lang="de-DE" sz="2000" dirty="0" err="1" smtClean="0"/>
              <a:t>recommended</a:t>
            </a:r>
            <a:r>
              <a:rPr lang="de-DE" sz="2000" dirty="0" smtClean="0"/>
              <a:t> </a:t>
            </a:r>
            <a:r>
              <a:rPr lang="de-DE" sz="2000" dirty="0" err="1"/>
              <a:t>to</a:t>
            </a:r>
            <a:r>
              <a:rPr lang="de-DE" sz="2000" dirty="0"/>
              <a:t> </a:t>
            </a:r>
            <a:r>
              <a:rPr lang="de-DE" sz="2000" dirty="0" err="1" smtClean="0"/>
              <a:t>avoid</a:t>
            </a:r>
            <a:r>
              <a:rPr lang="de-DE" sz="2000" dirty="0" smtClean="0"/>
              <a:t> </a:t>
            </a:r>
            <a:r>
              <a:rPr lang="de-DE" sz="2000" dirty="0" err="1" smtClean="0"/>
              <a:t>testing</a:t>
            </a:r>
            <a:r>
              <a:rPr lang="de-DE" sz="2000" dirty="0" smtClean="0"/>
              <a:t> </a:t>
            </a:r>
            <a:r>
              <a:rPr lang="de-DE" sz="2000" dirty="0" err="1" smtClean="0"/>
              <a:t>requirements</a:t>
            </a:r>
            <a:r>
              <a:rPr lang="de-DE" sz="2000" dirty="0" smtClean="0"/>
              <a:t> </a:t>
            </a:r>
            <a:r>
              <a:rPr lang="de-DE" sz="2000" dirty="0" err="1" smtClean="0"/>
              <a:t>with</a:t>
            </a:r>
            <a:r>
              <a:rPr lang="de-DE" sz="2000" dirty="0" smtClean="0"/>
              <a:t> </a:t>
            </a:r>
            <a:r>
              <a:rPr lang="de-DE" sz="2000" dirty="0" err="1" smtClean="0"/>
              <a:t>unnecessary</a:t>
            </a:r>
            <a:r>
              <a:rPr lang="de-DE" sz="2000" dirty="0" smtClean="0"/>
              <a:t> high / </a:t>
            </a:r>
            <a:r>
              <a:rPr lang="de-DE" sz="2000" dirty="0" err="1" smtClean="0"/>
              <a:t>combined</a:t>
            </a:r>
            <a:r>
              <a:rPr lang="de-DE" sz="2000" dirty="0" smtClean="0"/>
              <a:t> </a:t>
            </a:r>
            <a:r>
              <a:rPr lang="de-DE" sz="2000" dirty="0" err="1" smtClean="0"/>
              <a:t>complexity</a:t>
            </a:r>
            <a:r>
              <a:rPr lang="de-DE" sz="2000" dirty="0" smtClean="0"/>
              <a:t>.  This </a:t>
            </a:r>
            <a:r>
              <a:rPr lang="de-DE" sz="2000" dirty="0" err="1" smtClean="0"/>
              <a:t>means</a:t>
            </a:r>
            <a:r>
              <a:rPr lang="de-DE" sz="2000" dirty="0" smtClean="0"/>
              <a:t>:</a:t>
            </a:r>
            <a:br>
              <a:rPr lang="de-DE" sz="2000" dirty="0" smtClean="0"/>
            </a:br>
            <a:r>
              <a:rPr lang="de-DE" sz="2000" b="1" dirty="0" smtClean="0"/>
              <a:t>	4.1) </a:t>
            </a:r>
            <a:r>
              <a:rPr lang="de-DE" sz="2000" dirty="0" err="1"/>
              <a:t>R</a:t>
            </a:r>
            <a:r>
              <a:rPr lang="de-DE" sz="2000" dirty="0" err="1" smtClean="0"/>
              <a:t>educe</a:t>
            </a:r>
            <a:r>
              <a:rPr lang="de-DE" sz="2000" dirty="0" smtClean="0"/>
              <a:t> </a:t>
            </a:r>
            <a:r>
              <a:rPr lang="de-DE" sz="2000" dirty="0" err="1" smtClean="0"/>
              <a:t>complexity</a:t>
            </a:r>
            <a:r>
              <a:rPr lang="de-DE" sz="2000" dirty="0" smtClean="0"/>
              <a:t>, </a:t>
            </a:r>
            <a:r>
              <a:rPr lang="de-DE" sz="2000" dirty="0" err="1" smtClean="0"/>
              <a:t>to</a:t>
            </a:r>
            <a:r>
              <a:rPr lang="de-DE" sz="2000" dirty="0" smtClean="0"/>
              <a:t> </a:t>
            </a:r>
            <a:r>
              <a:rPr lang="de-DE" sz="2000" dirty="0" err="1" smtClean="0"/>
              <a:t>the</a:t>
            </a:r>
            <a:r>
              <a:rPr lang="de-DE" sz="2000" dirty="0" smtClean="0"/>
              <a:t> </a:t>
            </a:r>
            <a:r>
              <a:rPr lang="de-DE" sz="2000" dirty="0" err="1" smtClean="0"/>
              <a:t>lowest</a:t>
            </a:r>
            <a:r>
              <a:rPr lang="de-DE" sz="2000" dirty="0" smtClean="0"/>
              <a:t> </a:t>
            </a:r>
            <a:r>
              <a:rPr lang="de-DE" sz="2000" dirty="0" err="1" smtClean="0"/>
              <a:t>required</a:t>
            </a:r>
            <a:r>
              <a:rPr lang="de-DE" sz="2000" dirty="0" smtClean="0"/>
              <a:t>.</a:t>
            </a:r>
            <a:br>
              <a:rPr lang="de-DE" sz="2000" dirty="0" smtClean="0"/>
            </a:br>
            <a:r>
              <a:rPr lang="de-DE" sz="2000" dirty="0" smtClean="0"/>
              <a:t>	</a:t>
            </a:r>
            <a:r>
              <a:rPr lang="de-DE" sz="2000" dirty="0" err="1" smtClean="0"/>
              <a:t>Example</a:t>
            </a:r>
            <a:r>
              <a:rPr lang="de-DE" sz="2000" dirty="0"/>
              <a:t>:</a:t>
            </a:r>
            <a:r>
              <a:rPr lang="de-DE" sz="2000" dirty="0" smtClean="0"/>
              <a:t> </a:t>
            </a:r>
            <a:r>
              <a:rPr lang="de-DE" sz="2000" dirty="0" err="1" smtClean="0"/>
              <a:t>if</a:t>
            </a:r>
            <a:r>
              <a:rPr lang="de-DE" sz="2000" dirty="0" smtClean="0"/>
              <a:t> Fading </a:t>
            </a:r>
            <a:r>
              <a:rPr lang="de-DE" sz="2000" dirty="0" err="1" smtClean="0"/>
              <a:t>required</a:t>
            </a:r>
            <a:r>
              <a:rPr lang="de-DE" sz="2000" dirty="0" smtClean="0"/>
              <a:t>, </a:t>
            </a:r>
            <a:r>
              <a:rPr lang="de-DE" sz="2000" dirty="0" err="1" smtClean="0"/>
              <a:t>consider</a:t>
            </a:r>
            <a:r>
              <a:rPr lang="de-DE" sz="2000" dirty="0" smtClean="0"/>
              <a:t> </a:t>
            </a:r>
            <a:r>
              <a:rPr lang="de-DE" sz="2000" dirty="0" err="1" smtClean="0"/>
              <a:t>to</a:t>
            </a:r>
            <a:r>
              <a:rPr lang="de-DE" sz="2000" dirty="0" smtClean="0"/>
              <a:t> </a:t>
            </a:r>
            <a:r>
              <a:rPr lang="de-DE" sz="2000" dirty="0" err="1" smtClean="0"/>
              <a:t>limit</a:t>
            </a:r>
            <a:r>
              <a:rPr lang="de-DE" sz="2000" dirty="0" smtClean="0"/>
              <a:t> </a:t>
            </a:r>
            <a:r>
              <a:rPr lang="de-DE" sz="2000" dirty="0" err="1" smtClean="0"/>
              <a:t>it</a:t>
            </a:r>
            <a:r>
              <a:rPr lang="de-DE" sz="2000" dirty="0" smtClean="0"/>
              <a:t> </a:t>
            </a:r>
            <a:r>
              <a:rPr lang="de-DE" sz="2000" dirty="0" err="1" smtClean="0"/>
              <a:t>only</a:t>
            </a:r>
            <a:r>
              <a:rPr lang="de-DE" sz="2000" dirty="0" smtClean="0"/>
              <a:t> </a:t>
            </a:r>
            <a:r>
              <a:rPr lang="de-DE" sz="2000" dirty="0" err="1" smtClean="0"/>
              <a:t>to</a:t>
            </a:r>
            <a:r>
              <a:rPr lang="de-DE" sz="2000" dirty="0" smtClean="0"/>
              <a:t> </a:t>
            </a:r>
            <a:r>
              <a:rPr lang="de-DE" sz="2000" dirty="0" err="1" smtClean="0"/>
              <a:t>the</a:t>
            </a:r>
            <a:r>
              <a:rPr lang="de-DE" sz="2000" dirty="0" smtClean="0"/>
              <a:t> </a:t>
            </a:r>
            <a:r>
              <a:rPr lang="de-DE" sz="2000" dirty="0" err="1" smtClean="0"/>
              <a:t>necessary</a:t>
            </a:r>
            <a:r>
              <a:rPr lang="de-DE" sz="2000" dirty="0" smtClean="0"/>
              <a:t> </a:t>
            </a:r>
            <a:r>
              <a:rPr lang="de-DE" sz="2000" dirty="0" err="1" smtClean="0"/>
              <a:t>TRxPs</a:t>
            </a:r>
            <a:r>
              <a:rPr lang="de-DE" sz="2000" dirty="0" smtClean="0"/>
              <a:t> i.e. in </a:t>
            </a:r>
            <a:r>
              <a:rPr lang="de-DE" sz="2000" dirty="0" err="1" smtClean="0"/>
              <a:t>case</a:t>
            </a:r>
            <a:r>
              <a:rPr lang="de-DE" sz="2000" dirty="0" err="1"/>
              <a:t>s</a:t>
            </a:r>
            <a:r>
              <a:rPr lang="de-DE" sz="2000" dirty="0" smtClean="0"/>
              <a:t> 	</a:t>
            </a:r>
            <a:r>
              <a:rPr lang="de-DE" sz="2000" dirty="0" err="1" smtClean="0"/>
              <a:t>with</a:t>
            </a:r>
            <a:r>
              <a:rPr lang="de-DE" sz="2000" dirty="0" smtClean="0"/>
              <a:t> 2 </a:t>
            </a:r>
            <a:r>
              <a:rPr lang="de-DE" sz="2000" dirty="0" err="1" smtClean="0"/>
              <a:t>TRxPs</a:t>
            </a:r>
            <a:r>
              <a:rPr lang="de-DE" sz="2000" dirty="0" smtClean="0"/>
              <a:t>, </a:t>
            </a:r>
            <a:r>
              <a:rPr lang="de-DE" sz="2000" dirty="0" err="1" smtClean="0"/>
              <a:t>consider</a:t>
            </a:r>
            <a:r>
              <a:rPr lang="de-DE" sz="2000" dirty="0" smtClean="0"/>
              <a:t> </a:t>
            </a:r>
            <a:r>
              <a:rPr lang="de-DE" sz="2000" dirty="0" err="1" smtClean="0"/>
              <a:t>the</a:t>
            </a:r>
            <a:r>
              <a:rPr lang="de-DE" sz="2000" dirty="0" smtClean="0"/>
              <a:t> </a:t>
            </a:r>
            <a:r>
              <a:rPr lang="de-DE" sz="2000" dirty="0" err="1" smtClean="0"/>
              <a:t>feasibility</a:t>
            </a:r>
            <a:r>
              <a:rPr lang="de-DE" sz="2000" dirty="0" smtClean="0"/>
              <a:t> </a:t>
            </a:r>
            <a:r>
              <a:rPr lang="de-DE" sz="2000" dirty="0" err="1" smtClean="0"/>
              <a:t>of</a:t>
            </a:r>
            <a:r>
              <a:rPr lang="de-DE" sz="2000" dirty="0" smtClean="0"/>
              <a:t> </a:t>
            </a:r>
            <a:r>
              <a:rPr lang="de-DE" sz="2000" dirty="0" err="1" smtClean="0"/>
              <a:t>requirement</a:t>
            </a:r>
            <a:r>
              <a:rPr lang="de-DE" sz="2000" dirty="0" smtClean="0"/>
              <a:t> </a:t>
            </a:r>
            <a:r>
              <a:rPr lang="de-DE" sz="2000" dirty="0" err="1" smtClean="0"/>
              <a:t>with</a:t>
            </a:r>
            <a:r>
              <a:rPr lang="de-DE" sz="2000" dirty="0" smtClean="0"/>
              <a:t> </a:t>
            </a:r>
            <a:r>
              <a:rPr lang="de-DE" sz="2000" dirty="0" err="1" smtClean="0"/>
              <a:t>only</a:t>
            </a:r>
            <a:r>
              <a:rPr lang="de-DE" sz="2000" dirty="0" smtClean="0"/>
              <a:t> 1 </a:t>
            </a:r>
            <a:r>
              <a:rPr lang="de-DE" sz="2000" dirty="0" err="1" smtClean="0"/>
              <a:t>TRxP</a:t>
            </a:r>
            <a:r>
              <a:rPr lang="de-DE" sz="2000" dirty="0" smtClean="0"/>
              <a:t> </a:t>
            </a:r>
            <a:r>
              <a:rPr lang="de-DE" sz="2000" dirty="0" err="1" smtClean="0"/>
              <a:t>faded</a:t>
            </a:r>
            <a:r>
              <a:rPr lang="de-DE" sz="2000" dirty="0" smtClean="0"/>
              <a:t>.</a:t>
            </a:r>
          </a:p>
          <a:p>
            <a:pPr marL="914400" lvl="2" indent="0">
              <a:buNone/>
            </a:pPr>
            <a:r>
              <a:rPr lang="de-DE" b="1" dirty="0" smtClean="0"/>
              <a:t>4.2) </a:t>
            </a:r>
            <a:r>
              <a:rPr lang="de-DE" dirty="0" smtClean="0"/>
              <a:t>„Split“ </a:t>
            </a:r>
            <a:r>
              <a:rPr lang="de-DE" dirty="0" err="1" smtClean="0"/>
              <a:t>complexity</a:t>
            </a:r>
            <a:r>
              <a:rPr lang="de-DE" dirty="0" smtClean="0"/>
              <a:t> </a:t>
            </a:r>
            <a:r>
              <a:rPr lang="de-DE" dirty="0" err="1" smtClean="0"/>
              <a:t>if</a:t>
            </a:r>
            <a:r>
              <a:rPr lang="de-DE" dirty="0" smtClean="0"/>
              <a:t> </a:t>
            </a:r>
            <a:r>
              <a:rPr lang="de-DE" dirty="0" err="1" smtClean="0"/>
              <a:t>requirement</a:t>
            </a:r>
            <a:r>
              <a:rPr lang="de-DE" dirty="0" smtClean="0"/>
              <a:t> </a:t>
            </a:r>
            <a:r>
              <a:rPr lang="de-DE" dirty="0" err="1" smtClean="0"/>
              <a:t>testing</a:t>
            </a:r>
            <a:r>
              <a:rPr lang="de-DE" dirty="0" smtClean="0"/>
              <a:t> </a:t>
            </a:r>
            <a:r>
              <a:rPr lang="de-DE" dirty="0" err="1" smtClean="0"/>
              <a:t>coverage</a:t>
            </a:r>
            <a:r>
              <a:rPr lang="de-DE" dirty="0" smtClean="0"/>
              <a:t> </a:t>
            </a:r>
            <a:r>
              <a:rPr lang="de-DE" dirty="0" err="1" smtClean="0"/>
              <a:t>is</a:t>
            </a:r>
            <a:r>
              <a:rPr lang="de-DE" dirty="0" smtClean="0"/>
              <a:t> </a:t>
            </a:r>
            <a:r>
              <a:rPr lang="de-DE" dirty="0" err="1" smtClean="0"/>
              <a:t>ensured</a:t>
            </a:r>
            <a:r>
              <a:rPr lang="de-DE" dirty="0" smtClean="0"/>
              <a:t> </a:t>
            </a:r>
            <a:r>
              <a:rPr lang="de-DE" dirty="0" err="1" smtClean="0"/>
              <a:t>by</a:t>
            </a:r>
            <a:r>
              <a:rPr lang="de-DE" dirty="0" smtClean="0"/>
              <a:t> separate </a:t>
            </a:r>
            <a:r>
              <a:rPr lang="de-DE" dirty="0" err="1" smtClean="0"/>
              <a:t>testing</a:t>
            </a:r>
            <a:r>
              <a:rPr lang="de-DE" dirty="0" smtClean="0"/>
              <a:t>. </a:t>
            </a:r>
            <a:br>
              <a:rPr lang="de-DE" dirty="0" smtClean="0"/>
            </a:br>
            <a:r>
              <a:rPr lang="de-DE" dirty="0" err="1" smtClean="0"/>
              <a:t>Example</a:t>
            </a:r>
            <a:r>
              <a:rPr lang="de-DE" dirty="0" smtClean="0"/>
              <a:t>: in </a:t>
            </a:r>
            <a:r>
              <a:rPr lang="de-DE" dirty="0" err="1" smtClean="0"/>
              <a:t>stead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Beam </a:t>
            </a:r>
            <a:r>
              <a:rPr lang="de-DE" dirty="0" err="1" smtClean="0"/>
              <a:t>steering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/>
              <a:t>F</a:t>
            </a:r>
            <a:r>
              <a:rPr lang="de-DE" dirty="0" smtClean="0"/>
              <a:t>ading, </a:t>
            </a:r>
            <a:r>
              <a:rPr lang="de-DE" dirty="0" err="1" smtClean="0"/>
              <a:t>consider</a:t>
            </a:r>
            <a:r>
              <a:rPr lang="de-DE" dirty="0" smtClean="0"/>
              <a:t> </a:t>
            </a:r>
            <a:r>
              <a:rPr lang="de-DE" dirty="0" err="1" smtClean="0"/>
              <a:t>splitting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testing</a:t>
            </a:r>
            <a:r>
              <a:rPr lang="de-DE" dirty="0" smtClean="0"/>
              <a:t> </a:t>
            </a:r>
            <a:r>
              <a:rPr lang="de-DE" dirty="0" err="1" smtClean="0"/>
              <a:t>into</a:t>
            </a:r>
            <a:r>
              <a:rPr lang="de-DE" dirty="0" smtClean="0"/>
              <a:t> Beam </a:t>
            </a:r>
            <a:r>
              <a:rPr lang="de-DE" dirty="0" err="1" smtClean="0"/>
              <a:t>steering</a:t>
            </a:r>
            <a:r>
              <a:rPr lang="de-DE" dirty="0" smtClean="0"/>
              <a:t> + AWGN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No</a:t>
            </a:r>
            <a:r>
              <a:rPr lang="de-DE" dirty="0" smtClean="0"/>
              <a:t> beam </a:t>
            </a:r>
            <a:r>
              <a:rPr lang="de-DE" dirty="0" err="1" smtClean="0"/>
              <a:t>steering</a:t>
            </a:r>
            <a:r>
              <a:rPr lang="de-DE" dirty="0" smtClean="0"/>
              <a:t> + Fading.</a:t>
            </a:r>
          </a:p>
          <a:p>
            <a:pPr marL="914400" lvl="2" indent="0">
              <a:buNone/>
            </a:pPr>
            <a:endParaRPr lang="de-DE" dirty="0"/>
          </a:p>
          <a:p>
            <a:r>
              <a:rPr lang="de-DE" sz="2000" b="1" dirty="0" smtClean="0"/>
              <a:t>5) </a:t>
            </a:r>
            <a:r>
              <a:rPr lang="de-DE" sz="2000" dirty="0" smtClean="0"/>
              <a:t>In </a:t>
            </a:r>
            <a:r>
              <a:rPr lang="de-DE" sz="2000" dirty="0" err="1" smtClean="0"/>
              <a:t>case</a:t>
            </a:r>
            <a:r>
              <a:rPr lang="de-DE" sz="2000" dirty="0" smtClean="0"/>
              <a:t> </a:t>
            </a:r>
            <a:r>
              <a:rPr lang="de-DE" sz="2000" dirty="0" err="1" smtClean="0"/>
              <a:t>of</a:t>
            </a:r>
            <a:r>
              <a:rPr lang="de-DE" sz="2000" dirty="0" smtClean="0"/>
              <a:t> </a:t>
            </a:r>
            <a:r>
              <a:rPr lang="de-DE" sz="2000" dirty="0"/>
              <a:t>RRM </a:t>
            </a:r>
            <a:r>
              <a:rPr lang="de-DE" sz="2000" dirty="0" err="1"/>
              <a:t>testing</a:t>
            </a:r>
            <a:r>
              <a:rPr lang="de-DE" sz="2000" dirty="0"/>
              <a:t> </a:t>
            </a:r>
            <a:r>
              <a:rPr lang="de-DE" sz="2000" dirty="0" err="1" smtClean="0"/>
              <a:t>with</a:t>
            </a:r>
            <a:r>
              <a:rPr lang="de-DE" sz="2000" dirty="0" smtClean="0"/>
              <a:t> (DL) 2 </a:t>
            </a:r>
            <a:r>
              <a:rPr lang="de-DE" sz="2000" dirty="0" err="1" smtClean="0"/>
              <a:t>Tx</a:t>
            </a:r>
            <a:r>
              <a:rPr lang="de-DE" sz="2000" dirty="0" smtClean="0"/>
              <a:t> </a:t>
            </a:r>
            <a:r>
              <a:rPr lang="de-DE" sz="2000" dirty="0" err="1" smtClean="0"/>
              <a:t>diversity</a:t>
            </a:r>
            <a:r>
              <a:rPr lang="de-DE" sz="2000" dirty="0" smtClean="0"/>
              <a:t>, </a:t>
            </a:r>
            <a:r>
              <a:rPr lang="de-DE" sz="2000" dirty="0" err="1" smtClean="0"/>
              <a:t>can</a:t>
            </a:r>
            <a:r>
              <a:rPr lang="de-DE" sz="2000" dirty="0" smtClean="0"/>
              <a:t> </a:t>
            </a:r>
            <a:r>
              <a:rPr lang="de-DE" sz="2000" dirty="0" err="1" smtClean="0"/>
              <a:t>polarization</a:t>
            </a:r>
            <a:r>
              <a:rPr lang="de-DE" sz="2000" dirty="0" smtClean="0"/>
              <a:t> </a:t>
            </a:r>
            <a:r>
              <a:rPr lang="de-DE" sz="2000" dirty="0" err="1" smtClean="0"/>
              <a:t>diversity</a:t>
            </a:r>
            <a:r>
              <a:rPr lang="de-DE" sz="2000" dirty="0" smtClean="0"/>
              <a:t> </a:t>
            </a:r>
            <a:r>
              <a:rPr lang="de-DE" sz="2000" dirty="0" err="1" smtClean="0"/>
              <a:t>be</a:t>
            </a:r>
            <a:r>
              <a:rPr lang="de-DE" sz="2000" dirty="0" smtClean="0"/>
              <a:t> </a:t>
            </a:r>
            <a:r>
              <a:rPr lang="de-DE" sz="2000" dirty="0" err="1" smtClean="0"/>
              <a:t>confirmed</a:t>
            </a:r>
            <a:r>
              <a:rPr lang="de-DE" sz="2000" dirty="0" smtClean="0"/>
              <a:t> </a:t>
            </a:r>
            <a:r>
              <a:rPr lang="de-DE" sz="2000" dirty="0" err="1" smtClean="0"/>
              <a:t>as</a:t>
            </a:r>
            <a:r>
              <a:rPr lang="de-DE" sz="2000" dirty="0" smtClean="0"/>
              <a:t> </a:t>
            </a:r>
            <a:r>
              <a:rPr lang="de-DE" sz="2000" dirty="0" err="1" smtClean="0"/>
              <a:t>the</a:t>
            </a:r>
            <a:r>
              <a:rPr lang="de-DE" sz="2000" dirty="0" smtClean="0"/>
              <a:t> </a:t>
            </a:r>
            <a:r>
              <a:rPr lang="de-DE" sz="2000" dirty="0" err="1" smtClean="0"/>
              <a:t>assumed</a:t>
            </a:r>
            <a:r>
              <a:rPr lang="de-DE" sz="2000" dirty="0" smtClean="0"/>
              <a:t> </a:t>
            </a:r>
            <a:r>
              <a:rPr lang="de-DE" sz="2000" dirty="0" err="1" smtClean="0"/>
              <a:t>scheme</a:t>
            </a:r>
            <a:r>
              <a:rPr lang="de-DE" sz="2000" dirty="0" smtClean="0"/>
              <a:t>?</a:t>
            </a:r>
          </a:p>
          <a:p>
            <a:endParaRPr lang="de-DE" sz="2000" dirty="0"/>
          </a:p>
          <a:p>
            <a:endParaRPr lang="de-DE" sz="2000" dirty="0" smtClean="0"/>
          </a:p>
          <a:p>
            <a:endParaRPr lang="de-DE" sz="2000" dirty="0" smtClean="0"/>
          </a:p>
          <a:p>
            <a:pPr lvl="1"/>
            <a:endParaRPr lang="de-DE" sz="2000" dirty="0"/>
          </a:p>
          <a:p>
            <a:endParaRPr lang="de-DE" sz="2000" dirty="0" smtClean="0"/>
          </a:p>
          <a:p>
            <a:endParaRPr lang="de-DE" sz="2000" dirty="0"/>
          </a:p>
          <a:p>
            <a:endParaRPr lang="de-DE" sz="2000" dirty="0" smtClean="0"/>
          </a:p>
          <a:p>
            <a:pPr lvl="1"/>
            <a:endParaRPr lang="de-DE" sz="2000" dirty="0"/>
          </a:p>
          <a:p>
            <a:pPr lvl="1"/>
            <a:endParaRPr lang="en-GB" sz="2000" dirty="0" smtClean="0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67632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References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sz="2000" b="1" dirty="0" smtClean="0"/>
              <a:t>[1</a:t>
            </a:r>
            <a:r>
              <a:rPr lang="de-DE" sz="2000" b="1" dirty="0"/>
              <a:t>] </a:t>
            </a:r>
            <a:r>
              <a:rPr lang="de-DE" sz="2000" b="1" dirty="0" smtClean="0">
                <a:hlinkClick r:id="rId3"/>
              </a:rPr>
              <a:t>R4-1708996</a:t>
            </a:r>
            <a:r>
              <a:rPr lang="de-DE" sz="2000" dirty="0" smtClean="0"/>
              <a:t>: </a:t>
            </a:r>
            <a:r>
              <a:rPr lang="en-GB" sz="2000" dirty="0"/>
              <a:t>WF on RRM/</a:t>
            </a:r>
            <a:r>
              <a:rPr lang="en-GB" sz="2000" dirty="0" err="1"/>
              <a:t>Demod</a:t>
            </a:r>
            <a:r>
              <a:rPr lang="en-GB" sz="2000" dirty="0"/>
              <a:t> baseline test </a:t>
            </a:r>
            <a:r>
              <a:rPr lang="en-GB" sz="2000" dirty="0" smtClean="0"/>
              <a:t>system, R&amp;S</a:t>
            </a:r>
            <a:endParaRPr lang="de-DE" sz="2000" dirty="0"/>
          </a:p>
          <a:p>
            <a:r>
              <a:rPr lang="de-DE" sz="2000" b="1" dirty="0" smtClean="0"/>
              <a:t>[2</a:t>
            </a:r>
            <a:r>
              <a:rPr lang="de-DE" sz="2000" b="1" dirty="0"/>
              <a:t>] </a:t>
            </a:r>
            <a:r>
              <a:rPr lang="de-DE" sz="2000" b="1" dirty="0" smtClean="0">
                <a:hlinkClick r:id="rId4"/>
              </a:rPr>
              <a:t>R4-1709410</a:t>
            </a:r>
            <a:r>
              <a:rPr lang="de-DE" sz="2000" dirty="0" smtClean="0"/>
              <a:t>: </a:t>
            </a:r>
            <a:r>
              <a:rPr lang="en-GB" sz="2000" dirty="0"/>
              <a:t>On defining the testable channel model for </a:t>
            </a:r>
            <a:r>
              <a:rPr lang="en-GB" sz="2000" dirty="0" smtClean="0"/>
              <a:t>RRM, Intel</a:t>
            </a:r>
            <a:endParaRPr lang="de-DE" sz="2000" dirty="0" smtClean="0"/>
          </a:p>
          <a:p>
            <a:r>
              <a:rPr lang="de-DE" sz="2000" b="1" dirty="0" smtClean="0"/>
              <a:t>[3] </a:t>
            </a:r>
            <a:r>
              <a:rPr lang="de-DE" sz="2000" b="1" dirty="0" smtClean="0">
                <a:hlinkClick r:id="rId5"/>
              </a:rPr>
              <a:t>R4-1709837</a:t>
            </a:r>
            <a:r>
              <a:rPr lang="de-DE" sz="2000" dirty="0" smtClean="0"/>
              <a:t>:</a:t>
            </a:r>
            <a:r>
              <a:rPr lang="de-DE" sz="2000" b="1" dirty="0" smtClean="0"/>
              <a:t> </a:t>
            </a:r>
            <a:r>
              <a:rPr lang="en-GB" sz="2000" dirty="0"/>
              <a:t>Test scenarios and test system complexity for NR RRM OTA testing, R&amp;S</a:t>
            </a:r>
            <a:endParaRPr lang="de-DE" sz="2000" dirty="0"/>
          </a:p>
          <a:p>
            <a:endParaRPr lang="en-GB" sz="2000" dirty="0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699151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710</Words>
  <Application>Microsoft Office PowerPoint</Application>
  <PresentationFormat>Widescreen</PresentationFormat>
  <Paragraphs>88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等线</vt:lpstr>
      <vt:lpstr>Wingdings</vt:lpstr>
      <vt:lpstr>Office Theme</vt:lpstr>
      <vt:lpstr>WF on RRM baseline setup</vt:lpstr>
      <vt:lpstr>Status as per TR 38.810 v0.0.4 (Sep17) Cl.6.2.1.1</vt:lpstr>
      <vt:lpstr>Still to be finalized</vt:lpstr>
      <vt:lpstr>Progress in R4 NR AH#3 (1)</vt:lpstr>
      <vt:lpstr>Progress in R4 NR AH#3 (2)</vt:lpstr>
      <vt:lpstr>WF (1): Conclusions</vt:lpstr>
      <vt:lpstr>WF (2): Further considerations / questions  (to RRM requirement experts)</vt:lpstr>
      <vt:lpstr>References</vt:lpstr>
    </vt:vector>
  </TitlesOfParts>
  <Company>Rohde &amp; Schwarz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RRM baseline setup</dc:title>
  <dc:creator>Karajani Bledar 1SI1</dc:creator>
  <cp:lastModifiedBy>Karajani Bledar 1SI1</cp:lastModifiedBy>
  <cp:revision>72</cp:revision>
  <dcterms:created xsi:type="dcterms:W3CDTF">2017-09-20T03:33:01Z</dcterms:created>
  <dcterms:modified xsi:type="dcterms:W3CDTF">2017-09-21T05:05:55Z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i4>0</vt:i4>
  </property>
</Properties>
</file>