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1" r:id="rId4"/>
    <p:sldId id="274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16" autoAdjust="0"/>
    <p:restoredTop sz="94660"/>
  </p:normalViewPr>
  <p:slideViewPr>
    <p:cSldViewPr>
      <p:cViewPr varScale="1">
        <p:scale>
          <a:sx n="118" d="100"/>
          <a:sy n="118" d="100"/>
        </p:scale>
        <p:origin x="-15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8175742\Documents\RAN4\NR#3 Nagoya\Docs\R4-1709738.zip" TargetMode="External"/><Relationship Id="rId2" Type="http://schemas.openxmlformats.org/officeDocument/2006/relationships/hyperlink" Target="file:///C:\Users\8175742\Documents\RAN4\NR#3 Nagoya\Docs\R4-1709457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8175742\Documents\RAN4\NR#3 Nagoya\Docs\R4-1709655.zip" TargetMode="External"/><Relationship Id="rId5" Type="http://schemas.openxmlformats.org/officeDocument/2006/relationships/hyperlink" Target="file:///C:\Users\8175742\Documents\RAN4\NR#3 Nagoya\Docs\R4-1709845.zip" TargetMode="External"/><Relationship Id="rId4" Type="http://schemas.openxmlformats.org/officeDocument/2006/relationships/hyperlink" Target="file:///C:\Users\8175742\Documents\RAN4\NR#3 Nagoya\Docs\R4-1709705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b="1" dirty="0"/>
              <a:t>WF on </a:t>
            </a:r>
            <a:r>
              <a:rPr lang="en-US" altLang="ja-JP" b="1" dirty="0" smtClean="0"/>
              <a:t>BS ACLR for NR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NTT DOCOMO, </a:t>
            </a:r>
            <a:r>
              <a:rPr lang="en-US" altLang="ja-JP" dirty="0" smtClean="0"/>
              <a:t>INC.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 smtClean="0">
                <a:solidFill>
                  <a:srgbClr val="000000"/>
                </a:solidFill>
                <a:ea typeface="MS PGothic" pitchFamily="34" charset="-128"/>
              </a:rPr>
              <a:t>R4-1710025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3GPP TSG-RAN WG4 Meeting NR ad-hoc #3	                             </a:t>
            </a:r>
            <a:r>
              <a:rPr lang="en-US" altLang="ja-JP" b="1" dirty="0" smtClean="0"/>
              <a:t>Nagoya</a:t>
            </a:r>
            <a:r>
              <a:rPr lang="en-US" altLang="ja-JP" b="1" dirty="0"/>
              <a:t>, Japan, 18 - 21 Sep, 2017</a:t>
            </a:r>
            <a:endParaRPr lang="ja-JP" altLang="ja-JP" b="1" dirty="0"/>
          </a:p>
          <a:p>
            <a:pPr hangingPunct="0"/>
            <a:r>
              <a:rPr lang="en-US" altLang="ja-JP" b="1" dirty="0" smtClean="0"/>
              <a:t>Agenda </a:t>
            </a:r>
            <a:r>
              <a:rPr lang="en-US" altLang="ja-JP" b="1" dirty="0"/>
              <a:t>Item:</a:t>
            </a:r>
            <a:r>
              <a:rPr lang="ja-JP" altLang="en-US" b="1" dirty="0"/>
              <a:t> </a:t>
            </a:r>
            <a:r>
              <a:rPr lang="en-US" altLang="ja-JP" b="1" dirty="0" smtClean="0"/>
              <a:t>3.4.3.3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364990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ACLR for FR1 and FR2 is discussed in </a:t>
            </a:r>
            <a:r>
              <a:rPr lang="en-US" altLang="ja-JP" dirty="0"/>
              <a:t>[</a:t>
            </a:r>
            <a:r>
              <a:rPr lang="en-US" altLang="ja-JP" dirty="0" smtClean="0"/>
              <a:t>1-5].</a:t>
            </a:r>
            <a:endParaRPr lang="en-GB" altLang="ja-JP" dirty="0"/>
          </a:p>
          <a:p>
            <a:r>
              <a:rPr lang="en-GB" altLang="ja-JP" dirty="0"/>
              <a:t>This contribution summarizes way </a:t>
            </a:r>
            <a:r>
              <a:rPr lang="en-GB" altLang="ja-JP" dirty="0" smtClean="0"/>
              <a:t>forward/agreement </a:t>
            </a:r>
            <a:r>
              <a:rPr lang="en-GB" altLang="ja-JP" dirty="0"/>
              <a:t>on this topic.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5496" y="4681984"/>
            <a:ext cx="914501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sz="1400" dirty="0"/>
              <a:t>[1] </a:t>
            </a:r>
            <a:r>
              <a:rPr lang="en-GB" altLang="ja-JP" sz="1400" b="1" u="heavy" dirty="0">
                <a:hlinkClick r:id="rId2"/>
              </a:rPr>
              <a:t>R4-1709457</a:t>
            </a:r>
            <a:r>
              <a:rPr lang="en-GB" altLang="ja-JP" sz="1400" b="1" dirty="0"/>
              <a:t>	BS ACLR for </a:t>
            </a:r>
            <a:r>
              <a:rPr lang="en-GB" altLang="ja-JP" sz="1400" b="1" dirty="0" smtClean="0"/>
              <a:t>NR					</a:t>
            </a:r>
            <a:r>
              <a:rPr lang="en-US" altLang="ja-JP" sz="1400" i="1" dirty="0" smtClean="0"/>
              <a:t>NTT DOCOMO</a:t>
            </a:r>
          </a:p>
          <a:p>
            <a:r>
              <a:rPr lang="en-GB" altLang="ja-JP" sz="1400" dirty="0" smtClean="0"/>
              <a:t>[2]</a:t>
            </a:r>
            <a:r>
              <a:rPr lang="en-GB" altLang="ja-JP" sz="1400" b="1" u="heavy" dirty="0" smtClean="0">
                <a:hlinkClick r:id="rId3"/>
              </a:rPr>
              <a:t> </a:t>
            </a:r>
            <a:r>
              <a:rPr lang="en-GB" altLang="ja-JP" sz="1400" b="1" u="heavy" dirty="0">
                <a:hlinkClick r:id="rId3"/>
              </a:rPr>
              <a:t>R4-1709738</a:t>
            </a:r>
            <a:r>
              <a:rPr lang="en-GB" altLang="ja-JP" sz="1400" b="1" dirty="0"/>
              <a:t>	BS ACLR requirements for sub-6GHz				</a:t>
            </a:r>
            <a:r>
              <a:rPr lang="en-GB" altLang="ja-JP" sz="1400" i="1" dirty="0"/>
              <a:t>NEC</a:t>
            </a:r>
          </a:p>
          <a:p>
            <a:r>
              <a:rPr lang="en-GB" altLang="ja-JP" sz="1400" dirty="0" smtClean="0"/>
              <a:t>[3]</a:t>
            </a:r>
            <a:r>
              <a:rPr lang="en-GB" altLang="ja-JP" sz="1400" b="1" u="heavy" dirty="0" smtClean="0">
                <a:hlinkClick r:id="rId4"/>
              </a:rPr>
              <a:t> </a:t>
            </a:r>
            <a:r>
              <a:rPr lang="en-GB" altLang="ja-JP" sz="1400" b="1" u="heavy" dirty="0">
                <a:hlinkClick r:id="rId4"/>
              </a:rPr>
              <a:t>R4-1709705</a:t>
            </a:r>
            <a:r>
              <a:rPr lang="en-GB" altLang="ja-JP" sz="1400" b="1" dirty="0"/>
              <a:t>	Proposals on below 6GHz NR BS ACLR			</a:t>
            </a:r>
            <a:r>
              <a:rPr lang="en-GB" altLang="ja-JP" sz="1400" i="1" dirty="0" smtClean="0"/>
              <a:t>Nokia</a:t>
            </a:r>
          </a:p>
          <a:p>
            <a:r>
              <a:rPr lang="en-GB" altLang="ja-JP" sz="1400" dirty="0" smtClean="0"/>
              <a:t>[4]</a:t>
            </a:r>
            <a:r>
              <a:rPr lang="en-GB" altLang="ja-JP" sz="1400" b="1" u="heavy" dirty="0" smtClean="0">
                <a:hlinkClick r:id="rId5"/>
              </a:rPr>
              <a:t> </a:t>
            </a:r>
            <a:r>
              <a:rPr lang="en-GB" altLang="ja-JP" sz="1400" b="1" u="heavy" dirty="0">
                <a:hlinkClick r:id="rId5"/>
              </a:rPr>
              <a:t>R4-1709845</a:t>
            </a:r>
            <a:r>
              <a:rPr lang="en-GB" altLang="ja-JP" sz="1400" b="1" dirty="0"/>
              <a:t>	BS ACLR measurement BW for sub6GHz			</a:t>
            </a:r>
            <a:r>
              <a:rPr lang="en-GB" altLang="ja-JP" sz="1400" i="1" dirty="0"/>
              <a:t>Ericsson</a:t>
            </a:r>
          </a:p>
          <a:p>
            <a:r>
              <a:rPr lang="en-US" altLang="ja-JP" sz="1400" dirty="0" smtClean="0"/>
              <a:t>[5]</a:t>
            </a:r>
            <a:r>
              <a:rPr lang="en-GB" altLang="ja-JP" sz="1400" b="1" u="heavy" dirty="0" smtClean="0">
                <a:hlinkClick r:id="rId6"/>
              </a:rPr>
              <a:t> R4-1709655</a:t>
            </a:r>
            <a:r>
              <a:rPr lang="en-GB" altLang="ja-JP" sz="1400" b="1" dirty="0" smtClean="0"/>
              <a:t>	Further consideration on sub-6GHz NR BS ACLR requirement		</a:t>
            </a:r>
            <a:r>
              <a:rPr lang="en-GB" altLang="ja-JP" sz="1400" i="1" dirty="0" smtClean="0"/>
              <a:t>ZTE</a:t>
            </a:r>
          </a:p>
        </p:txBody>
      </p:sp>
    </p:spTree>
    <p:extLst>
      <p:ext uri="{BB962C8B-B14F-4D97-AF65-F5344CB8AC3E}">
        <p14:creationId xmlns:p14="http://schemas.microsoft.com/office/powerpoint/2010/main" val="91326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037"/>
            <a:ext cx="8229600" cy="588250"/>
          </a:xfrm>
        </p:spPr>
        <p:txBody>
          <a:bodyPr>
            <a:normAutofit fontScale="90000"/>
          </a:bodyPr>
          <a:lstStyle/>
          <a:p>
            <a:r>
              <a:rPr lang="en-GB" altLang="ja-JP" dirty="0" smtClean="0"/>
              <a:t>Agreements for FR2</a:t>
            </a:r>
            <a:endParaRPr kumimoji="1"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>
          <a:xfrm>
            <a:off x="0" y="568250"/>
            <a:ext cx="9144000" cy="5237014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ACLR </a:t>
            </a:r>
            <a:r>
              <a:rPr lang="en-US" altLang="ja-JP" dirty="0"/>
              <a:t>definition, the same CBW with wanted signal can be assumed as a adjacent CBW</a:t>
            </a:r>
            <a:r>
              <a:rPr lang="en-US" altLang="ja-JP" dirty="0" smtClean="0"/>
              <a:t>. (already agreed in chairman)</a:t>
            </a:r>
            <a:endParaRPr lang="ja-JP" altLang="ja-JP" dirty="0"/>
          </a:p>
          <a:p>
            <a:r>
              <a:rPr lang="en-GB" altLang="ja-JP" dirty="0" smtClean="0"/>
              <a:t>Transmission </a:t>
            </a:r>
            <a:r>
              <a:rPr lang="en-GB" altLang="ja-JP" dirty="0"/>
              <a:t>BW configuration of wanted channel (it would differ depend on SCS and/or CBW) should be used as a measurement BW for wanted signal power </a:t>
            </a:r>
            <a:r>
              <a:rPr lang="en-GB" altLang="ja-JP" dirty="0" smtClean="0"/>
              <a:t>measurement.</a:t>
            </a:r>
            <a:r>
              <a:rPr lang="en-US" altLang="ja-JP" dirty="0" smtClean="0"/>
              <a:t> </a:t>
            </a:r>
            <a:r>
              <a:rPr lang="en-US" altLang="ja-JP" dirty="0"/>
              <a:t>(already agreed in chairman)</a:t>
            </a:r>
            <a:endParaRPr lang="en-GB" altLang="ja-JP" dirty="0" smtClean="0"/>
          </a:p>
          <a:p>
            <a:r>
              <a:rPr lang="en-GB" altLang="ja-JP" dirty="0" smtClean="0"/>
              <a:t>No ACLR2 requirement is needed since emission level at ACLR2 range will be close to noise floor.</a:t>
            </a:r>
            <a:r>
              <a:rPr lang="en-US" altLang="ja-JP" dirty="0" smtClean="0"/>
              <a:t> </a:t>
            </a:r>
            <a:r>
              <a:rPr lang="en-US" altLang="ja-JP" dirty="0"/>
              <a:t>(already agreed in chairman)</a:t>
            </a:r>
            <a:endParaRPr lang="en-GB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47899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037"/>
            <a:ext cx="8229600" cy="588250"/>
          </a:xfrm>
        </p:spPr>
        <p:txBody>
          <a:bodyPr>
            <a:noAutofit/>
          </a:bodyPr>
          <a:lstStyle/>
          <a:p>
            <a:r>
              <a:rPr lang="en-GB" altLang="ja-JP" sz="3600" smtClean="0"/>
              <a:t>WF</a:t>
            </a:r>
            <a:r>
              <a:rPr lang="ja-JP" altLang="en-US" sz="3600" smtClean="0"/>
              <a:t> </a:t>
            </a:r>
            <a:r>
              <a:rPr lang="en-US" altLang="ja-JP" sz="3600" dirty="0" smtClean="0"/>
              <a:t>on MBW of adjacent channel</a:t>
            </a:r>
            <a:endParaRPr kumimoji="1" lang="ja-JP" altLang="en-US" sz="3600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35496" y="4477248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u="sng" dirty="0" smtClean="0"/>
              <a:t>Example) 50MHz CBW for sub6GHz (the value of N</a:t>
            </a:r>
            <a:r>
              <a:rPr kumimoji="1" lang="en-US" altLang="ja-JP" u="sng" baseline="-25000" dirty="0" smtClean="0"/>
              <a:t>RB</a:t>
            </a:r>
            <a:r>
              <a:rPr kumimoji="1" lang="en-US" altLang="ja-JP" u="sng" dirty="0" smtClean="0"/>
              <a:t> is a just example)</a:t>
            </a:r>
            <a:endParaRPr kumimoji="1" lang="ja-JP" altLang="en-US" u="sng" dirty="0"/>
          </a:p>
        </p:txBody>
      </p:sp>
      <p:graphicFrame>
        <p:nvGraphicFramePr>
          <p:cNvPr id="18" name="表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15822"/>
              </p:ext>
            </p:extLst>
          </p:nvPr>
        </p:nvGraphicFramePr>
        <p:xfrm>
          <a:off x="107504" y="4977720"/>
          <a:ext cx="4338522" cy="1691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3592"/>
                <a:gridCol w="582930"/>
                <a:gridCol w="1368000"/>
                <a:gridCol w="158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SCS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N</a:t>
                      </a:r>
                      <a:r>
                        <a:rPr kumimoji="1" lang="en-US" altLang="ja-JP" sz="1600" baseline="-25000" dirty="0" smtClean="0"/>
                        <a:t>RB</a:t>
                      </a:r>
                      <a:endParaRPr kumimoji="1" lang="ja-JP" altLang="en-US" sz="16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GB" altLang="ja-JP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 = </a:t>
                      </a:r>
                      <a:r>
                        <a:rPr kumimoji="1" lang="en-GB" altLang="ja-JP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BW</a:t>
                      </a:r>
                      <a:r>
                        <a:rPr kumimoji="1" lang="en-GB" altLang="ja-JP" sz="1600" kern="1200" baseline="-25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config</a:t>
                      </a:r>
                      <a:r>
                        <a:rPr kumimoji="1" lang="en-GB" altLang="ja-JP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/ </a:t>
                      </a:r>
                      <a:r>
                        <a:rPr kumimoji="1" lang="en-GB" altLang="ja-JP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BW</a:t>
                      </a:r>
                      <a:r>
                        <a:rPr kumimoji="1" lang="en-GB" altLang="ja-JP" sz="1600" kern="1200" baseline="-25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channel</a:t>
                      </a:r>
                      <a:r>
                        <a:rPr kumimoji="1" lang="en-GB" altLang="ja-JP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[%]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Transmission BW </a:t>
                      </a:r>
                      <a:r>
                        <a:rPr kumimoji="1" lang="en-US" altLang="ja-JP" sz="1600" dirty="0" err="1" smtClean="0"/>
                        <a:t>config</a:t>
                      </a:r>
                      <a:r>
                        <a:rPr kumimoji="1" lang="en-US" altLang="ja-JP" sz="1600" dirty="0" smtClean="0"/>
                        <a:t>. 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15kHz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270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97.2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48.6 MHz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30kHz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133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95.8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47.88 MHz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60kHz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65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93.6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46.8 MHz</a:t>
                      </a:r>
                      <a:endParaRPr kumimoji="1" lang="ja-JP" altLang="en-US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9" name="右矢印 18"/>
          <p:cNvSpPr/>
          <p:nvPr/>
        </p:nvSpPr>
        <p:spPr>
          <a:xfrm>
            <a:off x="4794890" y="5494652"/>
            <a:ext cx="432048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0" name="表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854032"/>
              </p:ext>
            </p:extLst>
          </p:nvPr>
        </p:nvGraphicFramePr>
        <p:xfrm>
          <a:off x="5323778" y="4940280"/>
          <a:ext cx="3660902" cy="1512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3876"/>
                <a:gridCol w="2617026"/>
              </a:tblGrid>
              <a:tr h="336014"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Measurement BW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3360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Option 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48.6MHz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84003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Option 2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48.6</a:t>
                      </a:r>
                      <a:r>
                        <a:rPr kumimoji="1" lang="en-US" altLang="ja-JP" sz="1600" baseline="0" dirty="0" smtClean="0">
                          <a:solidFill>
                            <a:schemeClr val="tx1"/>
                          </a:solidFill>
                        </a:rPr>
                        <a:t> or 47.88 or 46.8 MHz (depend on the SCS of wanted signal)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5" name="正方形/長方形 44"/>
          <p:cNvSpPr/>
          <p:nvPr/>
        </p:nvSpPr>
        <p:spPr>
          <a:xfrm>
            <a:off x="107504" y="692696"/>
            <a:ext cx="89289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ja-JP" sz="2000" dirty="0" smtClean="0"/>
              <a:t>Open issue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altLang="ja-JP" sz="2000" dirty="0" smtClean="0"/>
              <a:t>For ACLR vs. NR, following options can be considered as a measurement</a:t>
            </a:r>
            <a:r>
              <a:rPr lang="ja-JP" altLang="en-US" sz="2000" dirty="0"/>
              <a:t> </a:t>
            </a:r>
            <a:r>
              <a:rPr lang="en-GB" altLang="ja-JP" sz="2000" dirty="0" smtClean="0"/>
              <a:t>BW for adjacent channel power measurement. </a:t>
            </a:r>
          </a:p>
          <a:p>
            <a:pPr lvl="1"/>
            <a:r>
              <a:rPr lang="en-GB" altLang="ja-JP" sz="2000" dirty="0" smtClean="0"/>
              <a:t>	Option 1: max transmission BW configuration of the CBW (between SCS)</a:t>
            </a:r>
          </a:p>
          <a:p>
            <a:pPr lvl="1"/>
            <a:r>
              <a:rPr lang="en-GB" altLang="ja-JP" sz="2000" dirty="0" smtClean="0"/>
              <a:t>	Option 2: transmission BW configuration of wanted signal (with the same 		</a:t>
            </a:r>
            <a:r>
              <a:rPr lang="ja-JP" altLang="en-US" sz="2000" dirty="0"/>
              <a:t> </a:t>
            </a:r>
            <a:r>
              <a:rPr lang="ja-JP" altLang="en-US" sz="2000" dirty="0" smtClean="0"/>
              <a:t> </a:t>
            </a:r>
            <a:r>
              <a:rPr lang="en-GB" altLang="ja-JP" sz="2000" dirty="0" smtClean="0"/>
              <a:t>SCS)</a:t>
            </a:r>
          </a:p>
        </p:txBody>
      </p:sp>
    </p:spTree>
    <p:extLst>
      <p:ext uri="{BB962C8B-B14F-4D97-AF65-F5344CB8AC3E}">
        <p14:creationId xmlns:p14="http://schemas.microsoft.com/office/powerpoint/2010/main" val="208501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3493</TotalTime>
  <Words>224</Words>
  <Application>Microsoft Office PowerPoint</Application>
  <PresentationFormat>画面に合わせる (4:3)</PresentationFormat>
  <Paragraphs>44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WF on BS ACLR for NR</vt:lpstr>
      <vt:lpstr>Background</vt:lpstr>
      <vt:lpstr>Agreements for FR2</vt:lpstr>
      <vt:lpstr>WF on MBW of adjacent channel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DCM(SO)</cp:lastModifiedBy>
  <cp:revision>132</cp:revision>
  <dcterms:created xsi:type="dcterms:W3CDTF">2016-11-16T01:21:36Z</dcterms:created>
  <dcterms:modified xsi:type="dcterms:W3CDTF">2017-09-21T06:04:51Z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1498694057</vt:lpwstr>
  </property>
</Properties>
</file>