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2" clrIdx="0">
    <p:extLst>
      <p:ext uri="{19B8F6BF-5375-455C-9EA6-DF929625EA0E}">
        <p15:presenceInfo xmlns:p15="http://schemas.microsoft.com/office/powerpoint/2012/main" userId="S-1-5-21-1538607324-3213881460-940295383-2605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8" autoAdjust="0"/>
    <p:restoredTop sz="97422" autoAdjust="0"/>
  </p:normalViewPr>
  <p:slideViewPr>
    <p:cSldViewPr snapToGrid="0">
      <p:cViewPr varScale="1">
        <p:scale>
          <a:sx n="86" d="100"/>
          <a:sy n="86" d="100"/>
        </p:scale>
        <p:origin x="9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BF49D89-A689-4B52-9B57-ED100ECA1568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C82AD23-4ED3-4AFE-85F9-FF88266A7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A3DD-894C-4FBF-8065-4F50FBAC1AEA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9BD2B-3630-40BA-9A03-75EF31B30BC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962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DB2B9-ECF0-452F-A284-678FAC891F1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0F598-82BD-4F50-A8B2-78E2E4A4675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0951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670E2-5B7A-4887-BFC4-44486B879877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1F350-C5E5-4BA5-9786-3C16C9EB60C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694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4CFCA-79BF-40D2-9918-0C1B3F076FFE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FFD3C-FBA5-4440-BB5E-573C03784D3C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9663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E8D70-6114-44D6-9343-080A74E237BB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661A3-F871-447E-9D73-41D8F015320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35877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70D78-233E-40E2-BF6E-6A701DC040DF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6EBD-87D6-476B-BD62-36FEEC700AC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94696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73EE4-7E3D-4005-9BB3-E4EBFECA82B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60F78-FF47-4B81-BC58-3344C9D2614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27393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AB7E9-179D-4695-A0E4-4546AE416342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9454-C5FD-42E0-B978-0B9B2F504BC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66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95A1-09B8-4030-8130-701C9320F7F9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53514-1F01-4B8D-83B9-7CF2F4A83C5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46815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48F5F-27F2-419B-9C9E-080EFA8B925A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18CDF-140C-47CA-9DA1-189F3512CAD7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54382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4D7CD-967C-422F-8146-7514F3200681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CC58-E864-4974-AD5E-7657D387525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7296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719835B-057A-4246-9B34-9DDE53CDBC39}" type="datetimeFigureOut">
              <a:rPr lang="en-GB" altLang="zh-CN"/>
              <a:pPr>
                <a:defRPr/>
              </a:pPr>
              <a:t>21/09/2017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BFD20E5-CC71-4513-9D5F-531E4DB2E8F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1676400" y="2782888"/>
            <a:ext cx="9144000" cy="1655762"/>
          </a:xfrm>
        </p:spPr>
        <p:txBody>
          <a:bodyPr/>
          <a:lstStyle/>
          <a:p>
            <a:pPr eaLnBrk="1" hangingPunct="1"/>
            <a:r>
              <a:rPr lang="en-GB" altLang="zh-CN" sz="4000" dirty="0">
                <a:ea typeface="宋体" panose="02010600030101010101" pitchFamily="2" charset="-122"/>
              </a:rPr>
              <a:t>Way on simulation assumption for EVM</a:t>
            </a:r>
          </a:p>
          <a:p>
            <a:pPr eaLnBrk="1" hangingPunct="1"/>
            <a:r>
              <a:rPr lang="en-GB" altLang="zh-CN" sz="3200" dirty="0">
                <a:ea typeface="宋体" panose="02010600030101010101" pitchFamily="2" charset="-122"/>
              </a:rPr>
              <a:t>Nokia, Nokia Shanghai Bell, …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436452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de-DE" altLang="zh-CN" b="1" dirty="0">
              <a:latin typeface="+mn-lt"/>
            </a:endParaRPr>
          </a:p>
          <a:p>
            <a:r>
              <a:rPr lang="en-US" altLang="ja-JP" b="1" dirty="0">
                <a:latin typeface="+mn-lt"/>
              </a:rPr>
              <a:t>3GPP TSG-RAN </a:t>
            </a:r>
            <a:r>
              <a:rPr lang="en-US" b="1" dirty="0">
                <a:latin typeface="+mn-lt"/>
              </a:rPr>
              <a:t>WG4 Meeting NR ad-hoc #3 </a:t>
            </a:r>
          </a:p>
          <a:p>
            <a:r>
              <a:rPr lang="en-US" altLang="ja-JP" b="1" dirty="0">
                <a:latin typeface="+mn-lt"/>
              </a:rPr>
              <a:t>Nagoya, Japan, Sep. 18-21, 2017</a:t>
            </a:r>
          </a:p>
          <a:p>
            <a:r>
              <a:rPr lang="fi-FI" altLang="ja-JP" b="1" dirty="0">
                <a:latin typeface="+mn-lt"/>
              </a:rPr>
              <a:t>A</a:t>
            </a:r>
            <a:r>
              <a:rPr lang="en-US" altLang="ja-JP" b="1" dirty="0" err="1">
                <a:latin typeface="+mn-lt"/>
              </a:rPr>
              <a:t>genda</a:t>
            </a:r>
            <a:r>
              <a:rPr lang="en-US" altLang="ja-JP" b="1" dirty="0">
                <a:latin typeface="+mn-lt"/>
              </a:rPr>
              <a:t>: 3.4.3.1</a:t>
            </a:r>
          </a:p>
          <a:p>
            <a:pPr eaLnBrk="1" hangingPunct="1">
              <a:defRPr/>
            </a:pPr>
            <a:endParaRPr lang="en-GB" altLang="zh-CN" b="1" dirty="0">
              <a:latin typeface="+mn-lt"/>
            </a:endParaRPr>
          </a:p>
        </p:txBody>
      </p:sp>
      <p:sp>
        <p:nvSpPr>
          <p:cNvPr id="2053" name="矩形 5"/>
          <p:cNvSpPr>
            <a:spLocks noChangeArrowheads="1"/>
          </p:cNvSpPr>
          <p:nvPr/>
        </p:nvSpPr>
        <p:spPr bwMode="auto">
          <a:xfrm>
            <a:off x="10093325" y="31750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latin typeface="+mn-lt"/>
              </a:rPr>
              <a:t>R4-1710022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838200" y="1382752"/>
            <a:ext cx="10515600" cy="4794212"/>
          </a:xfrm>
        </p:spPr>
        <p:txBody>
          <a:bodyPr/>
          <a:lstStyle/>
          <a:p>
            <a:r>
              <a:rPr lang="en-US" sz="2400" dirty="0"/>
              <a:t>Intention of the simulation study is to investigate the impact of replacement of LTE CRS by NR DM-RS and PT-RS on BS </a:t>
            </a:r>
            <a:r>
              <a:rPr lang="en-US" sz="2400" dirty="0" err="1"/>
              <a:t>Tx</a:t>
            </a:r>
            <a:r>
              <a:rPr lang="en-US" sz="2400" dirty="0"/>
              <a:t> EVM requirements.</a:t>
            </a:r>
            <a:endParaRPr lang="fi-FI" sz="2000" dirty="0"/>
          </a:p>
          <a:p>
            <a:endParaRPr lang="fi-FI" altLang="en-US" dirty="0"/>
          </a:p>
          <a:p>
            <a:pPr marL="0" indent="0"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Way Forward for FR1 DL link studies for BS </a:t>
            </a:r>
            <a:r>
              <a:rPr lang="en-GB" altLang="en-US" dirty="0" err="1"/>
              <a:t>Tx</a:t>
            </a:r>
            <a:r>
              <a:rPr lang="en-GB" altLang="en-US" dirty="0"/>
              <a:t> EVM requirement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en-US" dirty="0" err="1"/>
              <a:t>Investigate</a:t>
            </a:r>
            <a:r>
              <a:rPr lang="fi-FI" altLang="en-US" dirty="0"/>
              <a:t> BS </a:t>
            </a:r>
            <a:r>
              <a:rPr lang="fi-FI" altLang="en-US" dirty="0" err="1"/>
              <a:t>Tx</a:t>
            </a:r>
            <a:r>
              <a:rPr lang="fi-FI" altLang="en-US" dirty="0"/>
              <a:t> EVM </a:t>
            </a:r>
            <a:r>
              <a:rPr lang="fi-FI" altLang="en-US" dirty="0" err="1"/>
              <a:t>impacts</a:t>
            </a:r>
            <a:r>
              <a:rPr lang="fi-FI" altLang="en-US" dirty="0"/>
              <a:t> on DL </a:t>
            </a:r>
            <a:r>
              <a:rPr lang="fi-FI" altLang="en-US" dirty="0" err="1"/>
              <a:t>link</a:t>
            </a:r>
            <a:r>
              <a:rPr lang="fi-FI" altLang="en-US" dirty="0"/>
              <a:t> </a:t>
            </a:r>
            <a:r>
              <a:rPr lang="en-US" altLang="en-US" dirty="0"/>
              <a:t>performance</a:t>
            </a:r>
          </a:p>
          <a:p>
            <a:pPr lvl="1"/>
            <a:r>
              <a:rPr lang="en-US" altLang="en-US" sz="2000" dirty="0"/>
              <a:t>For the specifics FRC and MCS parameters for EVM evaluation should be further studied in the priority order of: 256QAM, 64QAM, 16QAM, QPSK</a:t>
            </a:r>
          </a:p>
          <a:p>
            <a:r>
              <a:rPr lang="fi-FI" altLang="en-US" dirty="0" err="1"/>
              <a:t>Present</a:t>
            </a:r>
            <a:r>
              <a:rPr lang="fi-FI" altLang="en-US" dirty="0"/>
              <a:t> results for RAN4#84bis before concluding EVM levels</a:t>
            </a:r>
          </a:p>
          <a:p>
            <a:r>
              <a:rPr lang="fi-FI" altLang="en-US" dirty="0"/>
              <a:t>EVM levels should be decided with DMRS frame structure</a:t>
            </a:r>
          </a:p>
          <a:p>
            <a:pPr lvl="1"/>
            <a:r>
              <a:rPr lang="en-US" altLang="en-US" dirty="0">
                <a:highlight>
                  <a:srgbClr val="FFFF00"/>
                </a:highlight>
              </a:rPr>
              <a:t>If estimation performance at RX degrades compared with LTE, RAN4 consider if tighter TX EVM requirement is needed </a:t>
            </a:r>
            <a:r>
              <a:rPr lang="en-US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and feasible </a:t>
            </a:r>
            <a:r>
              <a:rPr lang="en-US" altLang="en-US" dirty="0">
                <a:highlight>
                  <a:srgbClr val="FFFF00"/>
                </a:highlight>
              </a:rPr>
              <a:t>compared to LTE.</a:t>
            </a:r>
          </a:p>
          <a:p>
            <a:pPr lvl="1"/>
            <a:r>
              <a:rPr lang="en-US" altLang="en-US" dirty="0">
                <a:highlight>
                  <a:srgbClr val="FFFF00"/>
                </a:highlight>
              </a:rPr>
              <a:t>Even if estimation performance at RX improves compared with LTE, it doesn't directly mean RAN4 can allow TX EVM relaxation.</a:t>
            </a:r>
          </a:p>
          <a:p>
            <a:pPr lvl="2"/>
            <a:r>
              <a:rPr lang="en-US" altLang="en-US" dirty="0">
                <a:solidFill>
                  <a:srgbClr val="FF0000"/>
                </a:solidFill>
                <a:highlight>
                  <a:srgbClr val="FFFF00"/>
                </a:highlight>
              </a:rPr>
              <a:t>If useful advantage is identified, potential reduction of BS complexity reduction may be also be considered in this case.</a:t>
            </a:r>
          </a:p>
          <a:p>
            <a:pPr lvl="1"/>
            <a:endParaRPr lang="fi-FI" alt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9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Way Forward for FR2 DL link studies for BS </a:t>
            </a:r>
            <a:r>
              <a:rPr lang="en-GB" altLang="en-US" dirty="0" err="1"/>
              <a:t>Tx</a:t>
            </a:r>
            <a:r>
              <a:rPr lang="en-GB" altLang="en-US" dirty="0"/>
              <a:t> EVM requirement development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en-US" dirty="0" err="1"/>
              <a:t>Investigate</a:t>
            </a:r>
            <a:r>
              <a:rPr lang="fi-FI" altLang="en-US" dirty="0"/>
              <a:t> BS </a:t>
            </a:r>
            <a:r>
              <a:rPr lang="fi-FI" altLang="en-US" dirty="0" err="1"/>
              <a:t>Tx</a:t>
            </a:r>
            <a:r>
              <a:rPr lang="fi-FI" altLang="en-US" dirty="0"/>
              <a:t> EVM </a:t>
            </a:r>
            <a:r>
              <a:rPr lang="fi-FI" altLang="en-US" dirty="0" err="1"/>
              <a:t>impacts</a:t>
            </a:r>
            <a:r>
              <a:rPr lang="fi-FI" altLang="en-US" dirty="0"/>
              <a:t> on DL </a:t>
            </a:r>
            <a:r>
              <a:rPr lang="fi-FI" altLang="en-US" dirty="0" err="1"/>
              <a:t>link</a:t>
            </a:r>
            <a:r>
              <a:rPr lang="fi-FI" altLang="en-US" dirty="0"/>
              <a:t> </a:t>
            </a:r>
            <a:r>
              <a:rPr lang="en-US" altLang="en-US" dirty="0"/>
              <a:t>performance</a:t>
            </a:r>
          </a:p>
          <a:p>
            <a:pPr lvl="1"/>
            <a:r>
              <a:rPr lang="en-US" altLang="en-US" sz="2000" dirty="0"/>
              <a:t>For the specifics FRC and MCS parameters for EVM evaluation should be further studied in the priority order of: 64QAM, 256QAM, 16QAM, QPSK</a:t>
            </a:r>
          </a:p>
          <a:p>
            <a:r>
              <a:rPr lang="en-US" altLang="en-US" sz="2400" strike="sngStrike" dirty="0"/>
              <a:t>Present results </a:t>
            </a:r>
            <a:r>
              <a:rPr lang="en-US" altLang="en-US" sz="2400" strike="sngStrike" dirty="0">
                <a:solidFill>
                  <a:srgbClr val="FF0000"/>
                </a:solidFill>
              </a:rPr>
              <a:t>for </a:t>
            </a:r>
            <a:r>
              <a:rPr lang="fi-FI" altLang="en-US" sz="2400" strike="sngStrike" dirty="0">
                <a:solidFill>
                  <a:srgbClr val="FF0000"/>
                </a:solidFill>
              </a:rPr>
              <a:t>RAN4#84bis </a:t>
            </a:r>
            <a:r>
              <a:rPr lang="fi-FI" altLang="en-US" sz="2400" strike="sngStrike" dirty="0" err="1">
                <a:solidFill>
                  <a:schemeClr val="accent1"/>
                </a:solidFill>
              </a:rPr>
              <a:t>before</a:t>
            </a:r>
            <a:r>
              <a:rPr lang="fi-FI" altLang="en-US" sz="2400" strike="sngStrike" dirty="0">
                <a:solidFill>
                  <a:schemeClr val="accent1"/>
                </a:solidFill>
              </a:rPr>
              <a:t> </a:t>
            </a:r>
            <a:r>
              <a:rPr lang="fi-FI" altLang="en-US" sz="2400" strike="sngStrike" dirty="0" err="1">
                <a:solidFill>
                  <a:schemeClr val="accent1"/>
                </a:solidFill>
              </a:rPr>
              <a:t>concluding</a:t>
            </a:r>
            <a:r>
              <a:rPr lang="fi-FI" altLang="en-US" sz="2400" strike="sngStrike" dirty="0">
                <a:solidFill>
                  <a:schemeClr val="accent1"/>
                </a:solidFill>
              </a:rPr>
              <a:t> </a:t>
            </a:r>
          </a:p>
          <a:p>
            <a:r>
              <a:rPr lang="fi-FI" altLang="en-US" sz="2400" dirty="0">
                <a:solidFill>
                  <a:schemeClr val="accent1"/>
                </a:solidFill>
              </a:rPr>
              <a:t>EVM </a:t>
            </a:r>
            <a:r>
              <a:rPr lang="fi-FI" altLang="en-US" sz="2400" dirty="0" err="1">
                <a:solidFill>
                  <a:schemeClr val="accent1"/>
                </a:solidFill>
              </a:rPr>
              <a:t>levels</a:t>
            </a:r>
            <a:r>
              <a:rPr lang="fi-FI" altLang="en-US" sz="2400" dirty="0">
                <a:solidFill>
                  <a:schemeClr val="accent1"/>
                </a:solidFill>
              </a:rPr>
              <a:t> </a:t>
            </a:r>
            <a:r>
              <a:rPr lang="fi-FI" altLang="en-US" sz="2400" dirty="0" err="1">
                <a:solidFill>
                  <a:schemeClr val="accent1"/>
                </a:solidFill>
              </a:rPr>
              <a:t>shall</a:t>
            </a:r>
            <a:r>
              <a:rPr lang="fi-FI" altLang="en-US" sz="2400" dirty="0">
                <a:solidFill>
                  <a:schemeClr val="accent1"/>
                </a:solidFill>
              </a:rPr>
              <a:t> </a:t>
            </a:r>
            <a:r>
              <a:rPr lang="fi-FI" altLang="en-US" sz="2400" dirty="0" err="1">
                <a:solidFill>
                  <a:schemeClr val="accent1"/>
                </a:solidFill>
              </a:rPr>
              <a:t>be</a:t>
            </a:r>
            <a:r>
              <a:rPr lang="fi-FI" altLang="en-US" sz="2400" dirty="0">
                <a:solidFill>
                  <a:schemeClr val="accent1"/>
                </a:solidFill>
              </a:rPr>
              <a:t> </a:t>
            </a:r>
            <a:r>
              <a:rPr lang="fi-FI" altLang="en-US" sz="2400" dirty="0" err="1"/>
              <a:t>compared</a:t>
            </a:r>
            <a:r>
              <a:rPr lang="fi-FI" altLang="en-US" sz="2400" dirty="0"/>
              <a:t> to EVM = 0%</a:t>
            </a:r>
          </a:p>
          <a:p>
            <a:r>
              <a:rPr lang="fi-FI" altLang="en-US" sz="2400" strike="sngStrike" dirty="0">
                <a:solidFill>
                  <a:srgbClr val="FF0000"/>
                </a:solidFill>
              </a:rPr>
              <a:t>On the basis on results presented decide on the BS EVM </a:t>
            </a:r>
            <a:r>
              <a:rPr lang="fi-FI" altLang="en-US" sz="2400" strike="sngStrike" dirty="0" err="1">
                <a:solidFill>
                  <a:srgbClr val="FF0000"/>
                </a:solidFill>
              </a:rPr>
              <a:t>values</a:t>
            </a:r>
            <a:r>
              <a:rPr lang="fi-FI" altLang="en-US" sz="2400" strike="sngStrike" dirty="0">
                <a:solidFill>
                  <a:srgbClr val="FF0000"/>
                </a:solidFill>
              </a:rPr>
              <a:t> </a:t>
            </a:r>
            <a:r>
              <a:rPr lang="fi-FI" altLang="en-US" sz="2400" strike="sngStrike" dirty="0" err="1">
                <a:solidFill>
                  <a:srgbClr val="FF0000"/>
                </a:solidFill>
              </a:rPr>
              <a:t>by</a:t>
            </a:r>
            <a:r>
              <a:rPr lang="fi-FI" altLang="en-US" sz="2400" strike="sngStrike" dirty="0">
                <a:solidFill>
                  <a:srgbClr val="FF0000"/>
                </a:solidFill>
              </a:rPr>
              <a:t> RAN4#85 </a:t>
            </a:r>
          </a:p>
          <a:p>
            <a:r>
              <a:rPr lang="fi-FI" altLang="en-US" sz="2400" dirty="0">
                <a:solidFill>
                  <a:srgbClr val="FF0000"/>
                </a:solidFill>
              </a:rPr>
              <a:t>EVM </a:t>
            </a:r>
            <a:r>
              <a:rPr lang="fi-FI" altLang="en-US" sz="2400" dirty="0" err="1">
                <a:solidFill>
                  <a:srgbClr val="FF0000"/>
                </a:solidFill>
              </a:rPr>
              <a:t>values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be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decided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after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simulation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results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have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been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discussed</a:t>
            </a:r>
            <a:endParaRPr lang="fi-FI" altLang="en-US" sz="2400" dirty="0">
              <a:solidFill>
                <a:srgbClr val="FF0000"/>
              </a:solidFill>
            </a:endParaRPr>
          </a:p>
          <a:p>
            <a:r>
              <a:rPr lang="fi-FI" altLang="en-US" sz="2400" dirty="0">
                <a:solidFill>
                  <a:srgbClr val="FF0000"/>
                </a:solidFill>
              </a:rPr>
              <a:t>Investigate approperiate DM-RS patterns and PT-RS </a:t>
            </a:r>
            <a:r>
              <a:rPr lang="fi-FI" altLang="en-US" sz="2400" dirty="0" err="1">
                <a:solidFill>
                  <a:srgbClr val="FF0000"/>
                </a:solidFill>
              </a:rPr>
              <a:t>patterns</a:t>
            </a:r>
            <a:r>
              <a:rPr lang="fi-FI" altLang="en-US" sz="2400" dirty="0">
                <a:solidFill>
                  <a:srgbClr val="FF0000"/>
                </a:solidFill>
              </a:rPr>
              <a:t> </a:t>
            </a:r>
            <a:r>
              <a:rPr lang="fi-FI" altLang="en-US" sz="2400" dirty="0" err="1">
                <a:solidFill>
                  <a:srgbClr val="FF0000"/>
                </a:solidFill>
              </a:rPr>
              <a:t>needed</a:t>
            </a:r>
            <a:endParaRPr lang="fi-FI" altLang="en-US" sz="2400" dirty="0">
              <a:solidFill>
                <a:srgbClr val="FF0000"/>
              </a:solidFill>
            </a:endParaRPr>
          </a:p>
          <a:p>
            <a:r>
              <a:rPr lang="en-US" altLang="en-US" sz="2400" dirty="0">
                <a:solidFill>
                  <a:schemeClr val="accent1"/>
                </a:solidFill>
              </a:rPr>
              <a:t>Companies are encourage to provide criteria to decide EVM requirement </a:t>
            </a:r>
          </a:p>
          <a:p>
            <a:pPr marL="0" indent="0">
              <a:buNone/>
            </a:pPr>
            <a:endParaRPr lang="fi-FI" altLang="en-US" sz="2400" dirty="0">
              <a:solidFill>
                <a:srgbClr val="FF0000"/>
              </a:solidFill>
            </a:endParaRPr>
          </a:p>
          <a:p>
            <a:endParaRPr lang="fi-FI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</TotalTime>
  <Words>303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等线</vt:lpstr>
      <vt:lpstr>等线 Light</vt:lpstr>
      <vt:lpstr>Office Theme</vt:lpstr>
      <vt:lpstr>PowerPoint Presentation</vt:lpstr>
      <vt:lpstr>Background</vt:lpstr>
      <vt:lpstr>Way Forward for FR1 DL link studies for BS Tx EVM requirement development</vt:lpstr>
      <vt:lpstr>Way Forward for FR2 DL link studies for BS Tx EVM requirement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Golebiowski, Bartlomiej (Nokia - PL/Wroclaw)</cp:lastModifiedBy>
  <cp:revision>163</cp:revision>
  <dcterms:created xsi:type="dcterms:W3CDTF">2017-04-28T18:00:30Z</dcterms:created>
  <dcterms:modified xsi:type="dcterms:W3CDTF">2017-09-21T06:34:06Z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PE5TQ1BIPgAAAEEAMgA3ADcAOQAzAEQANgA5ADAAQwBDAEQAMwAwADcANwA2AEMAOAA5AEYAMgAy
ADYARAAxADkAQwBCADAAMgBCADgARQBFADIANwA1ADcARQBFADAANAAxADQARABEADUAMAAxADkA
NQBGAEIANwBBADMAQwA2AEEAQwA4AEIAAAA=</vt:blob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