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5" r:id="rId3"/>
    <p:sldId id="264" r:id="rId4"/>
    <p:sldId id="266" r:id="rId5"/>
    <p:sldId id="267" r:id="rId6"/>
    <p:sldId id="263" r:id="rId7"/>
    <p:sldId id="256" r:id="rId8"/>
    <p:sldId id="257" r:id="rId9"/>
    <p:sldId id="261" r:id="rId10"/>
    <p:sldId id="259" r:id="rId11"/>
    <p:sldId id="258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118" d="100"/>
          <a:sy n="118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beam switching time requirement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R4-1710020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NR Meeting #3</a:t>
            </a:r>
            <a:endParaRPr lang="en-US" altLang="ja-JP" b="1" dirty="0"/>
          </a:p>
          <a:p>
            <a:r>
              <a:rPr lang="en-GB" altLang="ja-JP" b="1" dirty="0"/>
              <a:t>Nagoya, Japan, 18-21 September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3.4.2.1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(</a:t>
            </a:r>
            <a:r>
              <a:rPr lang="en-US" altLang="ja-JP" dirty="0" smtClean="0"/>
              <a:t>the </a:t>
            </a:r>
            <a:r>
              <a:rPr kumimoji="1" lang="en-US" altLang="ja-JP" dirty="0" smtClean="0"/>
              <a:t>value)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88906"/>
            <a:ext cx="8229600" cy="3464230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Taking into account NR OFDM symbol design, beam switching time of direction </a:t>
            </a:r>
            <a:r>
              <a:rPr lang="en-US" altLang="ja-JP" dirty="0" smtClean="0"/>
              <a:t>A to B shall be at </a:t>
            </a:r>
            <a:r>
              <a:rPr kumimoji="1" lang="en-US" altLang="ja-JP" dirty="0" smtClean="0"/>
              <a:t>least less than CP length</a:t>
            </a:r>
          </a:p>
          <a:p>
            <a:pPr lvl="1"/>
            <a:r>
              <a:rPr lang="en-US" altLang="ja-JP" dirty="0" smtClean="0"/>
              <a:t>CP length depends on SCS.</a:t>
            </a:r>
          </a:p>
          <a:p>
            <a:pPr lvl="1"/>
            <a:r>
              <a:rPr lang="en-US" altLang="ja-JP" dirty="0" smtClean="0"/>
              <a:t>The difference of  direction A and B should be the same with the maximum direction gap which BS can steer.</a:t>
            </a:r>
          </a:p>
          <a:p>
            <a:r>
              <a:rPr kumimoji="1" lang="en-US" altLang="ja-JP" dirty="0" smtClean="0"/>
              <a:t>Encouraged companies provide the simulation results of the relation between beam switching time (0 ~ CP length) and performance degradation (100% is assumed for no delay) for each DL CH in RAN4 NR#3 meeting in Nagoya </a:t>
            </a:r>
            <a:r>
              <a:rPr kumimoji="1" lang="en-US" altLang="ja-JP" dirty="0" smtClean="0">
                <a:solidFill>
                  <a:srgbClr val="FF0000"/>
                </a:solidFill>
              </a:rPr>
              <a:t>and RAN4#84bis in Dubrovnik</a:t>
            </a:r>
            <a:r>
              <a:rPr kumimoji="1" lang="en-US" altLang="ja-JP" dirty="0" smtClean="0"/>
              <a:t>. Based on the results, RAN4 will further clarify the required beam switching time smaller than CP length.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FFS how beam switching and the time requirement should be defined in requirement text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243924"/>
              </p:ext>
            </p:extLst>
          </p:nvPr>
        </p:nvGraphicFramePr>
        <p:xfrm>
          <a:off x="1524000" y="4797152"/>
          <a:ext cx="609600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204027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Information</a:t>
                      </a:r>
                      <a:endParaRPr kumimoji="1" lang="ja-JP" altLang="en-US" sz="1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SCS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CP length</a:t>
                      </a:r>
                      <a:endParaRPr kumimoji="1" lang="ja-JP" altLang="en-US" sz="12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15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4.69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30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2.34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60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1.17 µs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120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586 ns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  <a:tr h="2060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240 kHz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293 ns</a:t>
                      </a:r>
                      <a:endParaRPr kumimoji="1" lang="ja-JP" alt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6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4076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 (on Work Plan)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8013539"/>
              </p:ext>
            </p:extLst>
          </p:nvPr>
        </p:nvGraphicFramePr>
        <p:xfrm>
          <a:off x="-1" y="692696"/>
          <a:ext cx="9114291" cy="6141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000"/>
                <a:gridCol w="1814097"/>
                <a:gridCol w="1814097"/>
                <a:gridCol w="2016000"/>
                <a:gridCol w="181409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RAN4(month)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Core spec</a:t>
                      </a:r>
                      <a:r>
                        <a:rPr kumimoji="1" lang="en-US" altLang="ja-JP" sz="1600" baseline="0" dirty="0" smtClean="0"/>
                        <a:t> drafting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Beam switching time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Metric to be used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Testing feasibility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#84(Aug.)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This WF.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NR#3(Sep.)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(Provide draft)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some</a:t>
                      </a:r>
                      <a:r>
                        <a:rPr kumimoji="1" lang="en-US" altLang="ja-JP" sz="1600" baseline="0" dirty="0" smtClean="0"/>
                        <a:t> options, summarize Pros/Cons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candidate testing method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#84bis(Oct.)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Update draft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Continue and agree the metric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Continue</a:t>
                      </a:r>
                      <a:r>
                        <a:rPr kumimoji="1" lang="en-US" altLang="ja-JP" sz="1600" baseline="0" dirty="0" smtClean="0"/>
                        <a:t> and summarize the options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NR#4(Oct.-Nov.)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Agree the potential spec description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other than value and metric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smtClean="0"/>
                        <a:t>Provide</a:t>
                      </a:r>
                      <a:r>
                        <a:rPr kumimoji="1" lang="en-US" altLang="ja-JP" sz="1600" baseline="0" dirty="0" smtClean="0"/>
                        <a:t> results and </a:t>
                      </a:r>
                      <a:endParaRPr kumimoji="1" lang="ja-JP" altLang="en-US" sz="1600" dirty="0" smtClean="0"/>
                    </a:p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decide</a:t>
                      </a:r>
                      <a:r>
                        <a:rPr kumimoji="1" lang="en-US" altLang="ja-JP" sz="16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the value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Agree the metric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Continue</a:t>
                      </a:r>
                      <a:endParaRPr kumimoji="1" lang="ja-JP" altLang="en-US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#85(Nov.)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the TP for TR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Clarify the test ability on each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NR #4(Jan.)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Decide</a:t>
                      </a:r>
                      <a:r>
                        <a:rPr kumimoji="1" lang="en-US" altLang="ja-JP" sz="1600" baseline="0" dirty="0" smtClean="0"/>
                        <a:t> possible test method(s)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#86(Feb.)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draft spec 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#86bis(Apr.)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Provide draft spec</a:t>
                      </a:r>
                      <a:r>
                        <a:rPr kumimoji="1" lang="en-US" altLang="ja-JP" sz="1600" baseline="0" dirty="0" smtClean="0"/>
                        <a:t> a</a:t>
                      </a:r>
                      <a:r>
                        <a:rPr kumimoji="1" lang="en-US" altLang="ja-JP" sz="1600" dirty="0" smtClean="0"/>
                        <a:t>nd conclude test feasibility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#87(May)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Agree the TP for TR</a:t>
                      </a:r>
                      <a:endParaRPr kumimoji="1" lang="ja-JP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06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Base on the agreed WF in the last meeting </a:t>
            </a:r>
            <a:r>
              <a:rPr lang="en-US" altLang="ja-JP" dirty="0" smtClean="0"/>
              <a:t>[</a:t>
            </a:r>
            <a:r>
              <a:rPr lang="en-GB" altLang="ja-JP" dirty="0"/>
              <a:t>R4-1709079</a:t>
            </a:r>
            <a:r>
              <a:rPr lang="en-US" altLang="ja-JP" dirty="0" smtClean="0"/>
              <a:t>], Beam </a:t>
            </a:r>
            <a:r>
              <a:rPr lang="en-US" altLang="ja-JP" dirty="0"/>
              <a:t>switching speed</a:t>
            </a:r>
            <a:r>
              <a:rPr lang="ja-JP" altLang="en-US" dirty="0"/>
              <a:t> </a:t>
            </a:r>
            <a:r>
              <a:rPr lang="en-US" altLang="ja-JP" dirty="0"/>
              <a:t>as NR BS new requirements are discussed in [</a:t>
            </a:r>
            <a:r>
              <a:rPr lang="en-US" altLang="ja-JP" dirty="0" smtClean="0"/>
              <a:t>1-7].</a:t>
            </a:r>
            <a:endParaRPr lang="en-GB" altLang="ja-JP" dirty="0"/>
          </a:p>
          <a:p>
            <a:r>
              <a:rPr lang="en-GB" altLang="ja-JP" dirty="0"/>
              <a:t>This contribution summarizes way forward/agreement 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 smtClean="0"/>
              <a:t>[1] R4-1709431</a:t>
            </a:r>
            <a:r>
              <a:rPr lang="en-GB" altLang="ja-JP" sz="1400" dirty="0"/>
              <a:t>	Discussion  on  beam switching transient period for NR	CATT</a:t>
            </a:r>
          </a:p>
          <a:p>
            <a:r>
              <a:rPr lang="en-GB" altLang="ja-JP" sz="1400" dirty="0" smtClean="0"/>
              <a:t>[2] R4-1709456</a:t>
            </a:r>
            <a:r>
              <a:rPr lang="en-GB" altLang="ja-JP" sz="1400" dirty="0"/>
              <a:t>	Proposal on NR BS beam switching speed requirements	NTT DOCOMO, INC.</a:t>
            </a:r>
          </a:p>
          <a:p>
            <a:r>
              <a:rPr lang="en-GB" altLang="ja-JP" sz="1400" dirty="0" smtClean="0"/>
              <a:t>[3] R4-1709652</a:t>
            </a:r>
            <a:r>
              <a:rPr lang="en-GB" altLang="ja-JP" sz="1400" dirty="0"/>
              <a:t>	Discussion on beam switching speed for range2 NR BS	ZTE Corporation</a:t>
            </a:r>
          </a:p>
          <a:p>
            <a:r>
              <a:rPr lang="en-GB" altLang="ja-JP" sz="1400" dirty="0" smtClean="0"/>
              <a:t>[4] R4-1709694</a:t>
            </a:r>
            <a:r>
              <a:rPr lang="en-GB" altLang="ja-JP" sz="1400" dirty="0"/>
              <a:t>	Beam switching requirement core requirement considerations	Ericsson</a:t>
            </a:r>
          </a:p>
          <a:p>
            <a:r>
              <a:rPr lang="en-GB" altLang="ja-JP" sz="1400" dirty="0" smtClean="0"/>
              <a:t>[5] R4-1709695</a:t>
            </a:r>
            <a:r>
              <a:rPr lang="en-GB" altLang="ja-JP" sz="1400" dirty="0"/>
              <a:t>	Impact of beam switching time on DL performance	</a:t>
            </a:r>
            <a:r>
              <a:rPr lang="en-GB" altLang="ja-JP" sz="1400" dirty="0" smtClean="0"/>
              <a:t>	Ericsson</a:t>
            </a:r>
            <a:endParaRPr lang="en-GB" altLang="ja-JP" sz="1400" dirty="0"/>
          </a:p>
          <a:p>
            <a:r>
              <a:rPr lang="en-GB" altLang="ja-JP" sz="1400" dirty="0" smtClean="0"/>
              <a:t>[6] R4-1709729</a:t>
            </a:r>
            <a:r>
              <a:rPr lang="en-GB" altLang="ja-JP" sz="1400" dirty="0"/>
              <a:t>	Challenges of beam switching time </a:t>
            </a:r>
            <a:r>
              <a:rPr lang="en-GB" altLang="ja-JP" sz="1400" dirty="0" smtClean="0"/>
              <a:t>requirement	</a:t>
            </a:r>
            <a:r>
              <a:rPr lang="en-GB" altLang="ja-JP" sz="1400" dirty="0"/>
              <a:t>	Huawei</a:t>
            </a:r>
          </a:p>
          <a:p>
            <a:r>
              <a:rPr lang="en-GB" altLang="ja-JP" sz="1400" dirty="0" smtClean="0"/>
              <a:t>[7] R4-1709827</a:t>
            </a:r>
            <a:r>
              <a:rPr lang="en-GB" altLang="ja-JP" sz="1400" dirty="0"/>
              <a:t>	Beam Switching Speed Simulation Results	</a:t>
            </a:r>
            <a:r>
              <a:rPr lang="en-GB" altLang="ja-JP" sz="1400" dirty="0" smtClean="0"/>
              <a:t>	Nokia</a:t>
            </a:r>
            <a:r>
              <a:rPr lang="en-GB" altLang="ja-JP" sz="1400" dirty="0"/>
              <a:t>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163799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WF on simulation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2304256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Encouraged companies provide the simulation results of the relation between beam switching time (0 ~ CP length) and performance degradation (100% is assumed for no delay) </a:t>
            </a:r>
            <a:r>
              <a:rPr lang="en-US" altLang="ja-JP" dirty="0" smtClean="0"/>
              <a:t>based on below simulation assumption </a:t>
            </a:r>
            <a:r>
              <a:rPr lang="en-US" altLang="ja-JP" dirty="0"/>
              <a:t>in </a:t>
            </a:r>
            <a:r>
              <a:rPr lang="en-US" altLang="ja-JP" dirty="0" smtClean="0"/>
              <a:t>RAN4#84bis </a:t>
            </a:r>
            <a:r>
              <a:rPr lang="en-US" altLang="ja-JP" dirty="0"/>
              <a:t>in </a:t>
            </a:r>
            <a:r>
              <a:rPr lang="en-US" altLang="ja-JP" dirty="0" smtClean="0"/>
              <a:t>Dubrovnik </a:t>
            </a:r>
            <a:r>
              <a:rPr lang="en-US" altLang="ja-JP" dirty="0" smtClean="0">
                <a:solidFill>
                  <a:srgbClr val="FF0000"/>
                </a:solidFill>
              </a:rPr>
              <a:t>[and RAN4#85 in Reno]</a:t>
            </a:r>
            <a:r>
              <a:rPr lang="en-US" altLang="ja-JP" dirty="0" smtClean="0"/>
              <a:t>. </a:t>
            </a:r>
            <a:r>
              <a:rPr lang="en-US" altLang="ja-JP" dirty="0"/>
              <a:t>Based on the results, RAN4 will further clarify the required beam switching time smaller than CP length</a:t>
            </a:r>
            <a:r>
              <a:rPr lang="en-US" altLang="ja-JP" dirty="0" smtClean="0"/>
              <a:t>.</a:t>
            </a:r>
          </a:p>
          <a:p>
            <a:endParaRPr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502264"/>
              </p:ext>
            </p:extLst>
          </p:nvPr>
        </p:nvGraphicFramePr>
        <p:xfrm>
          <a:off x="1091952" y="3501008"/>
          <a:ext cx="6576392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88196"/>
                <a:gridCol w="32881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Parameters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Values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Evaluated</a:t>
                      </a:r>
                      <a:r>
                        <a:rPr kumimoji="1" lang="en-US" altLang="ja-JP" baseline="0" dirty="0" smtClean="0"/>
                        <a:t> channel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PSS/</a:t>
                      </a:r>
                      <a:r>
                        <a:rPr kumimoji="1" lang="en-US" altLang="ja-JP" dirty="0" smtClean="0"/>
                        <a:t>PBCH/PDCCH/PDSCH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Carrier frequency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28GHz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BS CBW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400MHz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SS</a:t>
                      </a:r>
                      <a:r>
                        <a:rPr kumimoji="1" lang="en-US" altLang="ja-JP" baseline="0" dirty="0" smtClean="0"/>
                        <a:t> block SCS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240kHz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Data CH SCS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120kHz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Beam Switching Time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0% , 20, 40, 60, 80, 100%, of CP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Channel Type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TDL_C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Delay spread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300ns(,</a:t>
                      </a:r>
                      <a:r>
                        <a:rPr kumimoji="1" lang="en-US" altLang="ja-JP" baseline="0" dirty="0" smtClean="0"/>
                        <a:t> 100ns)</a:t>
                      </a:r>
                      <a:r>
                        <a:rPr kumimoji="1" lang="en-US" altLang="ja-JP" strike="sngStrike" baseline="0" dirty="0" smtClean="0"/>
                        <a:t>, 1000ns</a:t>
                      </a:r>
                      <a:endParaRPr kumimoji="1" lang="ja-JP" altLang="en-US" strike="sngStrik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604448" y="2132856"/>
            <a:ext cx="3024336" cy="101566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(RK) There is only 1 week between end of this meeting and submission deadline for Dubrovnik, it is unlikely that any simulations can be done in that time. Deadline should be Reno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166633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WF on core spec description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Attached draft text can be used for baseline for </a:t>
            </a:r>
            <a:r>
              <a:rPr lang="en-US" altLang="ja-JP" dirty="0"/>
              <a:t>TS </a:t>
            </a:r>
            <a:r>
              <a:rPr lang="en-US" altLang="ja-JP" dirty="0" smtClean="0"/>
              <a:t>text.</a:t>
            </a:r>
          </a:p>
          <a:p>
            <a:pPr lvl="1"/>
            <a:r>
              <a:rPr lang="en-US" altLang="ja-JP" dirty="0"/>
              <a:t>Encouraged companies </a:t>
            </a:r>
            <a:r>
              <a:rPr lang="en-US" altLang="ja-JP" dirty="0" smtClean="0"/>
              <a:t>provide suggested change for next RAN4#84 meeting, based on that.</a:t>
            </a:r>
          </a:p>
          <a:p>
            <a:r>
              <a:rPr lang="en-US" altLang="ja-JP" dirty="0" smtClean="0">
                <a:solidFill>
                  <a:srgbClr val="0000FF"/>
                </a:solidFill>
              </a:rPr>
              <a:t>[Information] Following is already agreed in R4-1706158 </a:t>
            </a:r>
          </a:p>
          <a:p>
            <a:pPr lvl="1"/>
            <a:r>
              <a:rPr lang="en-US" altLang="ja-JP" dirty="0" smtClean="0">
                <a:solidFill>
                  <a:srgbClr val="0000FF"/>
                </a:solidFill>
              </a:rPr>
              <a:t>RAN4 </a:t>
            </a:r>
            <a:r>
              <a:rPr lang="en-US" altLang="ja-JP" dirty="0">
                <a:solidFill>
                  <a:srgbClr val="0000FF"/>
                </a:solidFill>
              </a:rPr>
              <a:t>agrees to work to create a description of a </a:t>
            </a:r>
            <a:r>
              <a:rPr lang="en-US" altLang="ja-JP" b="1" u="sng" dirty="0">
                <a:solidFill>
                  <a:srgbClr val="0000FF"/>
                </a:solidFill>
              </a:rPr>
              <a:t>RF</a:t>
            </a:r>
            <a:r>
              <a:rPr lang="en-US" altLang="ja-JP" dirty="0">
                <a:solidFill>
                  <a:srgbClr val="0000FF"/>
                </a:solidFill>
              </a:rPr>
              <a:t> Beam switching speed requirement for potential introduction in Rel-15 NR core spec is derived based on a </a:t>
            </a:r>
            <a:r>
              <a:rPr lang="en-US" altLang="ja-JP" dirty="0" smtClean="0">
                <a:solidFill>
                  <a:srgbClr val="0000FF"/>
                </a:solidFill>
              </a:rPr>
              <a:t>NR </a:t>
            </a:r>
            <a:r>
              <a:rPr lang="en-US" altLang="ja-JP" dirty="0">
                <a:solidFill>
                  <a:srgbClr val="0000FF"/>
                </a:solidFill>
              </a:rPr>
              <a:t>BS with analog BF.</a:t>
            </a:r>
          </a:p>
          <a:p>
            <a:pPr lvl="2"/>
            <a:r>
              <a:rPr lang="en-US" altLang="ja-JP" dirty="0">
                <a:solidFill>
                  <a:srgbClr val="0000FF"/>
                </a:solidFill>
              </a:rPr>
              <a:t>If requirement description becomes  agreed, RAN4 introduces the requirement in core spec.</a:t>
            </a:r>
          </a:p>
          <a:p>
            <a:r>
              <a:rPr lang="en-US" altLang="ja-JP" strike="sngStrike" dirty="0" smtClean="0">
                <a:solidFill>
                  <a:srgbClr val="FF0000"/>
                </a:solidFill>
              </a:rPr>
              <a:t>As agreed in R4-1706158, if requirement description becomes  agreed, RAN4 introduces the requirement in core spec.</a:t>
            </a:r>
            <a:endParaRPr kumimoji="1" lang="ja-JP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5229200"/>
            <a:ext cx="8568951" cy="227754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(RK) We have not agreed that a requirement is necessary so we cannot assume a baseline for TS text as there may not be any TS text.</a:t>
            </a:r>
          </a:p>
          <a:p>
            <a:r>
              <a:rPr lang="en-GB" sz="1200" dirty="0" smtClean="0"/>
              <a:t>(RK2) The agreement you quote is a sub bullet the full text is:</a:t>
            </a:r>
          </a:p>
          <a:p>
            <a:pPr lvl="1"/>
            <a:r>
              <a:rPr lang="en-US" altLang="ja-JP" sz="1400" dirty="0" smtClean="0"/>
              <a:t>RAN4 agrees </a:t>
            </a:r>
            <a:r>
              <a:rPr lang="en-US" altLang="ja-JP" sz="1400" dirty="0" smtClean="0">
                <a:solidFill>
                  <a:srgbClr val="FF0000"/>
                </a:solidFill>
              </a:rPr>
              <a:t>to work to create a description of a</a:t>
            </a:r>
            <a:r>
              <a:rPr lang="en-US" altLang="ja-JP" sz="1400" dirty="0" smtClean="0">
                <a:solidFill>
                  <a:srgbClr val="92D050"/>
                </a:solidFill>
              </a:rPr>
              <a:t> </a:t>
            </a:r>
            <a:r>
              <a:rPr lang="en-US" altLang="ja-JP" sz="1400" b="1" u="sng" dirty="0" smtClean="0"/>
              <a:t>RF</a:t>
            </a:r>
            <a:r>
              <a:rPr lang="en-US" altLang="ja-JP" sz="1400" dirty="0" smtClean="0"/>
              <a:t> Beam </a:t>
            </a:r>
            <a:r>
              <a:rPr lang="en-US" altLang="ja-JP" sz="1400" dirty="0" smtClean="0">
                <a:solidFill>
                  <a:srgbClr val="FF0000"/>
                </a:solidFill>
              </a:rPr>
              <a:t>switch</a:t>
            </a:r>
            <a:r>
              <a:rPr lang="en-US" altLang="ja-JP" sz="1400" dirty="0" smtClean="0"/>
              <a:t>ing speed requirement </a:t>
            </a:r>
            <a:r>
              <a:rPr lang="en-US" altLang="ja-JP" sz="1400" dirty="0" smtClean="0">
                <a:solidFill>
                  <a:srgbClr val="FF0000"/>
                </a:solidFill>
              </a:rPr>
              <a:t>for potential introduction </a:t>
            </a:r>
            <a:r>
              <a:rPr lang="en-US" altLang="ja-JP" sz="1400" dirty="0" smtClean="0"/>
              <a:t>in Rel-15 NR </a:t>
            </a:r>
            <a:r>
              <a:rPr lang="en-US" altLang="ja-JP" sz="1400" dirty="0" smtClean="0">
                <a:solidFill>
                  <a:srgbClr val="FF0000"/>
                </a:solidFill>
              </a:rPr>
              <a:t>core</a:t>
            </a:r>
            <a:r>
              <a:rPr lang="en-US" altLang="ja-JP" sz="1400" dirty="0" smtClean="0"/>
              <a:t> spec </a:t>
            </a:r>
            <a:r>
              <a:rPr lang="en-US" altLang="ja-JP" sz="1400" dirty="0" smtClean="0">
                <a:solidFill>
                  <a:srgbClr val="00B0F0"/>
                </a:solidFill>
              </a:rPr>
              <a:t>is derived based on a </a:t>
            </a:r>
            <a:r>
              <a:rPr lang="en-US" altLang="ja-JP" sz="1400" strike="sngStrike" dirty="0" smtClean="0">
                <a:solidFill>
                  <a:srgbClr val="00B0F0"/>
                </a:solidFill>
              </a:rPr>
              <a:t>for </a:t>
            </a:r>
            <a:r>
              <a:rPr lang="en-US" altLang="ja-JP" sz="1400" dirty="0" smtClean="0">
                <a:solidFill>
                  <a:srgbClr val="FF0000"/>
                </a:solidFill>
              </a:rPr>
              <a:t>NR BS with analog BF</a:t>
            </a:r>
            <a:r>
              <a:rPr lang="en-US" altLang="ja-JP" sz="1400" dirty="0" smtClean="0"/>
              <a:t>.</a:t>
            </a:r>
          </a:p>
          <a:p>
            <a:pPr lvl="2"/>
            <a:r>
              <a:rPr lang="en-US" altLang="ja-JP" sz="1400" dirty="0" smtClean="0">
                <a:solidFill>
                  <a:srgbClr val="FF0000"/>
                </a:solidFill>
              </a:rPr>
              <a:t>If requirement description becomes  agreed, RAN4 introduces the requirement in core spec.</a:t>
            </a:r>
          </a:p>
          <a:p>
            <a:pPr lvl="2"/>
            <a:r>
              <a:rPr lang="en-US" altLang="ja-JP" sz="1400" dirty="0" smtClean="0"/>
              <a:t>BB and/or RRM related beam switching speed requirement is FFS. </a:t>
            </a:r>
          </a:p>
          <a:p>
            <a:pPr lvl="2"/>
            <a:r>
              <a:rPr lang="en-US" altLang="ja-JP" sz="1400" dirty="0" smtClean="0">
                <a:solidFill>
                  <a:srgbClr val="00B0F0"/>
                </a:solidFill>
              </a:rPr>
              <a:t>Applicability of the requirement is FFS. (e.g., BS power class, Analog or Digital BF etc.) </a:t>
            </a:r>
          </a:p>
          <a:p>
            <a:r>
              <a:rPr lang="en-US" altLang="ja-JP" sz="1200" dirty="0" smtClean="0"/>
              <a:t>My understanding is the top bullet states we agree to work on potential introduction. My understanding f this is that we have not agreed to introduce.</a:t>
            </a:r>
          </a:p>
          <a:p>
            <a:r>
              <a:rPr lang="en-US" altLang="ja-JP" sz="1200" dirty="0" smtClean="0"/>
              <a:t>I think the bullet is misleading so should not ne repeated.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730031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WF on TP for BS TR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/>
              <a:t>Encouraged companies provide </a:t>
            </a:r>
            <a:r>
              <a:rPr lang="en-US" altLang="ja-JP" dirty="0" smtClean="0"/>
              <a:t>TP for BS TR capturing following contents on this topic.</a:t>
            </a:r>
          </a:p>
          <a:p>
            <a:pPr lvl="1"/>
            <a:r>
              <a:rPr kumimoji="1" lang="en-US" altLang="ja-JP" dirty="0" smtClean="0"/>
              <a:t>Background</a:t>
            </a:r>
          </a:p>
          <a:p>
            <a:pPr lvl="1"/>
            <a:r>
              <a:rPr lang="en-US" altLang="ja-JP" dirty="0" smtClean="0"/>
              <a:t>Discussion in RAN4</a:t>
            </a:r>
          </a:p>
          <a:p>
            <a:pPr lvl="2"/>
            <a:r>
              <a:rPr kumimoji="1" lang="en-US" altLang="ja-JP" dirty="0" smtClean="0"/>
              <a:t>Typical estimated delay</a:t>
            </a:r>
          </a:p>
          <a:p>
            <a:pPr lvl="1"/>
            <a:r>
              <a:rPr lang="en-US" altLang="ja-JP" dirty="0" smtClean="0"/>
              <a:t>Simulation results</a:t>
            </a:r>
          </a:p>
          <a:p>
            <a:pPr lvl="1"/>
            <a:r>
              <a:rPr kumimoji="1" lang="en-US" altLang="ja-JP" dirty="0" smtClean="0">
                <a:solidFill>
                  <a:schemeClr val="bg1">
                    <a:lumMod val="75000"/>
                  </a:schemeClr>
                </a:solidFill>
              </a:rPr>
              <a:t>Conclusion (whether introduced this potential requirement in core spec or not)</a:t>
            </a:r>
          </a:p>
          <a:p>
            <a:pPr marL="457200" lvl="1" indent="0">
              <a:buNone/>
            </a:pPr>
            <a:r>
              <a:rPr lang="en-US" altLang="ja-JP" dirty="0" smtClean="0"/>
              <a:t>Note: Final one (conclusion) will be drafted once RAN4 reaches consensus.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07504" y="116632"/>
            <a:ext cx="1152128" cy="5760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rgbClr val="FF0000"/>
                </a:solidFill>
              </a:rPr>
              <a:t>New page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041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 smtClean="0"/>
              <a:t>Following slides are last agreed WF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36291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beam switching time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R4-1709079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</a:t>
            </a:r>
            <a:r>
              <a:rPr lang="en-US" altLang="ja-JP" b="1" dirty="0" smtClean="0"/>
              <a:t>#84</a:t>
            </a:r>
            <a:endParaRPr lang="en-US" altLang="ja-JP" b="1" dirty="0"/>
          </a:p>
          <a:p>
            <a:r>
              <a:rPr lang="en-GB" altLang="ja-JP" b="1" dirty="0"/>
              <a:t>Berlin, Germany, 21-25 August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9.5.2.1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Base on the agreed WF in the last meeting </a:t>
            </a:r>
            <a:r>
              <a:rPr lang="en-US" altLang="ja-JP" dirty="0" smtClean="0"/>
              <a:t>[</a:t>
            </a:r>
            <a:r>
              <a:rPr lang="en-GB" altLang="ja-JP" dirty="0"/>
              <a:t>R4-1706957</a:t>
            </a:r>
            <a:r>
              <a:rPr lang="en-US" altLang="ja-JP" dirty="0" smtClean="0"/>
              <a:t>], Beam </a:t>
            </a:r>
            <a:r>
              <a:rPr lang="en-US" altLang="ja-JP" dirty="0"/>
              <a:t>switching speed</a:t>
            </a:r>
            <a:r>
              <a:rPr lang="ja-JP" altLang="en-US" dirty="0"/>
              <a:t> </a:t>
            </a:r>
            <a:r>
              <a:rPr lang="en-US" altLang="ja-JP" dirty="0"/>
              <a:t>as NR BS new requirements are discussed in [1-8].</a:t>
            </a:r>
            <a:endParaRPr lang="en-GB" altLang="ja-JP" dirty="0"/>
          </a:p>
          <a:p>
            <a:r>
              <a:rPr lang="en-GB" altLang="ja-JP" dirty="0"/>
              <a:t>This contribution summarizes way forward/agreement 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/>
              <a:t>[1] </a:t>
            </a:r>
            <a:r>
              <a:rPr lang="en-GB" altLang="ja-JP" sz="1400" dirty="0" smtClean="0"/>
              <a:t>R4-1707491	Discussion  </a:t>
            </a:r>
            <a:r>
              <a:rPr lang="en-GB" altLang="ja-JP" sz="1400" dirty="0"/>
              <a:t>on  beam switching transient period for NR	CATT</a:t>
            </a:r>
          </a:p>
          <a:p>
            <a:r>
              <a:rPr lang="en-GB" altLang="ja-JP" sz="1400" dirty="0" smtClean="0"/>
              <a:t>[2] R4-1707560</a:t>
            </a:r>
            <a:r>
              <a:rPr lang="en-GB" altLang="ja-JP" sz="1400" dirty="0"/>
              <a:t>	Proposal on NR BS beam switching speed requirements	NTT DOCOMO, INC.</a:t>
            </a:r>
          </a:p>
          <a:p>
            <a:r>
              <a:rPr lang="en-GB" altLang="ja-JP" sz="1400" dirty="0" smtClean="0"/>
              <a:t>[3] R4-1707733</a:t>
            </a:r>
            <a:r>
              <a:rPr lang="en-GB" altLang="ja-JP" sz="1400" dirty="0"/>
              <a:t>	Impact of Beam Switching	</a:t>
            </a:r>
            <a:r>
              <a:rPr lang="en-GB" altLang="ja-JP" sz="1400" dirty="0" smtClean="0"/>
              <a:t>		Ericsson</a:t>
            </a:r>
            <a:endParaRPr lang="en-GB" altLang="ja-JP" sz="1400" dirty="0"/>
          </a:p>
          <a:p>
            <a:r>
              <a:rPr lang="en-GB" altLang="ja-JP" sz="1400" dirty="0" smtClean="0"/>
              <a:t>[4] R4-1707964</a:t>
            </a:r>
            <a:r>
              <a:rPr lang="en-GB" altLang="ja-JP" sz="1400" dirty="0"/>
              <a:t>	Discussion on beam switching speed for NR </a:t>
            </a:r>
            <a:r>
              <a:rPr lang="en-GB" altLang="ja-JP" sz="1400" dirty="0" smtClean="0"/>
              <a:t>BS	</a:t>
            </a:r>
            <a:r>
              <a:rPr lang="en-GB" altLang="ja-JP" sz="1400" dirty="0"/>
              <a:t>	ZTE Corporation</a:t>
            </a:r>
          </a:p>
          <a:p>
            <a:r>
              <a:rPr lang="en-GB" altLang="ja-JP" sz="1400" dirty="0" smtClean="0"/>
              <a:t>[5] R4-1708078</a:t>
            </a:r>
            <a:r>
              <a:rPr lang="en-GB" altLang="ja-JP" sz="1400" dirty="0"/>
              <a:t>	Consideration on Beam Switching Speed	</a:t>
            </a:r>
            <a:r>
              <a:rPr lang="en-GB" altLang="ja-JP" sz="1400" dirty="0" smtClean="0"/>
              <a:t>	Nokia</a:t>
            </a:r>
            <a:r>
              <a:rPr lang="en-GB" altLang="ja-JP" sz="1400" dirty="0"/>
              <a:t>, Nokia Shanghai Bell</a:t>
            </a:r>
          </a:p>
          <a:p>
            <a:r>
              <a:rPr lang="en-GB" altLang="ja-JP" sz="1400" dirty="0" smtClean="0"/>
              <a:t>[6] R4-1708108</a:t>
            </a:r>
            <a:r>
              <a:rPr lang="en-GB" altLang="ja-JP" sz="1400" dirty="0"/>
              <a:t>	On beam switching new requirement	</a:t>
            </a:r>
            <a:r>
              <a:rPr lang="en-GB" altLang="ja-JP" sz="1400" dirty="0" smtClean="0"/>
              <a:t>		Ericsson</a:t>
            </a:r>
            <a:endParaRPr lang="en-GB" altLang="ja-JP" sz="1400" dirty="0"/>
          </a:p>
          <a:p>
            <a:r>
              <a:rPr lang="en-GB" altLang="ja-JP" sz="1400" dirty="0" smtClean="0"/>
              <a:t>[7] R4-1708423</a:t>
            </a:r>
            <a:r>
              <a:rPr lang="en-GB" altLang="ja-JP" sz="1400" dirty="0"/>
              <a:t>	Discussion on Beam switching time	</a:t>
            </a:r>
            <a:r>
              <a:rPr lang="en-GB" altLang="ja-JP" sz="1400" dirty="0" smtClean="0"/>
              <a:t>		Huawei</a:t>
            </a:r>
            <a:endParaRPr lang="en-GB" altLang="ja-JP" sz="1400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 (General)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Testability doesn’t impact the</a:t>
            </a:r>
            <a:r>
              <a:rPr lang="ja-JP" altLang="en-US" dirty="0" smtClean="0"/>
              <a:t> </a:t>
            </a:r>
            <a:r>
              <a:rPr lang="en-US" altLang="ja-JP" dirty="0" smtClean="0"/>
              <a:t>decision whether this requirement is introduced in core spec or not. (already </a:t>
            </a:r>
            <a:r>
              <a:rPr lang="en-US" altLang="ja-JP" dirty="0"/>
              <a:t>agreed in </a:t>
            </a:r>
            <a:r>
              <a:rPr lang="en-US" altLang="ja-JP" dirty="0" smtClean="0"/>
              <a:t>R4-1706158)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RAN4 agrees to work to create a </a:t>
            </a:r>
            <a:r>
              <a:rPr lang="en-US" altLang="ja-JP" dirty="0" smtClean="0">
                <a:solidFill>
                  <a:srgbClr val="FF0000"/>
                </a:solidFill>
              </a:rPr>
              <a:t>description for the potential requirement. </a:t>
            </a:r>
            <a:r>
              <a:rPr lang="en-US" altLang="ja-JP" dirty="0"/>
              <a:t>(already agreed in R4-1706158</a:t>
            </a:r>
            <a:r>
              <a:rPr lang="en-US" altLang="ja-JP" dirty="0" smtClean="0"/>
              <a:t>)</a:t>
            </a:r>
          </a:p>
          <a:p>
            <a:r>
              <a:rPr lang="en-US" altLang="ja-JP" dirty="0" smtClean="0"/>
              <a:t>RAN4 agrees the switching time must be less than some value </a:t>
            </a:r>
            <a:r>
              <a:rPr lang="en-US" altLang="ja-JP" dirty="0" smtClean="0">
                <a:solidFill>
                  <a:srgbClr val="FF0000"/>
                </a:solidFill>
              </a:rPr>
              <a:t>(it doesn’t mean RAN4 automatically to introduce the requirement)</a:t>
            </a:r>
          </a:p>
          <a:p>
            <a:r>
              <a:rPr lang="en-US" altLang="ja-JP" dirty="0" smtClean="0"/>
              <a:t>It is agreed RAN4 to encourage to solve remaining open issues </a:t>
            </a:r>
            <a:r>
              <a:rPr lang="en-US" altLang="ja-JP" dirty="0" smtClean="0">
                <a:solidFill>
                  <a:srgbClr val="FF0000"/>
                </a:solidFill>
              </a:rPr>
              <a:t>shown in the following slides</a:t>
            </a:r>
            <a:r>
              <a:rPr lang="en-US" altLang="ja-JP" dirty="0" smtClean="0"/>
              <a:t>.</a:t>
            </a:r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8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3267</TotalTime>
  <Words>1004</Words>
  <Application>Microsoft Office PowerPoint</Application>
  <PresentationFormat>画面に合わせる (4:3)</PresentationFormat>
  <Paragraphs>139</Paragraphs>
  <Slides>11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Office テーマ</vt:lpstr>
      <vt:lpstr>WF on beam switching time requirement</vt:lpstr>
      <vt:lpstr>Background</vt:lpstr>
      <vt:lpstr>WF on simulation</vt:lpstr>
      <vt:lpstr>WF on core spec description</vt:lpstr>
      <vt:lpstr>WF on TP for BS TR </vt:lpstr>
      <vt:lpstr>PowerPoint プレゼンテーション</vt:lpstr>
      <vt:lpstr>WF on beam switching time</vt:lpstr>
      <vt:lpstr>Background</vt:lpstr>
      <vt:lpstr>Agreement (General)</vt:lpstr>
      <vt:lpstr>Agreement (the value)</vt:lpstr>
      <vt:lpstr>Agreement (on Work Plan)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110</cp:revision>
  <dcterms:created xsi:type="dcterms:W3CDTF">2016-11-16T01:21:36Z</dcterms:created>
  <dcterms:modified xsi:type="dcterms:W3CDTF">2017-09-20T23:57:28Z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