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57" r:id="rId3"/>
    <p:sldId id="258" r:id="rId4"/>
    <p:sldId id="260" r:id="rId5"/>
    <p:sldId id="259"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 id="1" name="Luis Guillermo Martinez Ballesteros" initials="LGMB" lastIdx="10" clrIdx="1">
    <p:extLst>
      <p:ext uri="{19B8F6BF-5375-455C-9EA6-DF929625EA0E}">
        <p15:presenceInfo xmlns:p15="http://schemas.microsoft.com/office/powerpoint/2012/main" userId="S-1-5-21-1538607324-3213881460-940295383-144403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5142" autoAdjust="0"/>
  </p:normalViewPr>
  <p:slideViewPr>
    <p:cSldViewPr>
      <p:cViewPr>
        <p:scale>
          <a:sx n="110" d="100"/>
          <a:sy n="110" d="100"/>
        </p:scale>
        <p:origin x="228" y="-45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pPr/>
              <a:t>9/21/2017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pPr/>
              <a:t>‹#›</a:t>
            </a:fld>
            <a:endParaRPr lang="en-US"/>
          </a:p>
        </p:txBody>
      </p:sp>
    </p:spTree>
    <p:extLst>
      <p:ext uri="{BB962C8B-B14F-4D97-AF65-F5344CB8AC3E}">
        <p14:creationId xmlns:p14="http://schemas.microsoft.com/office/powerpoint/2010/main" val="40197805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2017/9/21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260648"/>
            <a:ext cx="4824536" cy="1080120"/>
          </a:xfrm>
        </p:spPr>
        <p:txBody>
          <a:bodyPr>
            <a:normAutofit/>
          </a:bodyPr>
          <a:lstStyle/>
          <a:p>
            <a:pPr algn="l"/>
            <a:r>
              <a:rPr lang="en-US" altLang="zh-CN" sz="2200" dirty="0"/>
              <a:t>3GPP TSG-RAN WG4 Meeting NR-AH#3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sv-SE" altLang="zh-CN" dirty="0">
                <a:solidFill>
                  <a:schemeClr val="tx1"/>
                </a:solidFill>
              </a:rPr>
              <a:t>Ericsson, </a:t>
            </a:r>
            <a:r>
              <a:rPr lang="sv-SE" altLang="zh-CN" dirty="0" err="1">
                <a:solidFill>
                  <a:srgbClr val="FF0000"/>
                </a:solidFill>
              </a:rPr>
              <a:t>Huawei</a:t>
            </a:r>
            <a:r>
              <a:rPr lang="sv-SE" altLang="zh-CN" dirty="0">
                <a:solidFill>
                  <a:srgbClr val="FF0000"/>
                </a:solidFill>
              </a:rPr>
              <a:t>, ZTE</a:t>
            </a:r>
            <a:endParaRPr lang="zh-CN" altLang="en-US" dirty="0">
              <a:solidFill>
                <a:srgbClr val="FF0000"/>
              </a:solidFill>
            </a:endParaRPr>
          </a:p>
        </p:txBody>
      </p:sp>
      <p:sp>
        <p:nvSpPr>
          <p:cNvPr id="4" name="TextBox 3"/>
          <p:cNvSpPr txBox="1"/>
          <p:nvPr/>
        </p:nvSpPr>
        <p:spPr>
          <a:xfrm>
            <a:off x="395536" y="1547713"/>
            <a:ext cx="8640960" cy="2123658"/>
          </a:xfrm>
          <a:prstGeom prst="rect">
            <a:avLst/>
          </a:prstGeom>
          <a:noFill/>
        </p:spPr>
        <p:txBody>
          <a:bodyPr wrap="square" rtlCol="0">
            <a:spAutoFit/>
          </a:bodyPr>
          <a:lstStyle/>
          <a:p>
            <a:pPr algn="ctr"/>
            <a:r>
              <a:rPr lang="en-US" altLang="zh-CN" sz="4400" dirty="0"/>
              <a:t>WF on EMC radiated emission and RF spurious emission requirements for NR BS</a:t>
            </a:r>
            <a:endParaRPr lang="zh-CN" altLang="en-US" sz="4400" dirty="0"/>
          </a:p>
        </p:txBody>
      </p:sp>
      <p:sp>
        <p:nvSpPr>
          <p:cNvPr id="5" name="TextBox 4"/>
          <p:cNvSpPr txBox="1"/>
          <p:nvPr/>
        </p:nvSpPr>
        <p:spPr>
          <a:xfrm>
            <a:off x="7092280" y="620688"/>
            <a:ext cx="1728192" cy="430887"/>
          </a:xfrm>
          <a:prstGeom prst="rect">
            <a:avLst/>
          </a:prstGeom>
          <a:noFill/>
        </p:spPr>
        <p:txBody>
          <a:bodyPr wrap="square" rtlCol="0">
            <a:spAutoFit/>
          </a:bodyPr>
          <a:lstStyle/>
          <a:p>
            <a:r>
              <a:rPr lang="en-US" altLang="zh-CN" sz="2200" dirty="0"/>
              <a:t>R4-1710019</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39CA5-5662-4112-8B0F-6981E761850F}"/>
              </a:ext>
            </a:extLst>
          </p:cNvPr>
          <p:cNvSpPr>
            <a:spLocks noGrp="1"/>
          </p:cNvSpPr>
          <p:nvPr>
            <p:ph type="title"/>
          </p:nvPr>
        </p:nvSpPr>
        <p:spPr>
          <a:xfrm>
            <a:off x="434785" y="188640"/>
            <a:ext cx="8229600" cy="490066"/>
          </a:xfrm>
        </p:spPr>
        <p:txBody>
          <a:bodyPr>
            <a:normAutofit fontScale="90000"/>
          </a:bodyPr>
          <a:lstStyle/>
          <a:p>
            <a:r>
              <a:rPr lang="sv-SE" dirty="0" err="1"/>
              <a:t>Background</a:t>
            </a:r>
            <a:endParaRPr lang="en-US" dirty="0"/>
          </a:p>
        </p:txBody>
      </p:sp>
      <p:sp>
        <p:nvSpPr>
          <p:cNvPr id="3" name="Content Placeholder 2">
            <a:extLst>
              <a:ext uri="{FF2B5EF4-FFF2-40B4-BE49-F238E27FC236}">
                <a16:creationId xmlns:a16="http://schemas.microsoft.com/office/drawing/2014/main" id="{2C8A9EE9-4FC9-450F-A5CA-AAB97796AC22}"/>
              </a:ext>
            </a:extLst>
          </p:cNvPr>
          <p:cNvSpPr>
            <a:spLocks noGrp="1"/>
          </p:cNvSpPr>
          <p:nvPr>
            <p:ph idx="1"/>
          </p:nvPr>
        </p:nvSpPr>
        <p:spPr>
          <a:xfrm>
            <a:off x="434785" y="836712"/>
            <a:ext cx="8229600" cy="5760640"/>
          </a:xfrm>
        </p:spPr>
        <p:txBody>
          <a:bodyPr>
            <a:normAutofit fontScale="62500" lnSpcReduction="20000"/>
          </a:bodyPr>
          <a:lstStyle/>
          <a:p>
            <a:r>
              <a:rPr lang="en-GB" dirty="0"/>
              <a:t>EMC radiated emission requirements for base stations and ancillary equipment were discussed in RAN4-#84. During the meeting some unclarities with respect to the regulatory requirements were identified. </a:t>
            </a:r>
          </a:p>
          <a:p>
            <a:r>
              <a:rPr lang="en-GB" dirty="0"/>
              <a:t>[1] proposes a way forward on EMC radiated emission and RF spurious emission for  NR base stations 1-C / 1-H and 1-O. </a:t>
            </a:r>
          </a:p>
          <a:p>
            <a:r>
              <a:rPr lang="en-GB" dirty="0"/>
              <a:t>[2] proposes </a:t>
            </a:r>
            <a:r>
              <a:rPr lang="en-US" dirty="0"/>
              <a:t>to not define EMC radiated emissions for Range 1-O and Range-2  NR BS in EMC specification TS 38.113.OTA spurious emissions will be captured in TS38.104 and TS 38.141. Ericsson in [1] coincides with ZTE proposal but covering NR 1-O.</a:t>
            </a:r>
          </a:p>
          <a:p>
            <a:r>
              <a:rPr lang="en-US" dirty="0"/>
              <a:t>In [1], Ericsson proposes that </a:t>
            </a:r>
            <a:r>
              <a:rPr lang="en-GB" dirty="0"/>
              <a:t>the EMC radiated emission for NR 1-C and NR 1-H shall be renamed Radiated spurious emission and be moved to TS 38.104 with a conformance test specified in TS 38.145-2. See table 3 in [1].</a:t>
            </a:r>
            <a:endParaRPr lang="sv-SE" dirty="0"/>
          </a:p>
          <a:p>
            <a:r>
              <a:rPr lang="en-GB" dirty="0"/>
              <a:t>[3] </a:t>
            </a:r>
            <a:r>
              <a:rPr lang="en-US" dirty="0"/>
              <a:t>shows that the linear sum of the EMC radiated emission limit and the RF spurious emission limits does not significantly impact the total OTA spurious emission limit. Therefore, Ericsson proposes to apply solely the RF spurious emission OTA TRP limits as the total OTA spurious emission limits for NR BS 1-O, i.e. do not specify the limit as a sum of RF spurious + EMC radiated emission as previously agreed in AAS TR. </a:t>
            </a:r>
            <a:endParaRPr lang="en-GB" dirty="0"/>
          </a:p>
          <a:p>
            <a:r>
              <a:rPr lang="sv-SE" dirty="0"/>
              <a:t>[1-2] </a:t>
            </a:r>
            <a:r>
              <a:rPr lang="sv-SE" dirty="0" err="1"/>
              <a:t>propose</a:t>
            </a:r>
            <a:r>
              <a:rPr lang="sv-SE" dirty="0"/>
              <a:t> </a:t>
            </a:r>
            <a:r>
              <a:rPr lang="sv-SE" dirty="0" err="1"/>
              <a:t>that</a:t>
            </a:r>
            <a:r>
              <a:rPr lang="sv-SE" dirty="0"/>
              <a:t> </a:t>
            </a:r>
            <a:r>
              <a:rPr lang="en-US" dirty="0"/>
              <a:t>the radiated emission core requirement should be removed and instead considered as included in the OTA RF spurious emission requirement. </a:t>
            </a:r>
            <a:endParaRPr lang="sv-SE" dirty="0"/>
          </a:p>
          <a:p>
            <a:endParaRPr lang="sv-SE" dirty="0"/>
          </a:p>
          <a:p>
            <a:pPr marL="0" indent="0">
              <a:buNone/>
            </a:pPr>
            <a:endParaRPr lang="en-US" dirty="0"/>
          </a:p>
        </p:txBody>
      </p:sp>
    </p:spTree>
    <p:extLst>
      <p:ext uri="{BB962C8B-B14F-4D97-AF65-F5344CB8AC3E}">
        <p14:creationId xmlns:p14="http://schemas.microsoft.com/office/powerpoint/2010/main" val="34281440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A7213-2C78-4513-8F5E-5B54D9EE286A}"/>
              </a:ext>
            </a:extLst>
          </p:cNvPr>
          <p:cNvSpPr>
            <a:spLocks noGrp="1"/>
          </p:cNvSpPr>
          <p:nvPr>
            <p:ph type="title"/>
          </p:nvPr>
        </p:nvSpPr>
        <p:spPr>
          <a:xfrm>
            <a:off x="457200" y="274638"/>
            <a:ext cx="8229600" cy="562074"/>
          </a:xfrm>
        </p:spPr>
        <p:txBody>
          <a:bodyPr>
            <a:normAutofit fontScale="90000"/>
          </a:bodyPr>
          <a:lstStyle/>
          <a:p>
            <a:r>
              <a:rPr lang="sv-SE" strike="sngStrike" dirty="0"/>
              <a:t>WF </a:t>
            </a:r>
            <a:r>
              <a:rPr lang="sv-SE" strike="sngStrike" dirty="0" err="1"/>
              <a:t>Agreement</a:t>
            </a:r>
            <a:r>
              <a:rPr lang="sv-SE" strike="sngStrike" dirty="0"/>
              <a:t> Plan</a:t>
            </a:r>
            <a:endParaRPr lang="en-US" strike="sngStrike" dirty="0"/>
          </a:p>
        </p:txBody>
      </p:sp>
      <p:sp>
        <p:nvSpPr>
          <p:cNvPr id="3" name="Content Placeholder 2">
            <a:extLst>
              <a:ext uri="{FF2B5EF4-FFF2-40B4-BE49-F238E27FC236}">
                <a16:creationId xmlns:a16="http://schemas.microsoft.com/office/drawing/2014/main" id="{1473B776-6D49-43B3-AC1C-B16E12B3D5C9}"/>
              </a:ext>
            </a:extLst>
          </p:cNvPr>
          <p:cNvSpPr>
            <a:spLocks noGrp="1"/>
          </p:cNvSpPr>
          <p:nvPr>
            <p:ph idx="1"/>
          </p:nvPr>
        </p:nvSpPr>
        <p:spPr>
          <a:xfrm>
            <a:off x="457200" y="908720"/>
            <a:ext cx="8229600" cy="5217443"/>
          </a:xfrm>
        </p:spPr>
        <p:txBody>
          <a:bodyPr>
            <a:normAutofit/>
          </a:bodyPr>
          <a:lstStyle/>
          <a:p>
            <a:r>
              <a:rPr lang="sv-SE" sz="2400" strike="sngStrike" dirty="0"/>
              <a:t>The arguments in </a:t>
            </a:r>
            <a:r>
              <a:rPr lang="sv-SE" sz="2400" strike="sngStrike" dirty="0" err="1"/>
              <a:t>favor</a:t>
            </a:r>
            <a:r>
              <a:rPr lang="sv-SE" sz="2400" strike="sngStrike" dirty="0"/>
              <a:t> </a:t>
            </a:r>
            <a:r>
              <a:rPr lang="sv-SE" sz="2400" strike="sngStrike" dirty="0" err="1"/>
              <a:t>of</a:t>
            </a:r>
            <a:r>
              <a:rPr lang="sv-SE" sz="2400" strike="sngStrike" dirty="0"/>
              <a:t> </a:t>
            </a:r>
            <a:r>
              <a:rPr lang="sv-SE" sz="2400" strike="sngStrike" dirty="0" err="1"/>
              <a:t>applying</a:t>
            </a:r>
            <a:r>
              <a:rPr lang="sv-SE" sz="2400" strike="sngStrike" dirty="0"/>
              <a:t> </a:t>
            </a:r>
            <a:r>
              <a:rPr lang="sv-SE" sz="2400" strike="sngStrike" dirty="0" err="1"/>
              <a:t>sole</a:t>
            </a:r>
            <a:r>
              <a:rPr lang="sv-SE" sz="2400" strike="sngStrike" dirty="0"/>
              <a:t> the RF </a:t>
            </a:r>
            <a:r>
              <a:rPr lang="sv-SE" sz="2400" strike="sngStrike" dirty="0" err="1"/>
              <a:t>spurious</a:t>
            </a:r>
            <a:r>
              <a:rPr lang="sv-SE" sz="2400" strike="sngStrike" dirty="0"/>
              <a:t> emission </a:t>
            </a:r>
            <a:r>
              <a:rPr lang="en-US" sz="2400" strike="sngStrike" dirty="0"/>
              <a:t>emission OTA TRP limits as the total OTA spurious emission limits for NR BS 1-O should be further analyzed.</a:t>
            </a:r>
            <a:endParaRPr lang="sv-SE" sz="2400" strike="sngStrike" dirty="0"/>
          </a:p>
          <a:p>
            <a:r>
              <a:rPr lang="sv-SE" sz="2400" strike="sngStrike" dirty="0"/>
              <a:t>The </a:t>
            </a:r>
            <a:r>
              <a:rPr lang="sv-SE" sz="2400" strike="sngStrike" dirty="0" err="1"/>
              <a:t>proposal</a:t>
            </a:r>
            <a:r>
              <a:rPr lang="sv-SE" sz="2400" strike="sngStrike" dirty="0"/>
              <a:t> on </a:t>
            </a:r>
            <a:r>
              <a:rPr lang="sv-SE" sz="2400" strike="sngStrike" dirty="0" err="1"/>
              <a:t>removing</a:t>
            </a:r>
            <a:r>
              <a:rPr lang="sv-SE" sz="2400" strike="sngStrike" dirty="0"/>
              <a:t> the </a:t>
            </a:r>
            <a:r>
              <a:rPr lang="en-US" sz="2400" b="1" strike="sngStrike" dirty="0"/>
              <a:t>EMC radiated emission</a:t>
            </a:r>
            <a:r>
              <a:rPr lang="sv-SE" sz="2400" strike="sngStrike" dirty="0"/>
              <a:t> </a:t>
            </a:r>
            <a:r>
              <a:rPr lang="en-GB" sz="2400" b="1" i="1" strike="sngStrike" dirty="0"/>
              <a:t>from the core requirement to include it in the OTA RF spurious emission requirement in TS 38.104  should be further analysed.</a:t>
            </a:r>
          </a:p>
          <a:p>
            <a:r>
              <a:rPr lang="sv-SE" sz="2400" strike="sngStrike" dirty="0" err="1"/>
              <a:t>Once</a:t>
            </a:r>
            <a:r>
              <a:rPr lang="sv-SE" sz="2400" strike="sngStrike" dirty="0"/>
              <a:t> </a:t>
            </a:r>
            <a:r>
              <a:rPr lang="sv-SE" sz="2400" strike="sngStrike" dirty="0" err="1"/>
              <a:t>agreed,the</a:t>
            </a:r>
            <a:r>
              <a:rPr lang="sv-SE" sz="2400" strike="sngStrike" dirty="0"/>
              <a:t> </a:t>
            </a:r>
            <a:r>
              <a:rPr lang="sv-SE" sz="2400" strike="sngStrike" dirty="0" err="1"/>
              <a:t>results</a:t>
            </a:r>
            <a:r>
              <a:rPr lang="sv-SE" sz="2400" strike="sngStrike" dirty="0"/>
              <a:t> </a:t>
            </a:r>
            <a:r>
              <a:rPr lang="sv-SE" sz="2400" strike="sngStrike" dirty="0" err="1"/>
              <a:t>of</a:t>
            </a:r>
            <a:r>
              <a:rPr lang="sv-SE" sz="2400" strike="sngStrike" dirty="0"/>
              <a:t> the </a:t>
            </a:r>
            <a:r>
              <a:rPr lang="sv-SE" sz="2400" strike="sngStrike" dirty="0" err="1"/>
              <a:t>discussion</a:t>
            </a:r>
            <a:r>
              <a:rPr lang="sv-SE" sz="2400" strike="sngStrike" dirty="0"/>
              <a:t> </a:t>
            </a:r>
            <a:r>
              <a:rPr lang="sv-SE" sz="2400" strike="sngStrike" dirty="0" err="1"/>
              <a:t>should</a:t>
            </a:r>
            <a:r>
              <a:rPr lang="sv-SE" sz="2400" strike="sngStrike" dirty="0"/>
              <a:t> be </a:t>
            </a:r>
            <a:r>
              <a:rPr lang="sv-SE" sz="2400" strike="sngStrike" dirty="0" err="1"/>
              <a:t>reflected</a:t>
            </a:r>
            <a:r>
              <a:rPr lang="sv-SE" sz="2400" strike="sngStrike" dirty="0"/>
              <a:t> in the TS </a:t>
            </a:r>
            <a:r>
              <a:rPr lang="sv-SE" sz="2400" strike="sngStrike" dirty="0" err="1"/>
              <a:t>before</a:t>
            </a:r>
            <a:r>
              <a:rPr lang="sv-SE" sz="2400" strike="sngStrike" dirty="0"/>
              <a:t> the deadline set for the definition </a:t>
            </a:r>
            <a:r>
              <a:rPr lang="sv-SE" sz="2400" strike="sngStrike" dirty="0" err="1"/>
              <a:t>of</a:t>
            </a:r>
            <a:r>
              <a:rPr lang="sv-SE" sz="2400" strike="sngStrike" dirty="0"/>
              <a:t> the EMC </a:t>
            </a:r>
            <a:r>
              <a:rPr lang="sv-SE" sz="2400" strike="sngStrike" dirty="0" err="1"/>
              <a:t>core</a:t>
            </a:r>
            <a:r>
              <a:rPr lang="sv-SE" sz="2400" strike="sngStrike" dirty="0"/>
              <a:t> </a:t>
            </a:r>
            <a:r>
              <a:rPr lang="sv-SE" sz="2400" strike="sngStrike" dirty="0" err="1"/>
              <a:t>requirements</a:t>
            </a:r>
            <a:r>
              <a:rPr lang="sv-SE" sz="2400" strike="sngStrike" dirty="0"/>
              <a:t>.</a:t>
            </a:r>
          </a:p>
          <a:p>
            <a:endParaRPr lang="en-US" dirty="0"/>
          </a:p>
        </p:txBody>
      </p:sp>
    </p:spTree>
    <p:extLst>
      <p:ext uri="{BB962C8B-B14F-4D97-AF65-F5344CB8AC3E}">
        <p14:creationId xmlns:p14="http://schemas.microsoft.com/office/powerpoint/2010/main" val="3168375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A7213-2C78-4513-8F5E-5B54D9EE286A}"/>
              </a:ext>
            </a:extLst>
          </p:cNvPr>
          <p:cNvSpPr>
            <a:spLocks noGrp="1"/>
          </p:cNvSpPr>
          <p:nvPr>
            <p:ph type="title"/>
          </p:nvPr>
        </p:nvSpPr>
        <p:spPr>
          <a:xfrm>
            <a:off x="457200" y="274638"/>
            <a:ext cx="8229600" cy="562074"/>
          </a:xfrm>
        </p:spPr>
        <p:txBody>
          <a:bodyPr>
            <a:normAutofit fontScale="90000"/>
          </a:bodyPr>
          <a:lstStyle/>
          <a:p>
            <a:r>
              <a:rPr lang="sv-SE" dirty="0"/>
              <a:t>WF </a:t>
            </a:r>
            <a:r>
              <a:rPr lang="sv-SE" dirty="0" err="1"/>
              <a:t>Agreement</a:t>
            </a:r>
            <a:endParaRPr lang="en-US" dirty="0"/>
          </a:p>
        </p:txBody>
      </p:sp>
      <p:sp>
        <p:nvSpPr>
          <p:cNvPr id="3" name="Content Placeholder 2">
            <a:extLst>
              <a:ext uri="{FF2B5EF4-FFF2-40B4-BE49-F238E27FC236}">
                <a16:creationId xmlns:a16="http://schemas.microsoft.com/office/drawing/2014/main" id="{1473B776-6D49-43B3-AC1C-B16E12B3D5C9}"/>
              </a:ext>
            </a:extLst>
          </p:cNvPr>
          <p:cNvSpPr>
            <a:spLocks noGrp="1"/>
          </p:cNvSpPr>
          <p:nvPr>
            <p:ph idx="1"/>
          </p:nvPr>
        </p:nvSpPr>
        <p:spPr>
          <a:xfrm>
            <a:off x="457200" y="908720"/>
            <a:ext cx="8229600" cy="5217443"/>
          </a:xfrm>
        </p:spPr>
        <p:txBody>
          <a:bodyPr>
            <a:normAutofit fontScale="47500" lnSpcReduction="20000"/>
          </a:bodyPr>
          <a:lstStyle/>
          <a:p>
            <a:r>
              <a:rPr lang="en-GB" i="1" dirty="0"/>
              <a:t>For NR BS 1-O and 2-O </a:t>
            </a:r>
            <a:r>
              <a:rPr lang="en-GB" i="1" dirty="0">
                <a:solidFill>
                  <a:srgbClr val="FF0000"/>
                </a:solidFill>
              </a:rPr>
              <a:t>RF radiated spurious emission includes </a:t>
            </a:r>
            <a:r>
              <a:rPr lang="en-GB" i="1" dirty="0"/>
              <a:t>the EMC radiated emissions</a:t>
            </a:r>
            <a:r>
              <a:rPr lang="en-GB" i="1" dirty="0">
                <a:solidFill>
                  <a:srgbClr val="FF0000"/>
                </a:solidFill>
              </a:rPr>
              <a:t>. </a:t>
            </a:r>
            <a:r>
              <a:rPr lang="en-US" i="1" dirty="0">
                <a:solidFill>
                  <a:srgbClr val="FF0000"/>
                </a:solidFill>
              </a:rPr>
              <a:t>In this case </a:t>
            </a:r>
            <a:r>
              <a:rPr lang="en-GB" i="1" dirty="0">
                <a:solidFill>
                  <a:srgbClr val="FF0000"/>
                </a:solidFill>
              </a:rPr>
              <a:t>RF radiated spurious </a:t>
            </a:r>
            <a:r>
              <a:rPr lang="en-US" i="1" dirty="0">
                <a:solidFill>
                  <a:srgbClr val="FF0000"/>
                </a:solidFill>
              </a:rPr>
              <a:t>emissions and EMC radiated emissions cannot be distinguished in the OTA measurement setup. </a:t>
            </a:r>
          </a:p>
          <a:p>
            <a:r>
              <a:rPr lang="en-US" i="1" dirty="0">
                <a:solidFill>
                  <a:srgbClr val="FF0000"/>
                </a:solidFill>
              </a:rPr>
              <a:t>Alternatives on how to handle this issue from the RAN4 specification perspective:</a:t>
            </a:r>
          </a:p>
          <a:p>
            <a:pPr lvl="1"/>
            <a:r>
              <a:rPr lang="en-US" i="1" dirty="0">
                <a:solidFill>
                  <a:srgbClr val="FF0000"/>
                </a:solidFill>
              </a:rPr>
              <a:t>Option 1: Remove the corresponding EMC radiated emission requirements from TS 38.113.</a:t>
            </a:r>
          </a:p>
          <a:p>
            <a:pPr lvl="2"/>
            <a:r>
              <a:rPr lang="en-US" i="1" dirty="0">
                <a:solidFill>
                  <a:srgbClr val="FF0000"/>
                </a:solidFill>
              </a:rPr>
              <a:t>Consider EMC radiated emission requirements as included in the OTA RF spurious emission requirements in TS 38.104.</a:t>
            </a:r>
          </a:p>
          <a:p>
            <a:pPr lvl="2"/>
            <a:r>
              <a:rPr lang="en-US" i="1" dirty="0">
                <a:solidFill>
                  <a:srgbClr val="FF0000"/>
                </a:solidFill>
              </a:rPr>
              <a:t>The requirements specification for OTA spurious emission need further study. </a:t>
            </a:r>
          </a:p>
          <a:p>
            <a:pPr lvl="2"/>
            <a:r>
              <a:rPr lang="en-US" i="1" dirty="0">
                <a:solidFill>
                  <a:srgbClr val="FF0000"/>
                </a:solidFill>
              </a:rPr>
              <a:t>Reflect this change in the new conformance requirement for OTA RF spurious emission to be specified in TS 38.141-2. </a:t>
            </a:r>
          </a:p>
          <a:p>
            <a:pPr lvl="1"/>
            <a:r>
              <a:rPr lang="en-US" i="1" dirty="0">
                <a:solidFill>
                  <a:srgbClr val="FF0000"/>
                </a:solidFill>
              </a:rPr>
              <a:t>Option 2: Other solutions not precluded.</a:t>
            </a:r>
          </a:p>
          <a:p>
            <a:pPr lvl="1"/>
            <a:endParaRPr lang="en-US" i="1" dirty="0">
              <a:solidFill>
                <a:srgbClr val="FF0000"/>
              </a:solidFill>
            </a:endParaRPr>
          </a:p>
          <a:p>
            <a:r>
              <a:rPr lang="en-GB" i="1" strike="sngStrike" dirty="0"/>
              <a:t>requirements. shall be removed from TS 38.113  and instead considered as included in the OTA RF spurious emission requirements in TS 38.104 and reflected in the new conformance requirement for OTA RF spurious emission to be specified in TS 38.145-2. </a:t>
            </a:r>
          </a:p>
          <a:p>
            <a:endParaRPr lang="en-GB" i="1" dirty="0"/>
          </a:p>
          <a:p>
            <a:r>
              <a:rPr lang="en-US" dirty="0" err="1"/>
              <a:t>t</a:t>
            </a:r>
            <a:r>
              <a:rPr lang="en-US" strike="sngStrike" dirty="0" err="1"/>
              <a:t>For</a:t>
            </a:r>
            <a:r>
              <a:rPr lang="en-US" strike="sngStrike" dirty="0"/>
              <a:t> NR BS 1-O and 2, </a:t>
            </a:r>
            <a:r>
              <a:rPr lang="sv-SE" strike="sngStrike" dirty="0" err="1"/>
              <a:t>apply</a:t>
            </a:r>
            <a:r>
              <a:rPr lang="sv-SE" strike="sngStrike" dirty="0"/>
              <a:t> </a:t>
            </a:r>
            <a:r>
              <a:rPr lang="sv-SE" strike="sngStrike" dirty="0" err="1"/>
              <a:t>solely</a:t>
            </a:r>
            <a:r>
              <a:rPr lang="sv-SE" strike="sngStrike" dirty="0"/>
              <a:t> RSE OTA TRP limit as the total OTA TRP limit and </a:t>
            </a:r>
            <a:r>
              <a:rPr lang="sv-SE" strike="sngStrike" dirty="0" err="1"/>
              <a:t>removing</a:t>
            </a:r>
            <a:r>
              <a:rPr lang="sv-SE" strike="sngStrike" dirty="0"/>
              <a:t> EMC RE to OTA RSE in TS 38.104. </a:t>
            </a:r>
            <a:r>
              <a:rPr lang="en-US" strike="sngStrike" dirty="0"/>
              <a:t>How to define t</a:t>
            </a:r>
            <a:endParaRPr lang="en-US" dirty="0"/>
          </a:p>
          <a:p>
            <a:r>
              <a:rPr lang="en-GB" b="1" i="1" strike="sngStrike" dirty="0"/>
              <a:t>Apply solely the RF spurious emission OTA TRP limits as the total OTA spurious emission limits for NR BS 1-O and 2, i.e. do not specify the limit as a sum of RF spurious + EMC radiated emission as previously agreed in AAS TR. </a:t>
            </a:r>
            <a:endParaRPr lang="sv-SE" strike="sngStrike" dirty="0"/>
          </a:p>
          <a:p>
            <a:endParaRPr lang="sv-SE" dirty="0"/>
          </a:p>
          <a:p>
            <a:r>
              <a:rPr lang="en-US" strike="sngStrike" dirty="0"/>
              <a:t>For  NR BS 1-C and 1-H, the EMC radiated emission shall be renamed Radiated spurious emission and be removed to TS 38.104 and the conformance test specified  in TS 38.145-2.</a:t>
            </a:r>
            <a:endParaRPr lang="sv-SE" strike="sngStrike" dirty="0"/>
          </a:p>
          <a:p>
            <a:endParaRPr lang="en-US" dirty="0"/>
          </a:p>
        </p:txBody>
      </p:sp>
    </p:spTree>
    <p:extLst>
      <p:ext uri="{BB962C8B-B14F-4D97-AF65-F5344CB8AC3E}">
        <p14:creationId xmlns:p14="http://schemas.microsoft.com/office/powerpoint/2010/main" val="2999538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A99A1-A613-472A-BBD6-552DA09FC13A}"/>
              </a:ext>
            </a:extLst>
          </p:cNvPr>
          <p:cNvSpPr>
            <a:spLocks noGrp="1"/>
          </p:cNvSpPr>
          <p:nvPr>
            <p:ph type="title"/>
          </p:nvPr>
        </p:nvSpPr>
        <p:spPr/>
        <p:txBody>
          <a:bodyPr/>
          <a:lstStyle/>
          <a:p>
            <a:r>
              <a:rPr lang="sv-SE" dirty="0" err="1"/>
              <a:t>References</a:t>
            </a:r>
            <a:endParaRPr lang="en-US" dirty="0"/>
          </a:p>
        </p:txBody>
      </p:sp>
      <p:sp>
        <p:nvSpPr>
          <p:cNvPr id="3" name="Content Placeholder 2">
            <a:extLst>
              <a:ext uri="{FF2B5EF4-FFF2-40B4-BE49-F238E27FC236}">
                <a16:creationId xmlns:a16="http://schemas.microsoft.com/office/drawing/2014/main" id="{F7FC5E58-246D-4C47-BF76-FBDB318EB3F4}"/>
              </a:ext>
            </a:extLst>
          </p:cNvPr>
          <p:cNvSpPr>
            <a:spLocks noGrp="1"/>
          </p:cNvSpPr>
          <p:nvPr>
            <p:ph idx="1"/>
          </p:nvPr>
        </p:nvSpPr>
        <p:spPr/>
        <p:txBody>
          <a:bodyPr/>
          <a:lstStyle/>
          <a:p>
            <a:pPr marL="0" indent="0">
              <a:buNone/>
            </a:pPr>
            <a:r>
              <a:rPr lang="en-US" sz="1800" dirty="0"/>
              <a:t>[1] R4-1709545- Discussion on EMC radiated emission and RF spurious emission requirements for NR BS. Ericsson</a:t>
            </a:r>
          </a:p>
          <a:p>
            <a:pPr marL="0" indent="0">
              <a:buNone/>
            </a:pPr>
            <a:r>
              <a:rPr lang="en-US" sz="1800" dirty="0"/>
              <a:t>[2] R4-1709596 - Further consideration on EMC RE requirement for OTA BS in TS 38.113. ZTE</a:t>
            </a:r>
          </a:p>
          <a:p>
            <a:pPr marL="0" indent="0">
              <a:buNone/>
            </a:pPr>
            <a:r>
              <a:rPr lang="en-US" sz="1800" dirty="0"/>
              <a:t>[3] R4-1709544 - Discussion on combined limit for EMC radiated emission and RF spurious emission for  NR BS 1-R. Ericsson</a:t>
            </a:r>
          </a:p>
        </p:txBody>
      </p:sp>
    </p:spTree>
    <p:extLst>
      <p:ext uri="{BB962C8B-B14F-4D97-AF65-F5344CB8AC3E}">
        <p14:creationId xmlns:p14="http://schemas.microsoft.com/office/powerpoint/2010/main" val="181397686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9983</TotalTime>
  <Words>621</Words>
  <Application>Microsoft Office PowerPoint</Application>
  <PresentationFormat>On-screen Show (4:3)</PresentationFormat>
  <Paragraphs>34</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宋体</vt:lpstr>
      <vt:lpstr>Arial</vt:lpstr>
      <vt:lpstr>Calibri</vt:lpstr>
      <vt:lpstr>Office 主题</vt:lpstr>
      <vt:lpstr>3GPP TSG-RAN WG4 Meeting NR-AH#3 </vt:lpstr>
      <vt:lpstr>Background</vt:lpstr>
      <vt:lpstr>WF Agreement Plan</vt:lpstr>
      <vt:lpstr>WF Agreement</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Luis Guillermo Martinez Ballesteros</cp:lastModifiedBy>
  <cp:revision>780</cp:revision>
  <dcterms:created xsi:type="dcterms:W3CDTF">2016-01-12T08:39:50Z</dcterms:created>
  <dcterms:modified xsi:type="dcterms:W3CDTF">2017-09-21T04:39:02Z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_readonly">
    <vt:lpwstr/>
  </property>
  <property fmtid="{D5CDD505-2E9C-101B-9397-08002B2CF9AE}" pid="8" name="_change">
    <vt:lpwstr/>
  </property>
  <property fmtid="{D5CDD505-2E9C-101B-9397-08002B2CF9AE}" pid="9" name="_full-control">
    <vt:lpwstr/>
  </property>
  <property fmtid="{D5CDD505-2E9C-101B-9397-08002B2CF9AE}" pid="10" name="sflag">
    <vt:lpwstr>1476202150</vt:lpwstr>
  </property>
</Properties>
</file>