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8" r:id="rId2"/>
    <p:sldId id="264" r:id="rId3"/>
    <p:sldId id="268" r:id="rId4"/>
    <p:sldId id="269" r:id="rId5"/>
    <p:sldId id="270" r:id="rId6"/>
    <p:sldId id="272" r:id="rId7"/>
    <p:sldId id="273" r:id="rId8"/>
    <p:sldId id="271" r:id="rId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26" autoAdjust="0"/>
    <p:restoredTop sz="97422" autoAdjust="0"/>
  </p:normalViewPr>
  <p:slideViewPr>
    <p:cSldViewPr snapToGrid="0">
      <p:cViewPr varScale="1">
        <p:scale>
          <a:sx n="72" d="100"/>
          <a:sy n="72" d="100"/>
        </p:scale>
        <p:origin x="-360" y="-8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5BA97352-ACA7-4B7E-93A8-3510F8807E31}"/>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zh-CN" altLang="en-US"/>
          </a:p>
        </p:txBody>
      </p:sp>
      <p:sp>
        <p:nvSpPr>
          <p:cNvPr id="3" name="日期占位符 2">
            <a:extLst>
              <a:ext uri="{FF2B5EF4-FFF2-40B4-BE49-F238E27FC236}">
                <a16:creationId xmlns="" xmlns:a16="http://schemas.microsoft.com/office/drawing/2014/main" id="{9417DCAA-7188-4E6F-A695-418B4BEA3763}"/>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BDE7D79C-7417-482F-9BBC-7641D7DB7376}" type="datetimeFigureOut">
              <a:rPr lang="zh-CN" altLang="en-US"/>
              <a:pPr/>
              <a:t>2017/9/21</a:t>
            </a:fld>
            <a:endParaRPr lang="zh-CN" altLang="en-US"/>
          </a:p>
        </p:txBody>
      </p:sp>
      <p:sp>
        <p:nvSpPr>
          <p:cNvPr id="4" name="幻灯片图像占位符 3">
            <a:extLst>
              <a:ext uri="{FF2B5EF4-FFF2-40B4-BE49-F238E27FC236}">
                <a16:creationId xmlns="" xmlns:a16="http://schemas.microsoft.com/office/drawing/2014/main" id="{11AD7D79-AF91-4895-825E-ED13030D359B}"/>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 xmlns:a16="http://schemas.microsoft.com/office/drawing/2014/main" id="{67AD3673-D09D-4341-A56F-4F5ACA89F929}"/>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a:extLst>
              <a:ext uri="{FF2B5EF4-FFF2-40B4-BE49-F238E27FC236}">
                <a16:creationId xmlns="" xmlns:a16="http://schemas.microsoft.com/office/drawing/2014/main" id="{C041F397-8A22-443C-B343-26D06F6B1B49}"/>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zh-CN" altLang="en-US"/>
          </a:p>
        </p:txBody>
      </p:sp>
      <p:sp>
        <p:nvSpPr>
          <p:cNvPr id="7" name="灯片编号占位符 6">
            <a:extLst>
              <a:ext uri="{FF2B5EF4-FFF2-40B4-BE49-F238E27FC236}">
                <a16:creationId xmlns="" xmlns:a16="http://schemas.microsoft.com/office/drawing/2014/main" id="{DE8AB607-D3D4-41C3-B797-A462C5844223}"/>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087C0CCE-C256-47CE-8C72-8B633A1D6345}" type="slidenum">
              <a:rPr lang="zh-CN" altLang="en-US"/>
              <a:pPr/>
              <a:t>‹#›</a:t>
            </a:fld>
            <a:endParaRPr lang="zh-CN" altLang="en-US"/>
          </a:p>
        </p:txBody>
      </p:sp>
    </p:spTree>
    <p:extLst>
      <p:ext uri="{BB962C8B-B14F-4D97-AF65-F5344CB8AC3E}">
        <p14:creationId xmlns="" xmlns:p14="http://schemas.microsoft.com/office/powerpoint/2010/main" val="13646343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headEnd/>
            <a:tailEnd/>
          </a:ln>
        </p:spPr>
      </p:sp>
      <p:sp>
        <p:nvSpPr>
          <p:cNvPr id="7171" name="备注占位符 2"/>
          <p:cNvSpPr>
            <a:spLocks noGrp="1"/>
          </p:cNvSpPr>
          <p:nvPr>
            <p:ph type="body" idx="1"/>
          </p:nvPr>
        </p:nvSpPr>
        <p:spPr bwMode="auto">
          <a:noFill/>
        </p:spPr>
        <p:txBody>
          <a:bodyPr/>
          <a:lstStyle/>
          <a:p>
            <a:pPr eaLnBrk="1" hangingPunct="1">
              <a:spcBef>
                <a:spcPct val="0"/>
              </a:spcBef>
            </a:pPr>
            <a:endParaRPr lang="zh-CN" altLang="en-US"/>
          </a:p>
        </p:txBody>
      </p:sp>
      <p:sp>
        <p:nvSpPr>
          <p:cNvPr id="7172" name="灯片编号占位符 3"/>
          <p:cNvSpPr>
            <a:spLocks noGrp="1"/>
          </p:cNvSpPr>
          <p:nvPr>
            <p:ph type="sldNum" sz="quarter" idx="5"/>
          </p:nvPr>
        </p:nvSpPr>
        <p:spPr bwMode="auto">
          <a:noFill/>
          <a:ln>
            <a:miter lim="800000"/>
            <a:headEnd/>
            <a:tailEnd/>
          </a:ln>
        </p:spPr>
        <p:txBody>
          <a:bodyPr/>
          <a:lstStyle/>
          <a:p>
            <a:fld id="{84B5C306-5520-4681-B5C8-0D05B7BA85F3}" type="slidenum">
              <a:rPr lang="zh-CN" altLang="en-US"/>
              <a:pPr/>
              <a:t>3</a:t>
            </a:fld>
            <a:endParaRPr lang="zh-CN" altLang="en-US"/>
          </a:p>
        </p:txBody>
      </p:sp>
    </p:spTree>
    <p:extLst>
      <p:ext uri="{BB962C8B-B14F-4D97-AF65-F5344CB8AC3E}">
        <p14:creationId xmlns="" xmlns:p14="http://schemas.microsoft.com/office/powerpoint/2010/main" val="839986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CD2DFDB7-2AE6-4DF3-B680-7E68F59976D2}" type="datetimeFigureOut">
              <a:rPr lang="en-GB" altLang="zh-CN"/>
              <a:pPr/>
              <a:t>21/09/2017</a:t>
            </a:fld>
            <a:endParaRPr lang="en-GB" altLang="zh-CN"/>
          </a:p>
        </p:txBody>
      </p:sp>
      <p:sp>
        <p:nvSpPr>
          <p:cNvPr id="5"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6"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0F91C43C-59CB-490E-9AF6-7DB0A027BE63}" type="slidenum">
              <a:rPr lang="en-GB" altLang="zh-CN"/>
              <a:pPr/>
              <a:t>‹#›</a:t>
            </a:fld>
            <a:endParaRPr lang="en-GB"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A782DA23-4D98-4F5F-8161-8B928D4C90ED}" type="datetimeFigureOut">
              <a:rPr lang="en-GB" altLang="zh-CN"/>
              <a:pPr/>
              <a:t>21/09/2017</a:t>
            </a:fld>
            <a:endParaRPr lang="en-GB" altLang="zh-CN"/>
          </a:p>
        </p:txBody>
      </p:sp>
      <p:sp>
        <p:nvSpPr>
          <p:cNvPr id="5"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6"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D9399E69-39A1-4FA1-87F3-16AFE2C92F39}" type="slidenum">
              <a:rPr lang="en-GB" altLang="zh-CN"/>
              <a:pPr/>
              <a:t>‹#›</a:t>
            </a:fld>
            <a:endParaRPr lang="en-GB"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7334EF71-9EDF-4885-921B-8E162F5336DA}" type="datetimeFigureOut">
              <a:rPr lang="en-GB" altLang="zh-CN"/>
              <a:pPr/>
              <a:t>21/09/2017</a:t>
            </a:fld>
            <a:endParaRPr lang="en-GB" altLang="zh-CN"/>
          </a:p>
        </p:txBody>
      </p:sp>
      <p:sp>
        <p:nvSpPr>
          <p:cNvPr id="5"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6"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2839EB2D-2A63-4D13-BC05-10F69035B7BF}" type="slidenum">
              <a:rPr lang="en-GB" altLang="zh-CN"/>
              <a:pPr/>
              <a:t>‹#›</a:t>
            </a:fld>
            <a:endParaRPr lang="en-GB"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EA414F3F-EDA8-4D7E-A7A1-A1D5EB17FF18}" type="datetimeFigureOut">
              <a:rPr lang="en-GB" altLang="zh-CN"/>
              <a:pPr/>
              <a:t>21/09/2017</a:t>
            </a:fld>
            <a:endParaRPr lang="en-GB" altLang="zh-CN"/>
          </a:p>
        </p:txBody>
      </p:sp>
      <p:sp>
        <p:nvSpPr>
          <p:cNvPr id="5"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6"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8B958842-72F5-4EBD-8B25-52CF05AA9EED}" type="slidenum">
              <a:rPr lang="en-GB" altLang="zh-CN"/>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D3233D37-7BA1-4EA8-B868-519F15512DF8}" type="datetimeFigureOut">
              <a:rPr lang="en-GB" altLang="zh-CN"/>
              <a:pPr/>
              <a:t>21/09/2017</a:t>
            </a:fld>
            <a:endParaRPr lang="en-GB" altLang="zh-CN"/>
          </a:p>
        </p:txBody>
      </p:sp>
      <p:sp>
        <p:nvSpPr>
          <p:cNvPr id="5"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6"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751252C3-8FEA-4B9F-B020-A9A05557C4FF}" type="slidenum">
              <a:rPr lang="en-GB" altLang="zh-CN"/>
              <a:pPr/>
              <a:t>‹#›</a:t>
            </a:fld>
            <a:endParaRPr lang="en-GB"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25A89B5D-FF2E-43BE-89B0-4ADA34658AF1}" type="datetimeFigureOut">
              <a:rPr lang="en-GB" altLang="zh-CN"/>
              <a:pPr/>
              <a:t>21/09/2017</a:t>
            </a:fld>
            <a:endParaRPr lang="en-GB" altLang="zh-CN"/>
          </a:p>
        </p:txBody>
      </p:sp>
      <p:sp>
        <p:nvSpPr>
          <p:cNvPr id="6"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7"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BA161C10-5A59-4400-B412-D6C8AB1AE957}" type="slidenum">
              <a:rPr lang="en-GB" altLang="zh-CN"/>
              <a:pPr/>
              <a:t>‹#›</a:t>
            </a:fld>
            <a:endParaRPr lang="en-GB"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83FC7CF5-4915-4E76-9753-11C2AAF8C520}" type="datetimeFigureOut">
              <a:rPr lang="en-GB" altLang="zh-CN"/>
              <a:pPr/>
              <a:t>21/09/2017</a:t>
            </a:fld>
            <a:endParaRPr lang="en-GB" altLang="zh-CN"/>
          </a:p>
        </p:txBody>
      </p:sp>
      <p:sp>
        <p:nvSpPr>
          <p:cNvPr id="8"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9"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F7905A6F-69AA-4471-A506-A589D0D9CC95}" type="slidenum">
              <a:rPr lang="en-GB" altLang="zh-CN"/>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795C6396-8D4A-441A-AA70-057456FFC63D}" type="datetimeFigureOut">
              <a:rPr lang="en-GB" altLang="zh-CN"/>
              <a:pPr/>
              <a:t>21/09/2017</a:t>
            </a:fld>
            <a:endParaRPr lang="en-GB" altLang="zh-CN"/>
          </a:p>
        </p:txBody>
      </p:sp>
      <p:sp>
        <p:nvSpPr>
          <p:cNvPr id="4"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5"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330CB865-B36E-44FE-BED6-25A33CF6149C}" type="slidenum">
              <a:rPr lang="en-GB" altLang="zh-CN"/>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0A249237-320E-4D39-BA9F-73ECB3F77761}" type="datetimeFigureOut">
              <a:rPr lang="en-GB" altLang="zh-CN"/>
              <a:pPr/>
              <a:t>21/09/2017</a:t>
            </a:fld>
            <a:endParaRPr lang="en-GB" altLang="zh-CN"/>
          </a:p>
        </p:txBody>
      </p:sp>
      <p:sp>
        <p:nvSpPr>
          <p:cNvPr id="3"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4"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7053EDCC-3E10-485E-9D55-5ACEBD3B091D}" type="slidenum">
              <a:rPr lang="en-GB" altLang="zh-CN"/>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054E9184-80A5-4B2F-A1DF-55E9A05C270E}" type="datetimeFigureOut">
              <a:rPr lang="en-GB" altLang="zh-CN"/>
              <a:pPr/>
              <a:t>21/09/2017</a:t>
            </a:fld>
            <a:endParaRPr lang="en-GB" altLang="zh-CN"/>
          </a:p>
        </p:txBody>
      </p:sp>
      <p:sp>
        <p:nvSpPr>
          <p:cNvPr id="6"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7"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BA84CBD4-DD9A-47CC-8D79-DFFCCEE730FB}" type="slidenum">
              <a:rPr lang="en-GB" altLang="zh-CN"/>
              <a:pPr/>
              <a:t>‹#›</a:t>
            </a:fld>
            <a:endParaRPr lang="en-GB"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a:extLst>
              <a:ext uri="{FF2B5EF4-FFF2-40B4-BE49-F238E27FC236}">
                <a16:creationId xmlns="" xmlns:a16="http://schemas.microsoft.com/office/drawing/2014/main" id="{4C15B94C-B360-4F3E-B951-440E7D17B624}"/>
              </a:ext>
            </a:extLst>
          </p:cNvPr>
          <p:cNvSpPr>
            <a:spLocks noGrp="1"/>
          </p:cNvSpPr>
          <p:nvPr>
            <p:ph type="dt" sz="half" idx="10"/>
          </p:nvPr>
        </p:nvSpPr>
        <p:spPr/>
        <p:txBody>
          <a:bodyPr/>
          <a:lstStyle>
            <a:lvl1pPr>
              <a:defRPr/>
            </a:lvl1pPr>
          </a:lstStyle>
          <a:p>
            <a:fld id="{C10608D1-61C0-4FC7-8375-49B823707F6E}" type="datetimeFigureOut">
              <a:rPr lang="en-GB" altLang="zh-CN"/>
              <a:pPr/>
              <a:t>21/09/2017</a:t>
            </a:fld>
            <a:endParaRPr lang="en-GB" altLang="zh-CN"/>
          </a:p>
        </p:txBody>
      </p:sp>
      <p:sp>
        <p:nvSpPr>
          <p:cNvPr id="6" name="Footer Placeholder 4">
            <a:extLst>
              <a:ext uri="{FF2B5EF4-FFF2-40B4-BE49-F238E27FC236}">
                <a16:creationId xmlns="" xmlns:a16="http://schemas.microsoft.com/office/drawing/2014/main" id="{40CFD86D-F3C6-45FE-A1C3-1FCDCCDF39FB}"/>
              </a:ext>
            </a:extLst>
          </p:cNvPr>
          <p:cNvSpPr>
            <a:spLocks noGrp="1"/>
          </p:cNvSpPr>
          <p:nvPr>
            <p:ph type="ftr" sz="quarter" idx="11"/>
          </p:nvPr>
        </p:nvSpPr>
        <p:spPr/>
        <p:txBody>
          <a:bodyPr/>
          <a:lstStyle>
            <a:lvl1pPr>
              <a:defRPr/>
            </a:lvl1pPr>
          </a:lstStyle>
          <a:p>
            <a:endParaRPr lang="en-GB" altLang="zh-CN"/>
          </a:p>
        </p:txBody>
      </p:sp>
      <p:sp>
        <p:nvSpPr>
          <p:cNvPr id="7" name="Slide Number Placeholder 5">
            <a:extLst>
              <a:ext uri="{FF2B5EF4-FFF2-40B4-BE49-F238E27FC236}">
                <a16:creationId xmlns="" xmlns:a16="http://schemas.microsoft.com/office/drawing/2014/main" id="{4D36A42D-BCDD-4363-BB87-1C0658679636}"/>
              </a:ext>
            </a:extLst>
          </p:cNvPr>
          <p:cNvSpPr>
            <a:spLocks noGrp="1"/>
          </p:cNvSpPr>
          <p:nvPr>
            <p:ph type="sldNum" sz="quarter" idx="12"/>
          </p:nvPr>
        </p:nvSpPr>
        <p:spPr/>
        <p:txBody>
          <a:bodyPr/>
          <a:lstStyle>
            <a:lvl1pPr>
              <a:defRPr/>
            </a:lvl1pPr>
          </a:lstStyle>
          <a:p>
            <a:fld id="{B17EA85C-A2F9-4EEB-8B79-546C5BA679D1}" type="slidenum">
              <a:rPr lang="en-GB" altLang="zh-CN"/>
              <a:pPr/>
              <a:t>‹#›</a:t>
            </a:fld>
            <a:endParaRPr lang="en-GB"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GB" altLang="zh-CN"/>
          </a:p>
        </p:txBody>
      </p:sp>
      <p:sp>
        <p:nvSpPr>
          <p:cNvPr id="1027"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GB" altLang="zh-CN"/>
          </a:p>
        </p:txBody>
      </p:sp>
      <p:sp>
        <p:nvSpPr>
          <p:cNvPr id="4" name="Date Placeholder 3">
            <a:extLst>
              <a:ext uri="{FF2B5EF4-FFF2-40B4-BE49-F238E27FC236}">
                <a16:creationId xmlns="" xmlns:a16="http://schemas.microsoft.com/office/drawing/2014/main" id="{4C15B94C-B360-4F3E-B951-440E7D17B624}"/>
              </a:ext>
            </a:extLst>
          </p:cNvPr>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fld id="{FAC1415E-F56B-4E41-A039-47914F88D6ED}" type="datetimeFigureOut">
              <a:rPr lang="en-GB" altLang="zh-CN"/>
              <a:pPr/>
              <a:t>21/09/2017</a:t>
            </a:fld>
            <a:endParaRPr lang="en-GB" altLang="zh-CN"/>
          </a:p>
        </p:txBody>
      </p:sp>
      <p:sp>
        <p:nvSpPr>
          <p:cNvPr id="5" name="Footer Placeholder 4">
            <a:extLst>
              <a:ext uri="{FF2B5EF4-FFF2-40B4-BE49-F238E27FC236}">
                <a16:creationId xmlns="" xmlns:a16="http://schemas.microsoft.com/office/drawing/2014/main" id="{40CFD86D-F3C6-45FE-A1C3-1FCDCCDF39FB}"/>
              </a:ext>
            </a:extLst>
          </p:cNvPr>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endParaRPr lang="en-GB" altLang="zh-CN"/>
          </a:p>
        </p:txBody>
      </p:sp>
      <p:sp>
        <p:nvSpPr>
          <p:cNvPr id="6" name="Slide Number Placeholder 5">
            <a:extLst>
              <a:ext uri="{FF2B5EF4-FFF2-40B4-BE49-F238E27FC236}">
                <a16:creationId xmlns="" xmlns:a16="http://schemas.microsoft.com/office/drawing/2014/main" id="{4D36A42D-BCDD-4363-BB87-1C0658679636}"/>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fld id="{9767FC99-AF87-45D7-A874-D5F9415D9CA9}" type="slidenum">
              <a:rPr lang="en-GB" altLang="zh-CN"/>
              <a:pPr/>
              <a:t>‹#›</a:t>
            </a:fld>
            <a:endParaRPr lang="en-GB"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4"/>
          <p:cNvSpPr>
            <a:spLocks noGrp="1"/>
          </p:cNvSpPr>
          <p:nvPr>
            <p:ph type="subTitle" idx="1"/>
          </p:nvPr>
        </p:nvSpPr>
        <p:spPr>
          <a:xfrm>
            <a:off x="371061" y="2782888"/>
            <a:ext cx="11449878" cy="2570990"/>
          </a:xfrm>
        </p:spPr>
        <p:txBody>
          <a:bodyPr/>
          <a:lstStyle/>
          <a:p>
            <a:pPr eaLnBrk="1" hangingPunct="1"/>
            <a:r>
              <a:rPr lang="en-GB" altLang="zh-CN" sz="4000" dirty="0">
                <a:ea typeface="宋体" pitchFamily="2" charset="-122"/>
              </a:rPr>
              <a:t>WF on spectrum utilization of single numerology case</a:t>
            </a:r>
          </a:p>
          <a:p>
            <a:pPr eaLnBrk="1" hangingPunct="1"/>
            <a:endParaRPr lang="en-US" altLang="zh-CN" sz="3200" dirty="0">
              <a:ea typeface="宋体" pitchFamily="2" charset="-122"/>
            </a:endParaRPr>
          </a:p>
          <a:p>
            <a:pPr eaLnBrk="1" hangingPunct="1"/>
            <a:r>
              <a:rPr lang="en-US" altLang="zh-CN" sz="3200" dirty="0">
                <a:ea typeface="宋体" pitchFamily="2" charset="-122"/>
              </a:rPr>
              <a:t>ZTE, []</a:t>
            </a:r>
            <a:endParaRPr lang="en-GB" altLang="zh-CN" sz="3200" dirty="0">
              <a:ea typeface="宋体" pitchFamily="2" charset="-122"/>
            </a:endParaRPr>
          </a:p>
        </p:txBody>
      </p:sp>
      <p:sp>
        <p:nvSpPr>
          <p:cNvPr id="3075" name="TextBox 5"/>
          <p:cNvSpPr txBox="1">
            <a:spLocks noChangeArrowheads="1"/>
          </p:cNvSpPr>
          <p:nvPr/>
        </p:nvSpPr>
        <p:spPr bwMode="auto">
          <a:xfrm>
            <a:off x="557213" y="365125"/>
            <a:ext cx="11264622" cy="923330"/>
          </a:xfrm>
          <a:prstGeom prst="rect">
            <a:avLst/>
          </a:prstGeom>
          <a:noFill/>
          <a:ln w="9525">
            <a:noFill/>
            <a:miter lim="800000"/>
            <a:headEnd/>
            <a:tailEnd/>
          </a:ln>
        </p:spPr>
        <p:txBody>
          <a:bodyPr wrap="none">
            <a:spAutoFit/>
          </a:bodyPr>
          <a:lstStyle/>
          <a:p>
            <a:pPr eaLnBrk="1" hangingPunct="1"/>
            <a:r>
              <a:rPr lang="de-DE" altLang="zh-CN" b="1" dirty="0">
                <a:latin typeface="+mn-lt"/>
              </a:rPr>
              <a:t>3GPP TSG-RAN WG4 </a:t>
            </a:r>
            <a:r>
              <a:rPr lang="en-US" b="1" dirty="0">
                <a:latin typeface="+mn-lt"/>
              </a:rPr>
              <a:t>NR AH#3 Meeting </a:t>
            </a:r>
            <a:r>
              <a:rPr lang="de-DE" altLang="zh-CN" b="1" dirty="0">
                <a:latin typeface="+mn-lt"/>
              </a:rPr>
              <a:t>								</a:t>
            </a:r>
          </a:p>
          <a:p>
            <a:r>
              <a:rPr lang="en-US" b="1" dirty="0">
                <a:latin typeface="+mn-lt"/>
              </a:rPr>
              <a:t>Nagoya, Japan, 18 - 21 September, 2017</a:t>
            </a:r>
          </a:p>
          <a:p>
            <a:pPr eaLnBrk="1" hangingPunct="1"/>
            <a:r>
              <a:rPr lang="de-DE" altLang="zh-CN" b="1" dirty="0">
                <a:latin typeface="+mn-lt"/>
              </a:rPr>
              <a:t>Agenda: </a:t>
            </a:r>
            <a:r>
              <a:rPr lang="en-US" b="1" dirty="0">
                <a:latin typeface="+mn-lt"/>
              </a:rPr>
              <a:t>3.2.3.2</a:t>
            </a:r>
          </a:p>
        </p:txBody>
      </p:sp>
      <p:sp>
        <p:nvSpPr>
          <p:cNvPr id="3076" name="矩形 5"/>
          <p:cNvSpPr>
            <a:spLocks noChangeArrowheads="1"/>
          </p:cNvSpPr>
          <p:nvPr/>
        </p:nvSpPr>
        <p:spPr bwMode="auto">
          <a:xfrm>
            <a:off x="10093325" y="317500"/>
            <a:ext cx="1321196" cy="369332"/>
          </a:xfrm>
          <a:prstGeom prst="rect">
            <a:avLst/>
          </a:prstGeom>
          <a:noFill/>
          <a:ln w="9525">
            <a:noFill/>
            <a:miter lim="800000"/>
            <a:headEnd/>
            <a:tailEnd/>
          </a:ln>
        </p:spPr>
        <p:txBody>
          <a:bodyPr wrap="none">
            <a:spAutoFit/>
          </a:bodyPr>
          <a:lstStyle/>
          <a:p>
            <a:pPr eaLnBrk="1" hangingPunct="1"/>
            <a:r>
              <a:rPr lang="en-US" altLang="zh-CN" b="1" dirty="0">
                <a:latin typeface="Calibri" pitchFamily="34" charset="0"/>
              </a:rPr>
              <a:t>R4-1709989</a:t>
            </a:r>
            <a:endParaRPr lang="zh-CN" altLang="en-US" b="1" dirty="0">
              <a:latin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5"/>
          <p:cNvSpPr>
            <a:spLocks noGrp="1"/>
          </p:cNvSpPr>
          <p:nvPr>
            <p:ph type="title"/>
          </p:nvPr>
        </p:nvSpPr>
        <p:spPr>
          <a:xfrm>
            <a:off x="709613" y="150813"/>
            <a:ext cx="11120437" cy="863600"/>
          </a:xfrm>
        </p:spPr>
        <p:txBody>
          <a:bodyPr/>
          <a:lstStyle/>
          <a:p>
            <a:pPr eaLnBrk="1" hangingPunct="1"/>
            <a:r>
              <a:rPr lang="en-US" altLang="en-US" sz="3600" b="1" dirty="0"/>
              <a:t>Background</a:t>
            </a:r>
            <a:r>
              <a:rPr lang="en-US" altLang="en-US" sz="3600" dirty="0"/>
              <a:t>: Previous agreement </a:t>
            </a:r>
            <a:r>
              <a:rPr lang="en-GB" altLang="zh-CN" sz="3600" dirty="0">
                <a:cs typeface="等线"/>
              </a:rPr>
              <a:t>for below 6GHz</a:t>
            </a:r>
            <a:endParaRPr lang="en-GB" altLang="zh-CN" sz="3600" dirty="0">
              <a:ea typeface="宋体" pitchFamily="2" charset="-122"/>
            </a:endParaRPr>
          </a:p>
        </p:txBody>
      </p:sp>
      <p:graphicFrame>
        <p:nvGraphicFramePr>
          <p:cNvPr id="7" name="表格 6"/>
          <p:cNvGraphicFramePr>
            <a:graphicFrameLocks noGrp="1"/>
          </p:cNvGraphicFramePr>
          <p:nvPr>
            <p:extLst>
              <p:ext uri="{D42A27DB-BD31-4B8C-83A1-F6EECF244321}">
                <p14:modId xmlns="" xmlns:p14="http://schemas.microsoft.com/office/powerpoint/2010/main" val="1045650459"/>
              </p:ext>
            </p:extLst>
          </p:nvPr>
        </p:nvGraphicFramePr>
        <p:xfrm>
          <a:off x="488950" y="944665"/>
          <a:ext cx="10980738" cy="2111376"/>
        </p:xfrm>
        <a:graphic>
          <a:graphicData uri="http://schemas.openxmlformats.org/drawingml/2006/table">
            <a:tbl>
              <a:tblPr/>
              <a:tblGrid>
                <a:gridCol w="998538">
                  <a:extLst>
                    <a:ext uri="{9D8B030D-6E8A-4147-A177-3AD203B41FA5}">
                      <a16:colId xmlns="" xmlns:a16="http://schemas.microsoft.com/office/drawing/2014/main" val="20000"/>
                    </a:ext>
                  </a:extLst>
                </a:gridCol>
                <a:gridCol w="998537">
                  <a:extLst>
                    <a:ext uri="{9D8B030D-6E8A-4147-A177-3AD203B41FA5}">
                      <a16:colId xmlns="" xmlns:a16="http://schemas.microsoft.com/office/drawing/2014/main" val="20001"/>
                    </a:ext>
                  </a:extLst>
                </a:gridCol>
                <a:gridCol w="996950">
                  <a:extLst>
                    <a:ext uri="{9D8B030D-6E8A-4147-A177-3AD203B41FA5}">
                      <a16:colId xmlns="" xmlns:a16="http://schemas.microsoft.com/office/drawing/2014/main" val="20002"/>
                    </a:ext>
                  </a:extLst>
                </a:gridCol>
                <a:gridCol w="998538">
                  <a:extLst>
                    <a:ext uri="{9D8B030D-6E8A-4147-A177-3AD203B41FA5}">
                      <a16:colId xmlns="" xmlns:a16="http://schemas.microsoft.com/office/drawing/2014/main" val="20003"/>
                    </a:ext>
                  </a:extLst>
                </a:gridCol>
                <a:gridCol w="998537">
                  <a:extLst>
                    <a:ext uri="{9D8B030D-6E8A-4147-A177-3AD203B41FA5}">
                      <a16:colId xmlns="" xmlns:a16="http://schemas.microsoft.com/office/drawing/2014/main" val="20004"/>
                    </a:ext>
                  </a:extLst>
                </a:gridCol>
                <a:gridCol w="998538">
                  <a:extLst>
                    <a:ext uri="{9D8B030D-6E8A-4147-A177-3AD203B41FA5}">
                      <a16:colId xmlns="" xmlns:a16="http://schemas.microsoft.com/office/drawing/2014/main" val="20005"/>
                    </a:ext>
                  </a:extLst>
                </a:gridCol>
                <a:gridCol w="998537">
                  <a:extLst>
                    <a:ext uri="{9D8B030D-6E8A-4147-A177-3AD203B41FA5}">
                      <a16:colId xmlns="" xmlns:a16="http://schemas.microsoft.com/office/drawing/2014/main" val="20006"/>
                    </a:ext>
                  </a:extLst>
                </a:gridCol>
                <a:gridCol w="998538">
                  <a:extLst>
                    <a:ext uri="{9D8B030D-6E8A-4147-A177-3AD203B41FA5}">
                      <a16:colId xmlns="" xmlns:a16="http://schemas.microsoft.com/office/drawing/2014/main" val="20007"/>
                    </a:ext>
                  </a:extLst>
                </a:gridCol>
                <a:gridCol w="996950">
                  <a:extLst>
                    <a:ext uri="{9D8B030D-6E8A-4147-A177-3AD203B41FA5}">
                      <a16:colId xmlns="" xmlns:a16="http://schemas.microsoft.com/office/drawing/2014/main" val="20008"/>
                    </a:ext>
                  </a:extLst>
                </a:gridCol>
                <a:gridCol w="998537">
                  <a:extLst>
                    <a:ext uri="{9D8B030D-6E8A-4147-A177-3AD203B41FA5}">
                      <a16:colId xmlns="" xmlns:a16="http://schemas.microsoft.com/office/drawing/2014/main" val="20009"/>
                    </a:ext>
                  </a:extLst>
                </a:gridCol>
                <a:gridCol w="998538">
                  <a:extLst>
                    <a:ext uri="{9D8B030D-6E8A-4147-A177-3AD203B41FA5}">
                      <a16:colId xmlns="" xmlns:a16="http://schemas.microsoft.com/office/drawing/2014/main" val="20010"/>
                    </a:ext>
                  </a:extLst>
                </a:gridCol>
              </a:tblGrid>
              <a:tr h="487363">
                <a:tc rowSpan="2">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rPr>
                        <a:t>SCS [kHz]</a:t>
                      </a:r>
                      <a:endParaRPr kumimoji="0" lang="zh-CN" altLang="zh-CN" sz="16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rPr>
                        <a:t>5MHz</a:t>
                      </a:r>
                      <a:endParaRPr kumimoji="0" lang="zh-CN" altLang="zh-CN" sz="16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10MHz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15MHz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20 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25 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40 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50MHz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60 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80 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100 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87350">
                <a:tc vMerge="1">
                  <a:txBody>
                    <a:bodyPr/>
                    <a:lstStyle/>
                    <a:p>
                      <a:endParaRPr lang="en-US"/>
                    </a:p>
                  </a:txBody>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22275">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15</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25</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52</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79</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106</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等线"/>
                          <a:cs typeface="等线"/>
                        </a:rPr>
                        <a:t>133</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216</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等线"/>
                          <a:cs typeface="等线"/>
                        </a:rPr>
                        <a:t>270</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79413">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30</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Calibri" pitchFamily="34" charset="0"/>
                          <a:ea typeface="等线"/>
                          <a:cs typeface="等线"/>
                        </a:rPr>
                        <a:t>11</a:t>
                      </a:r>
                      <a:endParaRPr kumimoji="0" lang="zh-CN" altLang="zh-CN" sz="1600" b="0" i="0" u="none" strike="noStrike" cap="none" normalizeH="0" baseline="0">
                        <a:ln>
                          <a:noFill/>
                        </a:ln>
                        <a:solidFill>
                          <a:srgbClr val="FF0000"/>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24</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38</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51</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65</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rPr>
                        <a:t>106</a:t>
                      </a:r>
                      <a:endParaRPr kumimoji="0" lang="zh-CN" altLang="zh-CN" sz="16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133</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162</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217</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273</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34975">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60</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11</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18</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24</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31</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51</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65</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79</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107</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rPr>
                        <a:t>135</a:t>
                      </a:r>
                      <a:endParaRPr kumimoji="0" lang="zh-CN" altLang="zh-CN" sz="16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49" name="TextBox 7">
            <a:extLst>
              <a:ext uri="{FF2B5EF4-FFF2-40B4-BE49-F238E27FC236}">
                <a16:creationId xmlns="" xmlns:a16="http://schemas.microsoft.com/office/drawing/2014/main" id="{A2069B09-6622-49CD-92EE-DC3EB263F536}"/>
              </a:ext>
            </a:extLst>
          </p:cNvPr>
          <p:cNvSpPr txBox="1">
            <a:spLocks noChangeArrowheads="1"/>
          </p:cNvSpPr>
          <p:nvPr/>
        </p:nvSpPr>
        <p:spPr bwMode="auto">
          <a:xfrm>
            <a:off x="550197" y="3225646"/>
            <a:ext cx="10790238" cy="32932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sz="1600" dirty="0"/>
              <a:t>Above RB values are agreed based on the assumption of symmetric guard band. </a:t>
            </a:r>
          </a:p>
          <a:p>
            <a:pPr marL="285750" indent="-285750" eaLnBrk="1" hangingPunct="1">
              <a:buFont typeface="Arial" panose="020B0604020202020204" pitchFamily="34" charset="0"/>
              <a:buChar char="•"/>
              <a:defRPr/>
            </a:pPr>
            <a:r>
              <a:rPr lang="en-US" altLang="zh-CN" sz="1600" dirty="0">
                <a:solidFill>
                  <a:srgbClr val="FF0000"/>
                </a:solidFill>
              </a:rPr>
              <a:t>The RB values in the table are only meant to indicate the minimum guard band achievable for a given SCS and channel BW . The actual maximum RB allocation can be </a:t>
            </a:r>
            <a:r>
              <a:rPr lang="en-US" altLang="zh-CN" sz="1600" dirty="0"/>
              <a:t> </a:t>
            </a:r>
            <a:r>
              <a:rPr lang="en-US" altLang="zh-CN" sz="1600" dirty="0">
                <a:solidFill>
                  <a:srgbClr val="FF0000"/>
                </a:solidFill>
              </a:rPr>
              <a:t>equal to or 1 RB less than the values shown in the table.</a:t>
            </a:r>
          </a:p>
          <a:p>
            <a:pPr eaLnBrk="1" hangingPunct="1">
              <a:defRPr/>
            </a:pPr>
            <a:r>
              <a:rPr lang="en-US" altLang="zh-CN" sz="1600" dirty="0"/>
              <a:t>Note1: Above RB values are agreed based on the assumptions of below requirements for sub 6GHz:</a:t>
            </a:r>
          </a:p>
          <a:p>
            <a:pPr marL="285750" indent="-285750" eaLnBrk="1" hangingPunct="1">
              <a:buFont typeface="Arial" panose="020B0604020202020204" pitchFamily="34" charset="0"/>
              <a:buChar char="•"/>
              <a:defRPr/>
            </a:pPr>
            <a:r>
              <a:rPr lang="en-GB" altLang="ko-KR" sz="1600" dirty="0">
                <a:latin typeface="+mn-lt"/>
                <a:cs typeface="Times New Roman" pitchFamily="18" charset="0"/>
              </a:rPr>
              <a:t>BS requirements: output power limit </a:t>
            </a:r>
            <a:r>
              <a:rPr lang="en-US" altLang="ko-KR" sz="1600" dirty="0">
                <a:latin typeface="+mn-lt"/>
                <a:cs typeface="Times New Roman" pitchFamily="18" charset="0"/>
              </a:rPr>
              <a:t>(R4-1706960), </a:t>
            </a:r>
            <a:r>
              <a:rPr lang="en-GB" altLang="ko-KR" sz="1600" dirty="0">
                <a:latin typeface="+mn-lt"/>
                <a:cs typeface="Times New Roman" pitchFamily="18" charset="0"/>
              </a:rPr>
              <a:t>ALCR/ACS requirements  (R4-1706971),EVM requirements (R4-1706969)</a:t>
            </a:r>
          </a:p>
          <a:p>
            <a:pPr marL="285750" eaLnBrk="1" hangingPunct="1">
              <a:defRPr/>
            </a:pPr>
            <a:r>
              <a:rPr lang="en-GB" altLang="ko-KR" sz="1600" dirty="0">
                <a:latin typeface="+mn-lt"/>
                <a:cs typeface="Times New Roman" pitchFamily="18" charset="0"/>
              </a:rPr>
              <a:t>,SEM requirements (R4-1706973);</a:t>
            </a:r>
          </a:p>
          <a:p>
            <a:pPr marL="285750" indent="-285750" eaLnBrk="1" hangingPunct="1">
              <a:buFont typeface="Arial" panose="020B0604020202020204" pitchFamily="34" charset="0"/>
              <a:buChar char="•"/>
              <a:defRPr/>
            </a:pPr>
            <a:r>
              <a:rPr lang="en-GB" altLang="ko-KR" sz="1600" dirty="0">
                <a:latin typeface="+mn-lt"/>
                <a:cs typeface="Times New Roman" pitchFamily="18" charset="0"/>
              </a:rPr>
              <a:t>UE requirements: Power  Class (PC3 and PC2), ALCR/ACS requirements (R4-1706525),EVM requirements  (R4-1706612),SEM requirements;  (R4-1706692)</a:t>
            </a:r>
          </a:p>
          <a:p>
            <a:pPr marL="285750" indent="-285750" eaLnBrk="1" hangingPunct="1">
              <a:buFont typeface="Arial" panose="020B0604020202020204" pitchFamily="34" charset="0"/>
              <a:buChar char="•"/>
              <a:defRPr/>
            </a:pPr>
            <a:r>
              <a:rPr lang="en-GB" altLang="ko-KR" sz="1600" dirty="0">
                <a:latin typeface="+mn-lt"/>
                <a:cs typeface="Times New Roman" pitchFamily="18" charset="0"/>
              </a:rPr>
              <a:t>Companies can further check above R</a:t>
            </a:r>
            <a:r>
              <a:rPr lang="en-US" altLang="ko-KR" sz="1600" dirty="0">
                <a:latin typeface="+mn-lt"/>
                <a:cs typeface="Times New Roman" pitchFamily="18" charset="0"/>
              </a:rPr>
              <a:t>B values based on further agreements for above requirements and agreements for  channel raster.</a:t>
            </a:r>
          </a:p>
          <a:p>
            <a:pPr eaLnBrk="1" hangingPunct="1">
              <a:defRPr/>
            </a:pPr>
            <a:r>
              <a:rPr lang="en-US" altLang="ko-KR" sz="1600" dirty="0">
                <a:cs typeface="Times New Roman" pitchFamily="18" charset="0"/>
              </a:rPr>
              <a:t>Above RB values are agreed based on the assumption of  no edge PRB </a:t>
            </a:r>
            <a:r>
              <a:rPr lang="en-US" altLang="zh-CN" sz="1600" dirty="0">
                <a:cs typeface="Times New Roman" pitchFamily="18" charset="0"/>
              </a:rPr>
              <a:t>EVM requirements in Rel-15. </a:t>
            </a:r>
          </a:p>
          <a:p>
            <a:pPr eaLnBrk="1" hangingPunct="1">
              <a:defRPr/>
            </a:pPr>
            <a:r>
              <a:rPr lang="en-US" altLang="zh-CN" sz="1600" dirty="0"/>
              <a:t>Note2: Above RB values are derived based on RAN4 perspective, which can be further check by other working groups i.e. sub-carrier and RB alignment, and RB allocation restriction for DFT-OFDM waveform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5"/>
          <p:cNvSpPr>
            <a:spLocks noGrp="1"/>
          </p:cNvSpPr>
          <p:nvPr>
            <p:ph type="title"/>
          </p:nvPr>
        </p:nvSpPr>
        <p:spPr>
          <a:xfrm>
            <a:off x="808038" y="88900"/>
            <a:ext cx="11120437" cy="777875"/>
          </a:xfrm>
        </p:spPr>
        <p:txBody>
          <a:bodyPr/>
          <a:lstStyle/>
          <a:p>
            <a:pPr eaLnBrk="1" hangingPunct="1"/>
            <a:r>
              <a:rPr lang="en-US" altLang="en-US" sz="3600" b="1" dirty="0"/>
              <a:t>Background</a:t>
            </a:r>
            <a:r>
              <a:rPr lang="en-US" altLang="en-US" sz="3600" dirty="0"/>
              <a:t>: Previous agreement</a:t>
            </a:r>
            <a:r>
              <a:rPr lang="fi-FI" altLang="en-US" sz="3600" dirty="0">
                <a:ea typeface="宋体" pitchFamily="2" charset="-122"/>
              </a:rPr>
              <a:t> </a:t>
            </a:r>
            <a:r>
              <a:rPr lang="en-GB" altLang="zh-CN" sz="3600" dirty="0">
                <a:cs typeface="等线"/>
              </a:rPr>
              <a:t>for </a:t>
            </a:r>
            <a:r>
              <a:rPr lang="en-GB" altLang="zh-CN" sz="3600" dirty="0" err="1">
                <a:cs typeface="等线"/>
              </a:rPr>
              <a:t>mmWave</a:t>
            </a:r>
            <a:endParaRPr lang="en-GB" altLang="zh-CN" sz="3600" dirty="0">
              <a:ea typeface="宋体" pitchFamily="2" charset="-122"/>
            </a:endParaRPr>
          </a:p>
        </p:txBody>
      </p:sp>
      <p:sp>
        <p:nvSpPr>
          <p:cNvPr id="7" name="Content Placeholder 6">
            <a:extLst>
              <a:ext uri="{FF2B5EF4-FFF2-40B4-BE49-F238E27FC236}">
                <a16:creationId xmlns="" xmlns:a16="http://schemas.microsoft.com/office/drawing/2014/main" id="{9D2FB733-2AA2-49E2-8FBC-13032BC41309}"/>
              </a:ext>
            </a:extLst>
          </p:cNvPr>
          <p:cNvSpPr>
            <a:spLocks noGrp="1"/>
          </p:cNvSpPr>
          <p:nvPr>
            <p:ph sz="half" idx="1"/>
          </p:nvPr>
        </p:nvSpPr>
        <p:spPr>
          <a:xfrm>
            <a:off x="485206" y="4626591"/>
            <a:ext cx="11473015" cy="1774209"/>
          </a:xfr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rtlCol="0">
            <a:normAutofit/>
          </a:bodyPr>
          <a:lstStyle/>
          <a:p>
            <a:pPr marL="0" lvl="1" indent="0" eaLnBrk="1" fontAlgn="auto" hangingPunct="1">
              <a:spcBef>
                <a:spcPts val="1000"/>
              </a:spcBef>
              <a:spcAft>
                <a:spcPts val="0"/>
              </a:spcAft>
              <a:buFont typeface="Arial" pitchFamily="34" charset="0"/>
              <a:buNone/>
              <a:defRPr/>
            </a:pPr>
            <a:endParaRPr lang="en-US" altLang="zh-CN" dirty="0">
              <a:cs typeface="Calibri" pitchFamily="34" charset="0"/>
            </a:endParaRPr>
          </a:p>
          <a:p>
            <a:pPr lvl="1" eaLnBrk="1" fontAlgn="auto" hangingPunct="1">
              <a:spcAft>
                <a:spcPts val="0"/>
              </a:spcAft>
              <a:defRPr/>
            </a:pPr>
            <a:endParaRPr lang="fi-FI" sz="2000" dirty="0"/>
          </a:p>
          <a:p>
            <a:pPr eaLnBrk="1" fontAlgn="auto" hangingPunct="1">
              <a:spcAft>
                <a:spcPts val="0"/>
              </a:spcAft>
              <a:defRPr/>
            </a:pPr>
            <a:endParaRPr lang="fi-FI" sz="2400" dirty="0"/>
          </a:p>
          <a:p>
            <a:pPr eaLnBrk="1" fontAlgn="auto" hangingPunct="1">
              <a:spcAft>
                <a:spcPts val="0"/>
              </a:spcAft>
              <a:buFont typeface="Arial" pitchFamily="34" charset="0"/>
              <a:buNone/>
              <a:defRPr/>
            </a:pPr>
            <a:endParaRPr lang="fi-FI" sz="2400" dirty="0"/>
          </a:p>
          <a:p>
            <a:pPr eaLnBrk="1" fontAlgn="auto" hangingPunct="1">
              <a:spcAft>
                <a:spcPts val="0"/>
              </a:spcAft>
              <a:buFont typeface="Arial" pitchFamily="34" charset="0"/>
              <a:buNone/>
              <a:defRPr/>
            </a:pPr>
            <a:endParaRPr lang="en-GB" dirty="0">
              <a:highlight>
                <a:srgbClr val="FFFF00"/>
              </a:highlight>
            </a:endParaRPr>
          </a:p>
        </p:txBody>
      </p:sp>
      <p:sp>
        <p:nvSpPr>
          <p:cNvPr id="4136" name="矩形 5">
            <a:extLst>
              <a:ext uri="{FF2B5EF4-FFF2-40B4-BE49-F238E27FC236}">
                <a16:creationId xmlns="" xmlns:a16="http://schemas.microsoft.com/office/drawing/2014/main" id="{5AC04FE3-4307-4A46-A952-434AB5FA8BD8}"/>
              </a:ext>
            </a:extLst>
          </p:cNvPr>
          <p:cNvSpPr>
            <a:spLocks noChangeArrowheads="1"/>
          </p:cNvSpPr>
          <p:nvPr/>
        </p:nvSpPr>
        <p:spPr bwMode="auto">
          <a:xfrm>
            <a:off x="744513" y="2989348"/>
            <a:ext cx="10517188" cy="3785652"/>
          </a:xfrm>
          <a:prstGeom prst="rect">
            <a:avLst/>
          </a:prstGeom>
          <a:solidFill>
            <a:schemeClr val="bg1"/>
          </a:solidFill>
          <a:ln>
            <a:noFill/>
          </a:ln>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1600" dirty="0"/>
              <a:t>Note 1:  Above RB values are agreed based on the assumption of symmetric guard band. If asymmetric guard-band agreed, potential 1 RB reduced may be considered. </a:t>
            </a:r>
          </a:p>
          <a:p>
            <a:pPr marL="285750" indent="-285750" eaLnBrk="1" hangingPunct="1">
              <a:buFont typeface="Arial" panose="020B0604020202020204" pitchFamily="34" charset="0"/>
              <a:buChar char="•"/>
              <a:defRPr/>
            </a:pPr>
            <a:r>
              <a:rPr lang="en-US" altLang="zh-CN" sz="1600" dirty="0">
                <a:solidFill>
                  <a:srgbClr val="FF0000"/>
                </a:solidFill>
              </a:rPr>
              <a:t>The RB values in the table are only meant to indicate the minimum guard band achievable for a given SCS and channel BW. The actual maximum RB allocation can be </a:t>
            </a:r>
            <a:r>
              <a:rPr lang="en-US" altLang="zh-CN" sz="1600" dirty="0"/>
              <a:t> </a:t>
            </a:r>
            <a:r>
              <a:rPr lang="en-US" altLang="zh-CN" sz="1600" dirty="0">
                <a:solidFill>
                  <a:srgbClr val="FF0000"/>
                </a:solidFill>
              </a:rPr>
              <a:t>equal to or 1 RB less than the values shown in the table.</a:t>
            </a:r>
          </a:p>
          <a:p>
            <a:pPr eaLnBrk="1" hangingPunct="1">
              <a:defRPr/>
            </a:pPr>
            <a:r>
              <a:rPr lang="en-US" altLang="zh-CN" sz="1600" dirty="0"/>
              <a:t>Note1: Above RB values are agreed based on the assumptions of below requirements for mm Wave:</a:t>
            </a:r>
          </a:p>
          <a:p>
            <a:pPr marL="285750" indent="-285750" eaLnBrk="1" hangingPunct="1">
              <a:buFont typeface="Arial" panose="020B0604020202020204" pitchFamily="34" charset="0"/>
              <a:buChar char="•"/>
              <a:defRPr/>
            </a:pPr>
            <a:r>
              <a:rPr lang="en-GB" altLang="ko-KR" sz="1600" dirty="0">
                <a:cs typeface="Times New Roman" pitchFamily="18" charset="0"/>
              </a:rPr>
              <a:t>BS requirements: output power limit </a:t>
            </a:r>
            <a:r>
              <a:rPr lang="en-US" altLang="ko-KR" sz="1600" dirty="0">
                <a:cs typeface="Times New Roman" pitchFamily="18" charset="0"/>
              </a:rPr>
              <a:t>(R4-1706960), </a:t>
            </a:r>
            <a:r>
              <a:rPr lang="en-GB" altLang="ko-KR" sz="1600" dirty="0">
                <a:cs typeface="Times New Roman" pitchFamily="18" charset="0"/>
              </a:rPr>
              <a:t>ALCR/ACS requirements  (R4-1706954),SEM requirements (R4-1706964); </a:t>
            </a:r>
          </a:p>
          <a:p>
            <a:pPr marL="285750" indent="-285750" eaLnBrk="1" hangingPunct="1">
              <a:buFont typeface="Arial" panose="020B0604020202020204" pitchFamily="34" charset="0"/>
              <a:buChar char="•"/>
              <a:defRPr/>
            </a:pPr>
            <a:r>
              <a:rPr lang="en-GB" altLang="ko-KR" sz="1600" dirty="0">
                <a:cs typeface="Times New Roman" pitchFamily="18" charset="0"/>
              </a:rPr>
              <a:t>UE requirements: Power  Class definition (R4-1706945), ALCR/ACS requirements (R4-1706063), SEM requirements (R4-1706073); </a:t>
            </a:r>
          </a:p>
          <a:p>
            <a:pPr eaLnBrk="1" hangingPunct="1">
              <a:defRPr/>
            </a:pPr>
            <a:r>
              <a:rPr lang="en-GB" altLang="ko-KR" sz="1600" dirty="0">
                <a:cs typeface="Times New Roman" pitchFamily="18" charset="0"/>
              </a:rPr>
              <a:t>Companies can further check and bring analysis for above R</a:t>
            </a:r>
            <a:r>
              <a:rPr lang="en-US" altLang="ko-KR" sz="1600" dirty="0">
                <a:cs typeface="Times New Roman" pitchFamily="18" charset="0"/>
              </a:rPr>
              <a:t>B values based on further agreements for above requirements and agreements for  channel raster, BS EVM and UE EVM requirements.</a:t>
            </a:r>
          </a:p>
          <a:p>
            <a:pPr eaLnBrk="1" hangingPunct="1">
              <a:defRPr/>
            </a:pPr>
            <a:r>
              <a:rPr lang="en-US" altLang="ko-KR" sz="1600" dirty="0">
                <a:cs typeface="Times New Roman" pitchFamily="18" charset="0"/>
              </a:rPr>
              <a:t>Above RB values are agreed based on the assumption of  no edge PRB </a:t>
            </a:r>
            <a:r>
              <a:rPr lang="en-US" altLang="zh-CN" sz="1600" dirty="0">
                <a:cs typeface="Times New Roman" pitchFamily="18" charset="0"/>
              </a:rPr>
              <a:t>EVM requirements in Rel-15. </a:t>
            </a:r>
          </a:p>
          <a:p>
            <a:pPr eaLnBrk="1" hangingPunct="1">
              <a:defRPr/>
            </a:pPr>
            <a:r>
              <a:rPr lang="en-US" altLang="zh-CN" sz="1600" dirty="0"/>
              <a:t>Note2: Above RB values are derived based on RAN4 perspective, which can be further check by other working groups i.e. sub-carrier and RB alignment, and RB allocation restriction for DFT-OFDM waveform</a:t>
            </a:r>
          </a:p>
        </p:txBody>
      </p:sp>
      <p:graphicFrame>
        <p:nvGraphicFramePr>
          <p:cNvPr id="8" name="表格 7"/>
          <p:cNvGraphicFramePr>
            <a:graphicFrameLocks noGrp="1"/>
          </p:cNvGraphicFramePr>
          <p:nvPr/>
        </p:nvGraphicFramePr>
        <p:xfrm>
          <a:off x="2811463" y="1173163"/>
          <a:ext cx="4991100" cy="1554164"/>
        </p:xfrm>
        <a:graphic>
          <a:graphicData uri="http://schemas.openxmlformats.org/drawingml/2006/table">
            <a:tbl>
              <a:tblPr/>
              <a:tblGrid>
                <a:gridCol w="998537">
                  <a:extLst>
                    <a:ext uri="{9D8B030D-6E8A-4147-A177-3AD203B41FA5}">
                      <a16:colId xmlns="" xmlns:a16="http://schemas.microsoft.com/office/drawing/2014/main" val="20000"/>
                    </a:ext>
                  </a:extLst>
                </a:gridCol>
                <a:gridCol w="998538">
                  <a:extLst>
                    <a:ext uri="{9D8B030D-6E8A-4147-A177-3AD203B41FA5}">
                      <a16:colId xmlns="" xmlns:a16="http://schemas.microsoft.com/office/drawing/2014/main" val="20001"/>
                    </a:ext>
                  </a:extLst>
                </a:gridCol>
                <a:gridCol w="996950">
                  <a:extLst>
                    <a:ext uri="{9D8B030D-6E8A-4147-A177-3AD203B41FA5}">
                      <a16:colId xmlns="" xmlns:a16="http://schemas.microsoft.com/office/drawing/2014/main" val="20002"/>
                    </a:ext>
                  </a:extLst>
                </a:gridCol>
                <a:gridCol w="998537">
                  <a:extLst>
                    <a:ext uri="{9D8B030D-6E8A-4147-A177-3AD203B41FA5}">
                      <a16:colId xmlns="" xmlns:a16="http://schemas.microsoft.com/office/drawing/2014/main" val="20003"/>
                    </a:ext>
                  </a:extLst>
                </a:gridCol>
                <a:gridCol w="998538">
                  <a:extLst>
                    <a:ext uri="{9D8B030D-6E8A-4147-A177-3AD203B41FA5}">
                      <a16:colId xmlns="" xmlns:a16="http://schemas.microsoft.com/office/drawing/2014/main" val="20004"/>
                    </a:ext>
                  </a:extLst>
                </a:gridCol>
              </a:tblGrid>
              <a:tr h="373063">
                <a:tc rowSpan="2">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SCS [kHz]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50MHz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100MHz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200MHz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400 MHz</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87350">
                <a:tc vMerge="1">
                  <a:txBody>
                    <a:bodyPr/>
                    <a:lstStyle/>
                    <a:p>
                      <a:endParaRPr lang="en-US"/>
                    </a:p>
                  </a:txBody>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N</a:t>
                      </a:r>
                      <a:r>
                        <a:rPr kumimoji="0" lang="en-GB" altLang="zh-CN" sz="1600" b="0" i="0" u="none" strike="noStrike" cap="none" normalizeH="0" baseline="-25000">
                          <a:ln>
                            <a:noFill/>
                          </a:ln>
                          <a:solidFill>
                            <a:schemeClr val="tx1"/>
                          </a:solidFill>
                          <a:effectLst/>
                          <a:latin typeface="Calibri" pitchFamily="34" charset="0"/>
                          <a:ea typeface="宋体" pitchFamily="2" charset="-122"/>
                        </a:rPr>
                        <a:t>RB</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14338">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60</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66</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132</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264</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rPr>
                        <a:t>N.A</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79413">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120</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Calibri" pitchFamily="34" charset="0"/>
                          <a:ea typeface="等线"/>
                          <a:cs typeface="等线"/>
                        </a:rPr>
                        <a:t>32</a:t>
                      </a:r>
                      <a:endParaRPr kumimoji="0" lang="zh-CN" altLang="zh-CN" sz="1600" b="0" i="0" u="none" strike="noStrike" cap="none" normalizeH="0" baseline="0">
                        <a:ln>
                          <a:noFill/>
                        </a:ln>
                        <a:solidFill>
                          <a:srgbClr val="FF0000"/>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66</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rPr>
                        <a:t>132</a:t>
                      </a:r>
                      <a:endParaRPr kumimoji="0" lang="zh-CN" altLang="zh-CN" sz="16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rPr>
                        <a:t>264</a:t>
                      </a:r>
                      <a:endParaRPr kumimoji="0" lang="zh-CN" altLang="zh-CN" sz="16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z="3600" b="1" dirty="0" smtClean="0"/>
              <a:t>Background</a:t>
            </a:r>
            <a:r>
              <a:rPr lang="sv-SE" sz="3600" dirty="0"/>
              <a:t>: </a:t>
            </a:r>
            <a:r>
              <a:rPr lang="en-US" altLang="zh-CN" sz="3600" dirty="0"/>
              <a:t>the agreed minimum guard band (kHz) at each end of channel BW achievable </a:t>
            </a:r>
            <a:r>
              <a:rPr lang="sv-SE" sz="3600" dirty="0"/>
              <a:t>for below 6GHz</a:t>
            </a:r>
            <a:endParaRPr lang="en-US" sz="3600" dirty="0"/>
          </a:p>
        </p:txBody>
      </p:sp>
      <p:graphicFrame>
        <p:nvGraphicFramePr>
          <p:cNvPr id="4" name="表格 6"/>
          <p:cNvGraphicFramePr>
            <a:graphicFrameLocks noGrp="1"/>
          </p:cNvGraphicFramePr>
          <p:nvPr>
            <p:extLst>
              <p:ext uri="{D42A27DB-BD31-4B8C-83A1-F6EECF244321}">
                <p14:modId xmlns="" xmlns:p14="http://schemas.microsoft.com/office/powerpoint/2010/main" val="1045650459"/>
              </p:ext>
            </p:extLst>
          </p:nvPr>
        </p:nvGraphicFramePr>
        <p:xfrm>
          <a:off x="331303" y="2375900"/>
          <a:ext cx="11635411" cy="2163128"/>
        </p:xfrm>
        <a:graphic>
          <a:graphicData uri="http://schemas.openxmlformats.org/drawingml/2006/table">
            <a:tbl>
              <a:tblPr/>
              <a:tblGrid>
                <a:gridCol w="1058071">
                  <a:extLst>
                    <a:ext uri="{9D8B030D-6E8A-4147-A177-3AD203B41FA5}">
                      <a16:colId xmlns="" xmlns:a16="http://schemas.microsoft.com/office/drawing/2014/main" val="20000"/>
                    </a:ext>
                  </a:extLst>
                </a:gridCol>
                <a:gridCol w="1058070">
                  <a:extLst>
                    <a:ext uri="{9D8B030D-6E8A-4147-A177-3AD203B41FA5}">
                      <a16:colId xmlns="" xmlns:a16="http://schemas.microsoft.com/office/drawing/2014/main" val="20001"/>
                    </a:ext>
                  </a:extLst>
                </a:gridCol>
                <a:gridCol w="1056388">
                  <a:extLst>
                    <a:ext uri="{9D8B030D-6E8A-4147-A177-3AD203B41FA5}">
                      <a16:colId xmlns="" xmlns:a16="http://schemas.microsoft.com/office/drawing/2014/main" val="20002"/>
                    </a:ext>
                  </a:extLst>
                </a:gridCol>
                <a:gridCol w="1058071">
                  <a:extLst>
                    <a:ext uri="{9D8B030D-6E8A-4147-A177-3AD203B41FA5}">
                      <a16:colId xmlns="" xmlns:a16="http://schemas.microsoft.com/office/drawing/2014/main" val="20003"/>
                    </a:ext>
                  </a:extLst>
                </a:gridCol>
                <a:gridCol w="1058070">
                  <a:extLst>
                    <a:ext uri="{9D8B030D-6E8A-4147-A177-3AD203B41FA5}">
                      <a16:colId xmlns="" xmlns:a16="http://schemas.microsoft.com/office/drawing/2014/main" val="20004"/>
                    </a:ext>
                  </a:extLst>
                </a:gridCol>
                <a:gridCol w="1058071">
                  <a:extLst>
                    <a:ext uri="{9D8B030D-6E8A-4147-A177-3AD203B41FA5}">
                      <a16:colId xmlns="" xmlns:a16="http://schemas.microsoft.com/office/drawing/2014/main" val="20005"/>
                    </a:ext>
                  </a:extLst>
                </a:gridCol>
                <a:gridCol w="1058070">
                  <a:extLst>
                    <a:ext uri="{9D8B030D-6E8A-4147-A177-3AD203B41FA5}">
                      <a16:colId xmlns="" xmlns:a16="http://schemas.microsoft.com/office/drawing/2014/main" val="20006"/>
                    </a:ext>
                  </a:extLst>
                </a:gridCol>
                <a:gridCol w="1058071">
                  <a:extLst>
                    <a:ext uri="{9D8B030D-6E8A-4147-A177-3AD203B41FA5}">
                      <a16:colId xmlns="" xmlns:a16="http://schemas.microsoft.com/office/drawing/2014/main" val="20007"/>
                    </a:ext>
                  </a:extLst>
                </a:gridCol>
                <a:gridCol w="1056388">
                  <a:extLst>
                    <a:ext uri="{9D8B030D-6E8A-4147-A177-3AD203B41FA5}">
                      <a16:colId xmlns="" xmlns:a16="http://schemas.microsoft.com/office/drawing/2014/main" val="20008"/>
                    </a:ext>
                  </a:extLst>
                </a:gridCol>
                <a:gridCol w="1056022">
                  <a:extLst>
                    <a:ext uri="{9D8B030D-6E8A-4147-A177-3AD203B41FA5}">
                      <a16:colId xmlns="" xmlns:a16="http://schemas.microsoft.com/office/drawing/2014/main" val="20009"/>
                    </a:ext>
                  </a:extLst>
                </a:gridCol>
                <a:gridCol w="1060119">
                  <a:extLst>
                    <a:ext uri="{9D8B030D-6E8A-4147-A177-3AD203B41FA5}">
                      <a16:colId xmlns="" xmlns:a16="http://schemas.microsoft.com/office/drawing/2014/main" val="20010"/>
                    </a:ext>
                  </a:extLst>
                </a:gridCol>
              </a:tblGrid>
              <a:tr h="487363">
                <a:tc rowSpan="2">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SCS [kHz]</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5MHz</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10MHz</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15MHz</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20 MHz</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25 MHz</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40 MHz</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50MHz</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a:ln>
                            <a:noFill/>
                          </a:ln>
                          <a:solidFill>
                            <a:schemeClr val="tx1"/>
                          </a:solidFill>
                          <a:effectLst/>
                          <a:latin typeface="Calibri" pitchFamily="34" charset="0"/>
                          <a:ea typeface="宋体" pitchFamily="2" charset="-122"/>
                        </a:rPr>
                        <a:t>60 MHz</a:t>
                      </a:r>
                      <a:endParaRPr kumimoji="0" lang="zh-CN" altLang="zh-CN" sz="20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a:ln>
                            <a:noFill/>
                          </a:ln>
                          <a:solidFill>
                            <a:schemeClr val="tx1"/>
                          </a:solidFill>
                          <a:effectLst/>
                          <a:latin typeface="Calibri" pitchFamily="34" charset="0"/>
                          <a:ea typeface="宋体" pitchFamily="2" charset="-122"/>
                        </a:rPr>
                        <a:t>80 MHz</a:t>
                      </a:r>
                      <a:endParaRPr kumimoji="0" lang="zh-CN" altLang="zh-CN" sz="20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a:ln>
                            <a:noFill/>
                          </a:ln>
                          <a:solidFill>
                            <a:schemeClr val="tx1"/>
                          </a:solidFill>
                          <a:effectLst/>
                          <a:latin typeface="Calibri" pitchFamily="34" charset="0"/>
                          <a:ea typeface="宋体" pitchFamily="2" charset="-122"/>
                        </a:rPr>
                        <a:t>100 MHz</a:t>
                      </a:r>
                      <a:endParaRPr kumimoji="0" lang="zh-CN" altLang="zh-CN" sz="20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87350">
                <a:tc vMerge="1">
                  <a:txBody>
                    <a:bodyPr/>
                    <a:lstStyle/>
                    <a:p>
                      <a:endParaRPr lang="en-US"/>
                    </a:p>
                  </a:txBody>
                  <a:tcPr/>
                </a:tc>
                <a:tc>
                  <a:txBody>
                    <a:bodyPr/>
                    <a:lstStyle/>
                    <a:p>
                      <a:pPr algn="ctr"/>
                      <a:r>
                        <a:rPr lang="sv-SE" dirty="0"/>
                        <a:t>Min.</a:t>
                      </a:r>
                      <a:r>
                        <a:rPr lang="sv-SE" baseline="0" dirty="0"/>
                        <a:t> GB</a:t>
                      </a:r>
                      <a:endParaRPr lang="en-US" dirty="0"/>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a:t>Min.</a:t>
                      </a:r>
                      <a:r>
                        <a:rPr lang="sv-SE" baseline="0" dirty="0"/>
                        <a:t> GB</a:t>
                      </a:r>
                      <a:endParaRPr lang="en-US" dirty="0"/>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a:t>Min.</a:t>
                      </a:r>
                      <a:r>
                        <a:rPr lang="sv-SE" baseline="0" dirty="0"/>
                        <a:t> GB</a:t>
                      </a:r>
                      <a:endParaRPr lang="en-US" dirty="0"/>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a:t>Min.</a:t>
                      </a:r>
                      <a:r>
                        <a:rPr lang="sv-SE" baseline="0" dirty="0"/>
                        <a:t> GB</a:t>
                      </a:r>
                      <a:endParaRPr lang="en-US" dirty="0"/>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a:t>Min.</a:t>
                      </a:r>
                      <a:r>
                        <a:rPr lang="sv-SE" baseline="0" dirty="0"/>
                        <a:t> GB</a:t>
                      </a:r>
                      <a:endParaRPr lang="en-US" dirty="0"/>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a:t>Min.</a:t>
                      </a:r>
                      <a:r>
                        <a:rPr lang="sv-SE" baseline="0" dirty="0"/>
                        <a:t> GB</a:t>
                      </a:r>
                      <a:endParaRPr lang="en-US" dirty="0"/>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a:t>Min.</a:t>
                      </a:r>
                      <a:r>
                        <a:rPr lang="sv-SE" baseline="0" dirty="0"/>
                        <a:t> GB</a:t>
                      </a:r>
                      <a:endParaRPr lang="en-US" dirty="0"/>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a:t>Min.</a:t>
                      </a:r>
                      <a:r>
                        <a:rPr lang="sv-SE" baseline="0" dirty="0"/>
                        <a:t> GB</a:t>
                      </a:r>
                      <a:endParaRPr lang="en-US" dirty="0"/>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a:t>Min.</a:t>
                      </a:r>
                      <a:r>
                        <a:rPr lang="sv-SE" baseline="0" dirty="0"/>
                        <a:t> GB</a:t>
                      </a:r>
                      <a:endParaRPr lang="en-US" dirty="0"/>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a:t>Min.</a:t>
                      </a:r>
                      <a:r>
                        <a:rPr lang="sv-SE" baseline="0" dirty="0"/>
                        <a:t> GB</a:t>
                      </a:r>
                      <a:endParaRPr lang="en-US" dirty="0"/>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22275">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a:ln>
                            <a:noFill/>
                          </a:ln>
                          <a:solidFill>
                            <a:schemeClr val="tx1"/>
                          </a:solidFill>
                          <a:effectLst/>
                          <a:latin typeface="Calibri" pitchFamily="34" charset="0"/>
                          <a:ea typeface="宋体" pitchFamily="2" charset="-122"/>
                        </a:rPr>
                        <a:t>15</a:t>
                      </a:r>
                      <a:endParaRPr kumimoji="0" lang="zh-CN" altLang="zh-CN" sz="20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rPr>
                        <a:t>250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320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390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460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rPr>
                        <a:t>530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560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rPr>
                        <a:t>700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a:ln>
                            <a:noFill/>
                          </a:ln>
                          <a:solidFill>
                            <a:schemeClr val="tx1"/>
                          </a:solidFill>
                          <a:effectLst/>
                          <a:latin typeface="Calibri" pitchFamily="34" charset="0"/>
                          <a:ea typeface="宋体" pitchFamily="2" charset="-122"/>
                        </a:rPr>
                        <a:t>N.A</a:t>
                      </a:r>
                      <a:endParaRPr kumimoji="0" lang="zh-CN" altLang="zh-CN" sz="28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a:ln>
                            <a:noFill/>
                          </a:ln>
                          <a:solidFill>
                            <a:schemeClr val="tx1"/>
                          </a:solidFill>
                          <a:effectLst/>
                          <a:latin typeface="Calibri" pitchFamily="34" charset="0"/>
                          <a:ea typeface="宋体" pitchFamily="2" charset="-122"/>
                        </a:rPr>
                        <a:t>N.A</a:t>
                      </a:r>
                      <a:endParaRPr kumimoji="0" lang="zh-CN" altLang="zh-CN" sz="28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a:ln>
                            <a:noFill/>
                          </a:ln>
                          <a:solidFill>
                            <a:schemeClr val="tx1"/>
                          </a:solidFill>
                          <a:effectLst/>
                          <a:latin typeface="Calibri" pitchFamily="34" charset="0"/>
                          <a:ea typeface="宋体" pitchFamily="2" charset="-122"/>
                        </a:rPr>
                        <a:t>N.A</a:t>
                      </a:r>
                      <a:endParaRPr kumimoji="0" lang="zh-CN" altLang="zh-CN" sz="28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79413">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a:ln>
                            <a:noFill/>
                          </a:ln>
                          <a:solidFill>
                            <a:schemeClr val="tx1"/>
                          </a:solidFill>
                          <a:effectLst/>
                          <a:latin typeface="Calibri" pitchFamily="34" charset="0"/>
                          <a:ea typeface="宋体" pitchFamily="2" charset="-122"/>
                        </a:rPr>
                        <a:t>30</a:t>
                      </a:r>
                      <a:endParaRPr kumimoji="0" lang="zh-CN" altLang="zh-CN" sz="20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sv-SE"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rPr>
                        <a:t>520</a:t>
                      </a:r>
                      <a:endParaRPr kumimoji="0" lang="zh-CN" altLang="zh-CN" sz="2800" b="0" i="0" u="none" strike="noStrike" cap="none" normalizeH="0" baseline="0" dirty="0">
                        <a:ln>
                          <a:noFill/>
                        </a:ln>
                        <a:solidFill>
                          <a:srgbClr val="FF0000"/>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680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660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820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sv-SE"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rPr>
                        <a:t>800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920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1060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840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940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860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34975">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60</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a:ln>
                            <a:noFill/>
                          </a:ln>
                          <a:solidFill>
                            <a:schemeClr val="tx1"/>
                          </a:solidFill>
                          <a:effectLst/>
                          <a:latin typeface="Calibri" pitchFamily="34" charset="0"/>
                          <a:ea typeface="宋体" pitchFamily="2" charset="-122"/>
                        </a:rPr>
                        <a:t>N.A</a:t>
                      </a:r>
                      <a:endParaRPr kumimoji="0" lang="zh-CN" altLang="zh-CN" sz="28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1040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1020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1360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1340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1640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1600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1560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1480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1400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2" marR="68572"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z="3600" b="1" dirty="0" smtClean="0"/>
              <a:t>Background</a:t>
            </a:r>
            <a:r>
              <a:rPr lang="sv-SE" sz="3600" dirty="0"/>
              <a:t>: </a:t>
            </a:r>
            <a:r>
              <a:rPr lang="en-US" altLang="zh-CN" sz="3600" dirty="0"/>
              <a:t>the agreed minimum guard band (kHz) at each end of channel BW achievable </a:t>
            </a:r>
            <a:r>
              <a:rPr lang="sv-SE" sz="3600" dirty="0"/>
              <a:t>for mmWave</a:t>
            </a:r>
            <a:endParaRPr lang="en-US" sz="3600" dirty="0"/>
          </a:p>
        </p:txBody>
      </p:sp>
      <p:graphicFrame>
        <p:nvGraphicFramePr>
          <p:cNvPr id="3" name="表格 7"/>
          <p:cNvGraphicFramePr>
            <a:graphicFrameLocks noGrp="1"/>
          </p:cNvGraphicFramePr>
          <p:nvPr/>
        </p:nvGraphicFramePr>
        <p:xfrm>
          <a:off x="2374138" y="2358887"/>
          <a:ext cx="7366208" cy="2767085"/>
        </p:xfrm>
        <a:graphic>
          <a:graphicData uri="http://schemas.openxmlformats.org/drawingml/2006/table">
            <a:tbl>
              <a:tblPr/>
              <a:tblGrid>
                <a:gridCol w="1473710">
                  <a:extLst>
                    <a:ext uri="{9D8B030D-6E8A-4147-A177-3AD203B41FA5}">
                      <a16:colId xmlns="" xmlns:a16="http://schemas.microsoft.com/office/drawing/2014/main" val="20000"/>
                    </a:ext>
                  </a:extLst>
                </a:gridCol>
                <a:gridCol w="1473711">
                  <a:extLst>
                    <a:ext uri="{9D8B030D-6E8A-4147-A177-3AD203B41FA5}">
                      <a16:colId xmlns="" xmlns:a16="http://schemas.microsoft.com/office/drawing/2014/main" val="20001"/>
                    </a:ext>
                  </a:extLst>
                </a:gridCol>
                <a:gridCol w="1471366">
                  <a:extLst>
                    <a:ext uri="{9D8B030D-6E8A-4147-A177-3AD203B41FA5}">
                      <a16:colId xmlns="" xmlns:a16="http://schemas.microsoft.com/office/drawing/2014/main" val="20002"/>
                    </a:ext>
                  </a:extLst>
                </a:gridCol>
                <a:gridCol w="1473710">
                  <a:extLst>
                    <a:ext uri="{9D8B030D-6E8A-4147-A177-3AD203B41FA5}">
                      <a16:colId xmlns="" xmlns:a16="http://schemas.microsoft.com/office/drawing/2014/main" val="20003"/>
                    </a:ext>
                  </a:extLst>
                </a:gridCol>
                <a:gridCol w="1473711">
                  <a:extLst>
                    <a:ext uri="{9D8B030D-6E8A-4147-A177-3AD203B41FA5}">
                      <a16:colId xmlns="" xmlns:a16="http://schemas.microsoft.com/office/drawing/2014/main" val="20004"/>
                    </a:ext>
                  </a:extLst>
                </a:gridCol>
              </a:tblGrid>
              <a:tr h="664214">
                <a:tc rowSpan="2">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SCS [kHz]</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a:ln>
                            <a:noFill/>
                          </a:ln>
                          <a:solidFill>
                            <a:schemeClr val="tx1"/>
                          </a:solidFill>
                          <a:effectLst/>
                          <a:latin typeface="Calibri" pitchFamily="34" charset="0"/>
                          <a:ea typeface="宋体" pitchFamily="2" charset="-122"/>
                        </a:rPr>
                        <a:t>50MHz</a:t>
                      </a:r>
                      <a:endParaRPr kumimoji="0" lang="zh-CN" altLang="zh-CN" sz="20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a:ln>
                            <a:noFill/>
                          </a:ln>
                          <a:solidFill>
                            <a:schemeClr val="tx1"/>
                          </a:solidFill>
                          <a:effectLst/>
                          <a:latin typeface="Calibri" pitchFamily="34" charset="0"/>
                          <a:ea typeface="宋体" pitchFamily="2" charset="-122"/>
                        </a:rPr>
                        <a:t>100MHz</a:t>
                      </a:r>
                      <a:endParaRPr kumimoji="0" lang="zh-CN" altLang="zh-CN" sz="20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a:ln>
                            <a:noFill/>
                          </a:ln>
                          <a:solidFill>
                            <a:schemeClr val="tx1"/>
                          </a:solidFill>
                          <a:effectLst/>
                          <a:latin typeface="Calibri" pitchFamily="34" charset="0"/>
                          <a:ea typeface="宋体" pitchFamily="2" charset="-122"/>
                        </a:rPr>
                        <a:t>200MHz</a:t>
                      </a:r>
                      <a:endParaRPr kumimoji="0" lang="zh-CN" altLang="zh-CN" sz="20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a:ln>
                            <a:noFill/>
                          </a:ln>
                          <a:solidFill>
                            <a:schemeClr val="tx1"/>
                          </a:solidFill>
                          <a:effectLst/>
                          <a:latin typeface="Calibri" pitchFamily="34" charset="0"/>
                          <a:ea typeface="宋体" pitchFamily="2" charset="-122"/>
                        </a:rPr>
                        <a:t>400 MHz</a:t>
                      </a:r>
                      <a:endParaRPr kumimoji="0" lang="zh-CN" altLang="zh-CN" sz="20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89651">
                <a:tc vMerge="1">
                  <a:txBody>
                    <a:bodyPr/>
                    <a:lstStyle/>
                    <a:p>
                      <a:endParaRPr lang="en-US"/>
                    </a:p>
                  </a:txBody>
                  <a:tcPr/>
                </a:tc>
                <a:tc>
                  <a:txBody>
                    <a:bodyPr/>
                    <a:lstStyle/>
                    <a:p>
                      <a:pPr algn="ctr"/>
                      <a:r>
                        <a:rPr lang="sv-SE" sz="2000" dirty="0"/>
                        <a:t>Min.</a:t>
                      </a:r>
                      <a:r>
                        <a:rPr lang="sv-SE" sz="2000" baseline="0" dirty="0"/>
                        <a:t> GB</a:t>
                      </a:r>
                      <a:endParaRPr lang="en-US" sz="2000" dirty="0"/>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sv-SE" sz="2000" dirty="0"/>
                        <a:t>Min.</a:t>
                      </a:r>
                      <a:r>
                        <a:rPr lang="sv-SE" sz="2000" baseline="0" dirty="0"/>
                        <a:t> GB</a:t>
                      </a:r>
                      <a:endParaRPr lang="en-US" sz="2000" dirty="0"/>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sv-SE" sz="2000" dirty="0"/>
                        <a:t>Min.</a:t>
                      </a:r>
                      <a:r>
                        <a:rPr lang="sv-SE" sz="2000" baseline="0" dirty="0"/>
                        <a:t> GB</a:t>
                      </a:r>
                      <a:endParaRPr lang="en-US" sz="2000" dirty="0"/>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sv-SE" sz="2000" dirty="0"/>
                        <a:t>Min.</a:t>
                      </a:r>
                      <a:r>
                        <a:rPr lang="sv-SE" sz="2000" baseline="0" dirty="0"/>
                        <a:t> GB</a:t>
                      </a:r>
                      <a:endParaRPr lang="en-US" sz="2000" dirty="0"/>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701">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60</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1240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2480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4960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a:ln>
                            <a:noFill/>
                          </a:ln>
                          <a:solidFill>
                            <a:schemeClr val="tx1"/>
                          </a:solidFill>
                          <a:effectLst/>
                          <a:latin typeface="Calibri" pitchFamily="34" charset="0"/>
                          <a:ea typeface="宋体" pitchFamily="2" charset="-122"/>
                          <a:cs typeface="Times New Roman" pitchFamily="18" charset="0"/>
                        </a:rPr>
                        <a:t>N.A</a:t>
                      </a:r>
                      <a:endParaRPr kumimoji="0" lang="zh-CN" altLang="zh-CN" sz="2800" b="0" i="0" u="none" strike="noStrike" cap="none" normalizeH="0" baseline="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519">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宋体" pitchFamily="2" charset="-122"/>
                        </a:rPr>
                        <a:t>120</a:t>
                      </a:r>
                      <a:endParaRPr kumimoji="0" lang="zh-CN" altLang="zh-CN" sz="20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sv-SE"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rPr>
                        <a:t>1960</a:t>
                      </a:r>
                      <a:endParaRPr kumimoji="0" lang="zh-CN" altLang="zh-CN" sz="2800" b="0" i="0" u="none" strike="noStrike" cap="none" normalizeH="0" baseline="0" dirty="0">
                        <a:ln>
                          <a:noFill/>
                        </a:ln>
                        <a:solidFill>
                          <a:srgbClr val="FF0000"/>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2480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4960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0">
                        <a:lnSpc>
                          <a:spcPct val="100000"/>
                        </a:lnSpc>
                        <a:spcBef>
                          <a:spcPct val="0"/>
                        </a:spcBef>
                        <a:spcAft>
                          <a:spcPct val="0"/>
                        </a:spcAft>
                        <a:buClrTx/>
                        <a:buSzTx/>
                        <a:buFontTx/>
                        <a:buNone/>
                        <a:tabLst/>
                      </a:pPr>
                      <a:r>
                        <a:rPr kumimoji="0" lang="en-GB" altLang="zh-CN" sz="2800" b="0" i="0" u="none" strike="noStrike" cap="none" normalizeH="0" baseline="0" dirty="0">
                          <a:ln>
                            <a:noFill/>
                          </a:ln>
                          <a:solidFill>
                            <a:schemeClr val="tx1"/>
                          </a:solidFill>
                          <a:effectLst/>
                          <a:latin typeface="Calibri" pitchFamily="34" charset="0"/>
                          <a:ea typeface="宋体" pitchFamily="2" charset="-122"/>
                          <a:cs typeface="+mn-cs"/>
                        </a:rPr>
                        <a:t>9920</a:t>
                      </a:r>
                      <a:endParaRPr kumimoji="0" lang="zh-CN" altLang="zh-CN" sz="2800" b="0" i="0" u="none" strike="noStrike" cap="none" normalizeH="0" baseline="0" dirty="0">
                        <a:ln>
                          <a:noFill/>
                        </a:ln>
                        <a:solidFill>
                          <a:schemeClr val="tx1"/>
                        </a:solidFill>
                        <a:effectLst/>
                        <a:latin typeface="Calibri" pitchFamily="34" charset="0"/>
                        <a:ea typeface="宋体" pitchFamily="2" charset="-122"/>
                        <a:cs typeface="Times New Roman" pitchFamily="18" charset="0"/>
                      </a:endParaRPr>
                    </a:p>
                  </a:txBody>
                  <a:tcPr marL="68570" marR="6857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967" y="0"/>
            <a:ext cx="10835581" cy="854075"/>
          </a:xfrm>
        </p:spPr>
        <p:txBody>
          <a:bodyPr/>
          <a:lstStyle/>
          <a:p>
            <a:r>
              <a:rPr lang="sv-SE" b="1" dirty="0" smtClean="0"/>
              <a:t>Background</a:t>
            </a:r>
            <a:r>
              <a:rPr lang="sv-SE" dirty="0"/>
              <a:t>: Identified open issues</a:t>
            </a:r>
            <a:endParaRPr lang="en-US" dirty="0"/>
          </a:p>
        </p:txBody>
      </p:sp>
      <p:sp>
        <p:nvSpPr>
          <p:cNvPr id="3" name="Content Placeholder 2"/>
          <p:cNvSpPr>
            <a:spLocks noGrp="1"/>
          </p:cNvSpPr>
          <p:nvPr>
            <p:ph idx="1"/>
          </p:nvPr>
        </p:nvSpPr>
        <p:spPr>
          <a:xfrm>
            <a:off x="573206" y="914400"/>
            <a:ext cx="11095630" cy="5943599"/>
          </a:xfrm>
        </p:spPr>
        <p:txBody>
          <a:bodyPr/>
          <a:lstStyle/>
          <a:p>
            <a:pPr marL="514350" indent="-514350">
              <a:buFont typeface="+mj-lt"/>
              <a:buAutoNum type="arabicPeriod"/>
            </a:pPr>
            <a:r>
              <a:rPr lang="sv-SE" dirty="0"/>
              <a:t>Which SCS in a channel BW will be the </a:t>
            </a:r>
            <a:r>
              <a:rPr lang="sv-SE" b="1" dirty="0"/>
              <a:t>reference SCS </a:t>
            </a:r>
            <a:r>
              <a:rPr lang="sv-SE" dirty="0"/>
              <a:t>for subcarrier and RB alignment to finalize the RB values?</a:t>
            </a:r>
          </a:p>
          <a:p>
            <a:pPr marL="971550" lvl="1" indent="-514350"/>
            <a:r>
              <a:rPr lang="sv-SE" dirty="0"/>
              <a:t>This is a RAN4 issue and do not need to ask RAN1. </a:t>
            </a:r>
          </a:p>
          <a:p>
            <a:pPr marL="971550" lvl="1" indent="-514350"/>
            <a:r>
              <a:rPr lang="en-US" b="1" dirty="0">
                <a:solidFill>
                  <a:srgbClr val="00B050"/>
                </a:solidFill>
              </a:rPr>
              <a:t>Option 1:</a:t>
            </a:r>
            <a:r>
              <a:rPr lang="en-US" b="1" dirty="0"/>
              <a:t> </a:t>
            </a:r>
            <a:r>
              <a:rPr lang="en-US" dirty="0"/>
              <a:t>determined minimum SCS in a channel BW.</a:t>
            </a:r>
          </a:p>
          <a:p>
            <a:pPr lvl="2"/>
            <a:r>
              <a:rPr lang="en-US" sz="2400" dirty="0"/>
              <a:t>i.e. for sub6 GHz, CHBW &lt;=50MHz, 15kHz, CHBW&gt;50MHz, as 30kHz; </a:t>
            </a:r>
            <a:r>
              <a:rPr lang="en-US" sz="2400" dirty="0" err="1"/>
              <a:t>mmWave</a:t>
            </a:r>
            <a:r>
              <a:rPr lang="en-US" sz="2400" dirty="0"/>
              <a:t> as 60kHz</a:t>
            </a:r>
          </a:p>
          <a:p>
            <a:pPr lvl="1"/>
            <a:r>
              <a:rPr lang="en-US" dirty="0"/>
              <a:t>    </a:t>
            </a:r>
            <a:r>
              <a:rPr lang="en-US" b="1" dirty="0">
                <a:solidFill>
                  <a:srgbClr val="00B050"/>
                </a:solidFill>
              </a:rPr>
              <a:t>Option 2:</a:t>
            </a:r>
            <a:r>
              <a:rPr lang="en-US" b="1" dirty="0"/>
              <a:t> </a:t>
            </a:r>
            <a:r>
              <a:rPr lang="en-US" dirty="0" smtClean="0">
                <a:solidFill>
                  <a:srgbClr val="FF0000"/>
                </a:solidFill>
              </a:rPr>
              <a:t>lowest </a:t>
            </a:r>
            <a:r>
              <a:rPr lang="en-US" dirty="0">
                <a:solidFill>
                  <a:srgbClr val="FF0000"/>
                </a:solidFill>
              </a:rPr>
              <a:t>SCS supported by the network</a:t>
            </a:r>
            <a:endParaRPr lang="sv-SE" dirty="0">
              <a:solidFill>
                <a:srgbClr val="FF0000"/>
              </a:solidFill>
            </a:endParaRPr>
          </a:p>
          <a:p>
            <a:pPr marL="514350" indent="-514350">
              <a:buFont typeface="+mj-lt"/>
              <a:buAutoNum type="arabicPeriod"/>
            </a:pPr>
            <a:r>
              <a:rPr lang="sv-SE" dirty="0"/>
              <a:t>RAN1 agreements on subcarrier alignment and RB grid alignment among different SCSs in a channel BW is not clear. Here are the possible options understood by RAN4:</a:t>
            </a:r>
          </a:p>
          <a:p>
            <a:pPr lvl="1"/>
            <a:r>
              <a:rPr lang="en-US" b="1" dirty="0">
                <a:solidFill>
                  <a:srgbClr val="FF0000"/>
                </a:solidFill>
              </a:rPr>
              <a:t>Option 1: </a:t>
            </a:r>
            <a:r>
              <a:rPr lang="en-US" dirty="0"/>
              <a:t>start from left channel edge</a:t>
            </a:r>
          </a:p>
          <a:p>
            <a:pPr lvl="2"/>
            <a:r>
              <a:rPr lang="en-US" sz="2400" b="1" dirty="0"/>
              <a:t>Option 1A: </a:t>
            </a:r>
            <a:r>
              <a:rPr lang="en-US" sz="2400" dirty="0"/>
              <a:t>Align PRB #0 across different SCSs.</a:t>
            </a:r>
          </a:p>
          <a:p>
            <a:pPr lvl="2"/>
            <a:r>
              <a:rPr lang="en-US" sz="2400" b="1" dirty="0"/>
              <a:t>Option 1B: </a:t>
            </a:r>
            <a:r>
              <a:rPr lang="en-US" sz="2400" dirty="0"/>
              <a:t>Do not put constraints on aligning PRB #0 across different SCSs.</a:t>
            </a:r>
          </a:p>
          <a:p>
            <a:pPr lvl="1"/>
            <a:r>
              <a:rPr lang="en-US" b="1" dirty="0">
                <a:solidFill>
                  <a:srgbClr val="FF0000"/>
                </a:solidFill>
              </a:rPr>
              <a:t>Option 2</a:t>
            </a:r>
            <a:r>
              <a:rPr lang="en-US" dirty="0">
                <a:solidFill>
                  <a:srgbClr val="FF0000"/>
                </a:solidFill>
              </a:rPr>
              <a:t>: </a:t>
            </a:r>
            <a:r>
              <a:rPr lang="en-US" dirty="0"/>
              <a:t>start from channel center </a:t>
            </a:r>
          </a:p>
          <a:p>
            <a:pPr lvl="2"/>
            <a:r>
              <a:rPr lang="en-US" sz="2400" dirty="0"/>
              <a:t>FFS if it implies any constraints on the number of RBs (e.g. even number only).</a:t>
            </a:r>
          </a:p>
          <a:p>
            <a:pPr lvl="2"/>
            <a:endParaRPr lang="sv-SE" sz="2400" dirty="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967" y="0"/>
            <a:ext cx="10835581" cy="854075"/>
          </a:xfrm>
        </p:spPr>
        <p:txBody>
          <a:bodyPr/>
          <a:lstStyle/>
          <a:p>
            <a:r>
              <a:rPr lang="sv-SE" b="1" dirty="0" smtClean="0">
                <a:solidFill>
                  <a:srgbClr val="FF0000"/>
                </a:solidFill>
              </a:rPr>
              <a:t>Background</a:t>
            </a:r>
            <a:r>
              <a:rPr lang="sv-SE" dirty="0">
                <a:solidFill>
                  <a:srgbClr val="FF0000"/>
                </a:solidFill>
              </a:rPr>
              <a:t>: Identified open issues</a:t>
            </a:r>
            <a:endParaRPr lang="en-US" dirty="0">
              <a:solidFill>
                <a:srgbClr val="FF0000"/>
              </a:solidFill>
            </a:endParaRPr>
          </a:p>
        </p:txBody>
      </p:sp>
      <p:sp>
        <p:nvSpPr>
          <p:cNvPr id="3" name="Content Placeholder 2"/>
          <p:cNvSpPr>
            <a:spLocks noGrp="1"/>
          </p:cNvSpPr>
          <p:nvPr>
            <p:ph idx="1"/>
          </p:nvPr>
        </p:nvSpPr>
        <p:spPr>
          <a:xfrm>
            <a:off x="573206" y="914400"/>
            <a:ext cx="11095630" cy="5943599"/>
          </a:xfrm>
        </p:spPr>
        <p:txBody>
          <a:bodyPr/>
          <a:lstStyle/>
          <a:p>
            <a:pPr marL="0" indent="0">
              <a:buNone/>
            </a:pPr>
            <a:r>
              <a:rPr lang="en-US" dirty="0">
                <a:solidFill>
                  <a:srgbClr val="FF0000"/>
                </a:solidFill>
              </a:rPr>
              <a:t>3. The total number of RBs </a:t>
            </a:r>
            <a:r>
              <a:rPr lang="en-GB" dirty="0">
                <a:solidFill>
                  <a:srgbClr val="FF0000"/>
                </a:solidFill>
              </a:rPr>
              <a:t>for the reference SCS per CBW </a:t>
            </a:r>
            <a:r>
              <a:rPr lang="en-US" dirty="0">
                <a:solidFill>
                  <a:srgbClr val="FF0000"/>
                </a:solidFill>
              </a:rPr>
              <a:t>for RB grid structure definition</a:t>
            </a:r>
            <a:endParaRPr lang="en-GB" dirty="0">
              <a:solidFill>
                <a:srgbClr val="FF0000"/>
              </a:solidFill>
            </a:endParaRPr>
          </a:p>
          <a:p>
            <a:pPr lvl="1"/>
            <a:r>
              <a:rPr lang="en-GB" dirty="0">
                <a:solidFill>
                  <a:srgbClr val="FF0000"/>
                </a:solidFill>
              </a:rPr>
              <a:t>Option 1: The total number of RBs in a CBW is defined derived on agreed maximum spectrum utilization</a:t>
            </a:r>
          </a:p>
          <a:p>
            <a:pPr lvl="1"/>
            <a:r>
              <a:rPr lang="en-GB" dirty="0">
                <a:solidFill>
                  <a:srgbClr val="FF0000"/>
                </a:solidFill>
              </a:rPr>
              <a:t>Option 2: The total number of RBs is equal to the mathematical maximum number of RBs for the given CBW.</a:t>
            </a:r>
          </a:p>
          <a:p>
            <a:pPr lvl="1"/>
            <a:r>
              <a:rPr lang="en-GB" dirty="0">
                <a:solidFill>
                  <a:srgbClr val="FF0000"/>
                </a:solidFill>
              </a:rPr>
              <a:t>Option 3: Total number of RBs is selected as a multiple of 4 or 2 to ensure nested resource allocation for different numerologies. </a:t>
            </a:r>
          </a:p>
          <a:p>
            <a:pPr lvl="1"/>
            <a:r>
              <a:rPr lang="en-US" dirty="0">
                <a:solidFill>
                  <a:srgbClr val="FF0000"/>
                </a:solidFill>
              </a:rPr>
              <a:t>Other options are not precluded</a:t>
            </a:r>
          </a:p>
        </p:txBody>
      </p:sp>
    </p:spTree>
    <p:extLst>
      <p:ext uri="{BB962C8B-B14F-4D97-AF65-F5344CB8AC3E}">
        <p14:creationId xmlns="" xmlns:p14="http://schemas.microsoft.com/office/powerpoint/2010/main" val="366245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61310"/>
          </a:xfrm>
        </p:spPr>
        <p:txBody>
          <a:bodyPr/>
          <a:lstStyle/>
          <a:p>
            <a:pPr eaLnBrk="1" hangingPunct="1"/>
            <a:r>
              <a:rPr lang="fi-FI" altLang="zh-CN" sz="3600" dirty="0">
                <a:ea typeface="宋体" panose="02010600030101010101" pitchFamily="2" charset="-122"/>
              </a:rPr>
              <a:t>WF on spectrum utilization of single numerology case</a:t>
            </a:r>
            <a:endParaRPr lang="en-GB" altLang="zh-CN" sz="3600" dirty="0">
              <a:ea typeface="宋体" panose="02010600030101010101" pitchFamily="2" charset="-122"/>
            </a:endParaRPr>
          </a:p>
        </p:txBody>
      </p:sp>
      <p:sp>
        <p:nvSpPr>
          <p:cNvPr id="3" name="Content Placeholder 2"/>
          <p:cNvSpPr>
            <a:spLocks noGrp="1"/>
          </p:cNvSpPr>
          <p:nvPr>
            <p:ph idx="1"/>
          </p:nvPr>
        </p:nvSpPr>
        <p:spPr>
          <a:xfrm>
            <a:off x="838200" y="1457738"/>
            <a:ext cx="10515600" cy="5075583"/>
          </a:xfrm>
        </p:spPr>
        <p:txBody>
          <a:bodyPr/>
          <a:lstStyle/>
          <a:p>
            <a:r>
              <a:rPr lang="sv-SE" dirty="0" err="1"/>
              <a:t>Send</a:t>
            </a:r>
            <a:r>
              <a:rPr lang="sv-SE" dirty="0"/>
              <a:t> a</a:t>
            </a:r>
            <a:r>
              <a:rPr lang="sv-SE" dirty="0">
                <a:solidFill>
                  <a:srgbClr val="FF0000"/>
                </a:solidFill>
              </a:rPr>
              <a:t>n</a:t>
            </a:r>
            <a:r>
              <a:rPr lang="sv-SE" dirty="0"/>
              <a:t> LS to RAN1 to inform RAN4 identified RB alignment options due to the confusion caused by the RAN1 agreement on subcarrier and RB alignment among different SCSs in a channel BW for single carrier single numerology case, and ask RAN1 to check </a:t>
            </a:r>
            <a:r>
              <a:rPr lang="sv-SE" dirty="0" err="1">
                <a:solidFill>
                  <a:srgbClr val="FF0000"/>
                </a:solidFill>
              </a:rPr>
              <a:t>whether</a:t>
            </a:r>
            <a:r>
              <a:rPr lang="sv-SE" dirty="0">
                <a:solidFill>
                  <a:srgbClr val="FF0000"/>
                </a:solidFill>
              </a:rPr>
              <a:t> </a:t>
            </a:r>
            <a:r>
              <a:rPr lang="sv-SE" dirty="0" err="1">
                <a:solidFill>
                  <a:srgbClr val="FF0000"/>
                </a:solidFill>
              </a:rPr>
              <a:t>any</a:t>
            </a:r>
            <a:r>
              <a:rPr lang="sv-SE" dirty="0">
                <a:solidFill>
                  <a:srgbClr val="FF0000"/>
                </a:solidFill>
              </a:rPr>
              <a:t> </a:t>
            </a:r>
            <a:r>
              <a:rPr lang="sv-SE" dirty="0" err="1">
                <a:solidFill>
                  <a:srgbClr val="FF0000"/>
                </a:solidFill>
              </a:rPr>
              <a:t>of</a:t>
            </a:r>
            <a:r>
              <a:rPr lang="sv-SE" dirty="0">
                <a:solidFill>
                  <a:srgbClr val="FF0000"/>
                </a:solidFill>
              </a:rPr>
              <a:t> the RAN4 </a:t>
            </a:r>
            <a:r>
              <a:rPr lang="sv-SE" dirty="0" err="1">
                <a:solidFill>
                  <a:srgbClr val="FF0000"/>
                </a:solidFill>
              </a:rPr>
              <a:t>identified</a:t>
            </a:r>
            <a:r>
              <a:rPr lang="sv-SE" dirty="0">
                <a:solidFill>
                  <a:srgbClr val="FF0000"/>
                </a:solidFill>
              </a:rPr>
              <a:t> RB </a:t>
            </a:r>
            <a:r>
              <a:rPr lang="sv-SE" dirty="0" err="1">
                <a:solidFill>
                  <a:srgbClr val="FF0000"/>
                </a:solidFill>
              </a:rPr>
              <a:t>alignment</a:t>
            </a:r>
            <a:r>
              <a:rPr lang="sv-SE" dirty="0">
                <a:solidFill>
                  <a:srgbClr val="FF0000"/>
                </a:solidFill>
              </a:rPr>
              <a:t> </a:t>
            </a:r>
            <a:r>
              <a:rPr lang="sv-SE" dirty="0"/>
              <a:t>options violate RAN1 agreements.</a:t>
            </a:r>
          </a:p>
          <a:p>
            <a:endParaRPr lang="sv-SE" dirty="0"/>
          </a:p>
          <a:p>
            <a:r>
              <a:rPr lang="sv-SE" dirty="0"/>
              <a:t>Companies are encouraged to bring contributions to next RAN4 meeting with different RB alignment options to check which SCS and channel BW combinations’ RB values should be reduced and how much. </a:t>
            </a:r>
            <a:endParaRPr lang="en-US" dirty="0"/>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3605</TotalTime>
  <Words>1052</Words>
  <Application>Microsoft Office PowerPoint</Application>
  <PresentationFormat>Custom</PresentationFormat>
  <Paragraphs>200</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Slide 1</vt:lpstr>
      <vt:lpstr>Background: Previous agreement for below 6GHz</vt:lpstr>
      <vt:lpstr>Background: Previous agreement for mmWave</vt:lpstr>
      <vt:lpstr>Background: the agreed minimum guard band (kHz) at each end of channel BW achievable for below 6GHz</vt:lpstr>
      <vt:lpstr>Background: the agreed minimum guard band (kHz) at each end of channel BW achievable for mmWave</vt:lpstr>
      <vt:lpstr>Background: Identified open issues</vt:lpstr>
      <vt:lpstr>Background: Identified open issues</vt:lpstr>
      <vt:lpstr>WF on spectrum utilization of single numerology case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dc:creator>
  <cp:lastModifiedBy>gaoyh</cp:lastModifiedBy>
  <cp:revision>217</cp:revision>
  <dcterms:created xsi:type="dcterms:W3CDTF">2017-04-28T18:00:30Z</dcterms:created>
  <dcterms:modified xsi:type="dcterms:W3CDTF">2017-09-21T05:57:05Z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A27793D690CCD30776C89F226D19CB027DEC0D68DABB871FDBD50FDE498672B4</vt:lpwstr>
  </property>
  <property fmtid="{D5CDD505-2E9C-101B-9397-08002B2CF9AE}" pid="2" name="_2015_ms_pID_725343">
    <vt:lpwstr>(2)LLvy+pKYUEfsu4N9z6SLTC0uV68rManWz8Fih+GsAoiwFC9FPufPuWA1mQteKnyAJ/TfPsfW_x000d_
aFyzvUR0qXMn4q/XY7RIVr/QZuejN8ShCNU1/8b4f+uxqMYB5VgFSn/n8hap9lFzCwfZ+0Bq_x000d_
g/5R8C6iqEG95iGa0vvzpq+o0epOTRLHDk1rCm+BlM04yUbE60doQh0ssm35kBbL3ndGqKLV_x000d_
RIgiA89bdCO4BCjRjp</vt:lpwstr>
  </property>
  <property fmtid="{D5CDD505-2E9C-101B-9397-08002B2CF9AE}" pid="3" name="_2015_ms_pID_725343_00">
    <vt:lpwstr>_2015_ms_pID_725343</vt:lpwstr>
  </property>
  <property fmtid="{D5CDD505-2E9C-101B-9397-08002B2CF9AE}" pid="4" name="_2015_ms_pID_7253431">
    <vt:lpwstr>kRki1DX52wzyvbyz8qHczqx89bcQD1ALm+4QlDeDPpfnSaosZON58y_x000d_
8y3iCamFkkqXWWaBYUH27fxLZ5STYiD6JRdBL+rMK1m5BBE2+bsA9ZtPM02KD0y1j5s7rSyN_x000d_
HEy5B3qnNW/Ttjj7GV758KzwfzgbqK3O/tY8am5LQ0Vh0Q==</vt:lpwstr>
  </property>
  <property fmtid="{D5CDD505-2E9C-101B-9397-08002B2CF9AE}" pid="5" name="_2015_ms_pID_7253431_00">
    <vt:lpwstr>_2015_ms_pID_7253431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1498523835</vt:lpwstr>
  </property>
</Properties>
</file>