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90" r:id="rId3"/>
    <p:sldId id="291" r:id="rId4"/>
    <p:sldId id="305" r:id="rId5"/>
    <p:sldId id="299" r:id="rId6"/>
    <p:sldId id="303" r:id="rId7"/>
    <p:sldId id="300" r:id="rId8"/>
    <p:sldId id="304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NR#3</a:t>
            </a:r>
            <a:br>
              <a:rPr lang="en-US" altLang="zh-CN" sz="2200" dirty="0"/>
            </a:br>
            <a:r>
              <a:rPr lang="en-US" altLang="zh-CN" sz="2200" dirty="0"/>
              <a:t>Nagoya, Japan, </a:t>
            </a:r>
            <a:r>
              <a:rPr lang="en-US" altLang="zh-CN" sz="2200"/>
              <a:t>18-21 September 2017</a:t>
            </a: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>
            <a:normAutofit fontScale="92500" lnSpcReduction="10000"/>
          </a:bodyPr>
          <a:lstStyle/>
          <a:p>
            <a:r>
              <a:rPr lang="sv-SE" altLang="zh-CN" dirty="0">
                <a:solidFill>
                  <a:schemeClr val="tx1"/>
                </a:solidFill>
              </a:rPr>
              <a:t>Ericsson, Qualcomm, Verizon, Vodafone, Orange, InterDigital, T-Mobile USA</a:t>
            </a:r>
            <a:r>
              <a:rPr lang="sv-SE" altLang="zh-CN">
                <a:solidFill>
                  <a:schemeClr val="tx1"/>
                </a:solidFill>
              </a:rPr>
              <a:t>, Sony, Deutsche Telekom, [...]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ON-to-OFF and OFF-to-ON transient time for NR UE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/>
              <a:t>R4-1709971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17638"/>
            <a:ext cx="8640960" cy="5179714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US" sz="4400" dirty="0"/>
              <a:t>RAN4 has agreed to use following ON-to-OFF and OFF-to-ON transition time for NR in Qingdao </a:t>
            </a:r>
            <a:r>
              <a:rPr lang="en-US" sz="4400" dirty="0" err="1"/>
              <a:t>adhoc</a:t>
            </a:r>
            <a:r>
              <a:rPr lang="en-US" sz="4400" dirty="0"/>
              <a:t>:</a:t>
            </a:r>
            <a:endParaRPr lang="sv-SE" sz="4400" dirty="0"/>
          </a:p>
          <a:p>
            <a:pPr lvl="1" hangingPunct="0"/>
            <a:r>
              <a:rPr lang="en-US" sz="3600" dirty="0"/>
              <a:t>Consider 10us for sub6GHz case</a:t>
            </a:r>
            <a:endParaRPr lang="sv-SE" sz="3600" dirty="0"/>
          </a:p>
          <a:p>
            <a:pPr lvl="1" hangingPunct="0"/>
            <a:r>
              <a:rPr lang="en-US" sz="3600" dirty="0"/>
              <a:t>Consider 5us for </a:t>
            </a:r>
            <a:r>
              <a:rPr lang="en-US" sz="3600" dirty="0" err="1"/>
              <a:t>mmWave</a:t>
            </a:r>
            <a:r>
              <a:rPr lang="en-US" sz="3600" dirty="0"/>
              <a:t> case</a:t>
            </a:r>
            <a:endParaRPr lang="sv-SE" sz="3600" dirty="0"/>
          </a:p>
          <a:p>
            <a:r>
              <a:rPr lang="en-US" sz="4400" dirty="0"/>
              <a:t>Thus, the transient time will be 20us and 10us for sub6GHz and </a:t>
            </a:r>
            <a:r>
              <a:rPr lang="en-US" sz="4400" dirty="0" err="1"/>
              <a:t>mmWave</a:t>
            </a:r>
            <a:r>
              <a:rPr lang="en-US" sz="4400" dirty="0"/>
              <a:t>, respectively.</a:t>
            </a:r>
          </a:p>
          <a:p>
            <a:r>
              <a:rPr lang="en-US" sz="4400" dirty="0"/>
              <a:t>For 60kHz and 120kHz SCS, the OFDM symbol duration in 17.85us and 8.92us respectively.</a:t>
            </a:r>
          </a:p>
          <a:p>
            <a:pPr lvl="1"/>
            <a:r>
              <a:rPr lang="en-US" sz="4000" dirty="0"/>
              <a:t>E.g. for 60kHz case, more than one OFDM symbols will be lost when transient period need to be inserted</a:t>
            </a:r>
          </a:p>
          <a:p>
            <a:pPr lvl="1"/>
            <a:r>
              <a:rPr lang="en-US" sz="4000" dirty="0"/>
              <a:t>E.g. for 120kHz case in </a:t>
            </a:r>
            <a:r>
              <a:rPr lang="en-US" sz="4000" dirty="0" err="1"/>
              <a:t>mmWave</a:t>
            </a:r>
            <a:r>
              <a:rPr lang="en-US" sz="4000" dirty="0"/>
              <a:t>, more than one OFDM symbols will be lost when transient period need to be inserted</a:t>
            </a:r>
          </a:p>
          <a:p>
            <a:pPr marL="0" indent="0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C2036-D6DD-494D-B4F2-D999543F2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23167"/>
            <a:ext cx="8229600" cy="1143000"/>
          </a:xfrm>
        </p:spPr>
        <p:txBody>
          <a:bodyPr/>
          <a:lstStyle/>
          <a:p>
            <a:r>
              <a:rPr lang="en-US" dirty="0"/>
              <a:t>Way </a:t>
            </a:r>
            <a:r>
              <a:rPr lang="en-US"/>
              <a:t>forward on Switching </a:t>
            </a:r>
            <a:r>
              <a:rPr lang="en-US" dirty="0"/>
              <a:t>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84650-9168-4090-AF60-9FB3205FB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166167"/>
            <a:ext cx="8856984" cy="579122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 WF is to ask manufacturers to fill out the following table of transient times</a:t>
            </a:r>
          </a:p>
          <a:p>
            <a:r>
              <a:rPr lang="en-US" dirty="0"/>
              <a:t>Three different switching time need to be Studied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TX-TX time refers to switching time related to change of power between consecutive UL transmissions</a:t>
            </a:r>
          </a:p>
          <a:p>
            <a:r>
              <a:rPr lang="en-US" dirty="0"/>
              <a:t>TX-RX time refers to time required for switching from UL to DL</a:t>
            </a:r>
          </a:p>
          <a:p>
            <a:r>
              <a:rPr lang="en-US" dirty="0"/>
              <a:t>RX-TX time refers to time required for switching from DL to UL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53A2E2-E1AC-4AD6-94D2-53D562D90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024776"/>
              </p:ext>
            </p:extLst>
          </p:nvPr>
        </p:nvGraphicFramePr>
        <p:xfrm>
          <a:off x="1547664" y="2420888"/>
          <a:ext cx="5519937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979">
                  <a:extLst>
                    <a:ext uri="{9D8B030D-6E8A-4147-A177-3AD203B41FA5}">
                      <a16:colId xmlns:a16="http://schemas.microsoft.com/office/drawing/2014/main" val="2821283279"/>
                    </a:ext>
                  </a:extLst>
                </a:gridCol>
                <a:gridCol w="1839979">
                  <a:extLst>
                    <a:ext uri="{9D8B030D-6E8A-4147-A177-3AD203B41FA5}">
                      <a16:colId xmlns:a16="http://schemas.microsoft.com/office/drawing/2014/main" val="438541297"/>
                    </a:ext>
                  </a:extLst>
                </a:gridCol>
                <a:gridCol w="1839979">
                  <a:extLst>
                    <a:ext uri="{9D8B030D-6E8A-4147-A177-3AD203B41FA5}">
                      <a16:colId xmlns:a16="http://schemas.microsoft.com/office/drawing/2014/main" val="3621254996"/>
                    </a:ext>
                  </a:extLst>
                </a:gridCol>
              </a:tblGrid>
              <a:tr h="3917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Sub6Hz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mmWave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444450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TX-TX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751822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RX-TX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865727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TX-RX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310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292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80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 Appendix – </a:t>
            </a:r>
            <a:br>
              <a:rPr lang="en-US" dirty="0"/>
            </a:br>
            <a:r>
              <a:rPr lang="en-US" dirty="0"/>
              <a:t>Definitions of TX-RX, RX-TX and TX-TX</a:t>
            </a:r>
          </a:p>
        </p:txBody>
      </p:sp>
    </p:spTree>
    <p:extLst>
      <p:ext uri="{BB962C8B-B14F-4D97-AF65-F5344CB8AC3E}">
        <p14:creationId xmlns:p14="http://schemas.microsoft.com/office/powerpoint/2010/main" val="1157875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Off to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178696" cy="4525963"/>
          </a:xfrm>
        </p:spPr>
        <p:txBody>
          <a:bodyPr/>
          <a:lstStyle/>
          <a:p>
            <a:r>
              <a:rPr lang="en-US" dirty="0"/>
              <a:t>Off to On transceiver and PA enabled from off state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934" y="1417638"/>
            <a:ext cx="6367066" cy="434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746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RX to TX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37446"/>
            <a:ext cx="3178696" cy="4525963"/>
          </a:xfrm>
        </p:spPr>
        <p:txBody>
          <a:bodyPr/>
          <a:lstStyle/>
          <a:p>
            <a:r>
              <a:rPr lang="en-US" dirty="0"/>
              <a:t>RX-TX switching</a:t>
            </a:r>
          </a:p>
          <a:p>
            <a:r>
              <a:rPr lang="en-US" dirty="0"/>
              <a:t>Transceiver on some setup can happen before end of RX slot</a:t>
            </a:r>
          </a:p>
          <a:p>
            <a:r>
              <a:rPr lang="en-US" dirty="0"/>
              <a:t>PA setup can happen before end of RX slot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256" y="1988840"/>
            <a:ext cx="6010135" cy="369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97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TX-RX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060848"/>
            <a:ext cx="3178696" cy="298519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TX-RX switching </a:t>
            </a:r>
          </a:p>
          <a:p>
            <a:r>
              <a:rPr lang="en-US" dirty="0"/>
              <a:t>Transceiver switches from TX to RX mode (G4)</a:t>
            </a:r>
          </a:p>
          <a:p>
            <a:r>
              <a:rPr lang="en-US" dirty="0"/>
              <a:t>PA ramp down can happen as RX is setup for next slot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891" y="1422756"/>
            <a:ext cx="6675711" cy="411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19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On to 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140968"/>
            <a:ext cx="3178696" cy="2985195"/>
          </a:xfrm>
        </p:spPr>
        <p:txBody>
          <a:bodyPr/>
          <a:lstStyle/>
          <a:p>
            <a:r>
              <a:rPr lang="en-US" dirty="0" err="1"/>
              <a:t>Tx</a:t>
            </a:r>
            <a:r>
              <a:rPr lang="en-US" dirty="0"/>
              <a:t> On to Off </a:t>
            </a:r>
          </a:p>
          <a:p>
            <a:r>
              <a:rPr lang="en-US" dirty="0"/>
              <a:t>Transceiver to off state</a:t>
            </a:r>
          </a:p>
          <a:p>
            <a:r>
              <a:rPr lang="en-US" dirty="0"/>
              <a:t>PA to off state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326" y="1628800"/>
            <a:ext cx="7006051" cy="352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124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10172</TotalTime>
  <Words>308</Words>
  <Application>Microsoft Office PowerPoint</Application>
  <PresentationFormat>On-screen Show (4:3)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Office 主题</vt:lpstr>
      <vt:lpstr>3GPP TSG-RAN WG4 Meeting NR#3 Nagoya, Japan, 18-21 September 2017 </vt:lpstr>
      <vt:lpstr>Background</vt:lpstr>
      <vt:lpstr>Way forward on Switching time</vt:lpstr>
      <vt:lpstr> Appendix –  Definitions of TX-RX, RX-TX and TX-TX</vt:lpstr>
      <vt:lpstr>TX Off to On</vt:lpstr>
      <vt:lpstr>RX to TX switching</vt:lpstr>
      <vt:lpstr>TX-RX switching</vt:lpstr>
      <vt:lpstr>TX On to Off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806</cp:revision>
  <dcterms:created xsi:type="dcterms:W3CDTF">2016-01-12T08:39:50Z</dcterms:created>
  <dcterms:modified xsi:type="dcterms:W3CDTF">2017-09-21T04:04:34Z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_AdHocReviewCycleID">
    <vt:i4>-313870152</vt:i4>
  </property>
  <property fmtid="{D5CDD505-2E9C-101B-9397-08002B2CF9AE}" pid="12" name="_EmailSubject">
    <vt:lpwstr>Draft R4-1708815: WF on ON-OFF mask for NR UE</vt:lpwstr>
  </property>
  <property fmtid="{D5CDD505-2E9C-101B-9397-08002B2CF9AE}" pid="13" name="_AuthorEmail">
    <vt:lpwstr>mlane@qti.qualcomm.com</vt:lpwstr>
  </property>
  <property fmtid="{D5CDD505-2E9C-101B-9397-08002B2CF9AE}" pid="14" name="_AuthorEmailDisplayName">
    <vt:lpwstr>Mark Lane</vt:lpwstr>
  </property>
</Properties>
</file>