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9" r:id="rId4"/>
    <p:sldId id="266" r:id="rId5"/>
    <p:sldId id="265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516" y="10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NR#3 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/>
            </a:r>
            <a:b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GB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Nagoya, Japan, 18 – 21 Sep, 2017</a:t>
            </a:r>
            <a:endParaRPr lang="zh-CN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340696"/>
            <a:ext cx="6400800" cy="1752600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</a:t>
            </a:r>
            <a:r>
              <a:rPr lang="en-US" altLang="zh-CN" smtClean="0">
                <a:solidFill>
                  <a:schemeClr val="tx1"/>
                </a:solidFill>
              </a:rPr>
              <a:t>, </a:t>
            </a:r>
            <a:r>
              <a:rPr lang="en-US" altLang="zh-CN" smtClean="0">
                <a:solidFill>
                  <a:schemeClr val="tx1"/>
                </a:solidFill>
              </a:rPr>
              <a:t>Intel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2420888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/>
              <a:t>Way forward on </a:t>
            </a:r>
            <a:r>
              <a:rPr lang="en-US" altLang="zh-CN" sz="4400" dirty="0" smtClean="0"/>
              <a:t>NR REFSENS SNR simulation assumptions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164288" y="620688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R4-1709951</a:t>
            </a:r>
            <a:endParaRPr lang="zh-CN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en-US" dirty="0"/>
              <a:t>UE RF REFSENS for sub-6GHz and </a:t>
            </a:r>
            <a:r>
              <a:rPr lang="en-US" dirty="0" err="1"/>
              <a:t>mmWave</a:t>
            </a:r>
            <a:r>
              <a:rPr lang="en-US" dirty="0"/>
              <a:t> depends on SNR term which depends on UE demodulation performance</a:t>
            </a:r>
          </a:p>
          <a:p>
            <a:pPr lvl="1"/>
            <a:r>
              <a:rPr lang="en-US" dirty="0"/>
              <a:t>Sub-6GHz (</a:t>
            </a:r>
            <a:r>
              <a:rPr lang="en-GB" dirty="0"/>
              <a:t>R4-1709149</a:t>
            </a:r>
            <a:r>
              <a:rPr lang="en-US" dirty="0"/>
              <a:t>): REFSENS (dBm) = -174dBm + NF + 10*log(RXBW) - Diversity gain + </a:t>
            </a:r>
            <a:r>
              <a:rPr lang="en-US" b="1" dirty="0"/>
              <a:t>SNR</a:t>
            </a:r>
            <a:r>
              <a:rPr lang="en-US" dirty="0"/>
              <a:t> + IM</a:t>
            </a:r>
          </a:p>
          <a:p>
            <a:pPr lvl="1"/>
            <a:r>
              <a:rPr lang="en-US" dirty="0" err="1"/>
              <a:t>mmWave</a:t>
            </a:r>
            <a:r>
              <a:rPr lang="en-US" dirty="0"/>
              <a:t> (</a:t>
            </a:r>
            <a:r>
              <a:rPr lang="en-GB" dirty="0"/>
              <a:t>R4-1709140</a:t>
            </a:r>
            <a:r>
              <a:rPr lang="en-US" dirty="0"/>
              <a:t>): </a:t>
            </a:r>
            <a:r>
              <a:rPr lang="en-GB" dirty="0"/>
              <a:t>REFSENS </a:t>
            </a:r>
            <a:r>
              <a:rPr lang="de-DE" dirty="0"/>
              <a:t>(dBm)</a:t>
            </a:r>
            <a:r>
              <a:rPr lang="en-US" dirty="0"/>
              <a:t>= -174dBm (</a:t>
            </a:r>
            <a:r>
              <a:rPr lang="en-US" dirty="0" err="1"/>
              <a:t>kT</a:t>
            </a:r>
            <a:r>
              <a:rPr lang="en-US" dirty="0"/>
              <a:t>) + 10*log(Max. RX BW) + NF – Total Ant. gain - Diversity gain + </a:t>
            </a:r>
            <a:r>
              <a:rPr lang="en-US" b="1" dirty="0"/>
              <a:t>SNR</a:t>
            </a:r>
            <a:r>
              <a:rPr lang="en-US" dirty="0"/>
              <a:t> + ILs</a:t>
            </a:r>
          </a:p>
          <a:p>
            <a:r>
              <a:rPr lang="en-GB" altLang="zh-CN" dirty="0" smtClean="0"/>
              <a:t>During RAN4#84 Berlin meeting, </a:t>
            </a:r>
            <a:r>
              <a:rPr lang="en-GB" dirty="0" smtClean="0"/>
              <a:t>the SNR for NR REFSENS requirements was discussed,  a way </a:t>
            </a:r>
            <a:r>
              <a:rPr lang="en-GB" sz="3100" dirty="0" smtClean="0"/>
              <a:t>forward R4-1709105 was discussed but not approved, but link level simulation is needed to decide the SNR value.</a:t>
            </a:r>
            <a:r>
              <a:rPr lang="en-GB" dirty="0" smtClean="0"/>
              <a:t>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Way Forward</a:t>
            </a:r>
            <a:endParaRPr lang="en-GB" altLang="zh-CN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78363"/>
          </a:xfrm>
          <a:extLst/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UE REFSENS SNR definition</a:t>
            </a:r>
          </a:p>
          <a:p>
            <a:pPr lvl="1"/>
            <a:r>
              <a:rPr lang="en-GB" sz="2400" dirty="0" smtClean="0"/>
              <a:t>Use tentative SNR = -1 dB as the assumption for further NR RF REFSENS requirements discussion</a:t>
            </a:r>
          </a:p>
          <a:p>
            <a:pPr lvl="1"/>
            <a:r>
              <a:rPr lang="en-GB" altLang="zh-CN" sz="2400" dirty="0" smtClean="0"/>
              <a:t>Define REFSENS FRC and finalize demodulation SNR value as per RAN1 work progress</a:t>
            </a:r>
            <a:endParaRPr lang="en-GB" sz="2400" dirty="0" smtClean="0"/>
          </a:p>
          <a:p>
            <a:pPr lvl="1"/>
            <a:r>
              <a:rPr lang="en-GB" altLang="zh-CN" sz="2400" dirty="0" smtClean="0"/>
              <a:t>Replace the tentative SNR value with final SNR value once it is finalized</a:t>
            </a:r>
            <a:endParaRPr lang="en-GB" dirty="0" smtClean="0"/>
          </a:p>
          <a:p>
            <a:r>
              <a:rPr lang="en-GB" altLang="zh-CN" dirty="0" smtClean="0"/>
              <a:t>Impairments</a:t>
            </a:r>
          </a:p>
          <a:p>
            <a:pPr lvl="1"/>
            <a:r>
              <a:rPr lang="en-US" altLang="zh-CN" sz="2400" dirty="0" smtClean="0"/>
              <a:t>Channel estimation</a:t>
            </a:r>
          </a:p>
          <a:p>
            <a:pPr lvl="2"/>
            <a:r>
              <a:rPr lang="en-US" altLang="zh-CN" sz="2000" dirty="0" smtClean="0"/>
              <a:t>Option 1: Practical </a:t>
            </a:r>
            <a:r>
              <a:rPr lang="en-US" altLang="zh-CN" sz="2000" dirty="0"/>
              <a:t>channel estimation is explicitly </a:t>
            </a:r>
            <a:r>
              <a:rPr lang="en-US" altLang="zh-CN" sz="2000" dirty="0" smtClean="0"/>
              <a:t>taken </a:t>
            </a:r>
            <a:r>
              <a:rPr lang="en-US" altLang="zh-CN" sz="2000" dirty="0"/>
              <a:t>into account in SNR. </a:t>
            </a:r>
            <a:endParaRPr lang="en-US" altLang="zh-CN" sz="2000" dirty="0" smtClean="0"/>
          </a:p>
          <a:p>
            <a:pPr lvl="2"/>
            <a:r>
              <a:rPr lang="en-US" altLang="zh-CN" sz="2000" dirty="0"/>
              <a:t>Option </a:t>
            </a:r>
            <a:r>
              <a:rPr lang="en-US" altLang="zh-CN" sz="2000" dirty="0" smtClean="0"/>
              <a:t>2: Perfect channel estimation assumed for SNR definition</a:t>
            </a:r>
          </a:p>
          <a:p>
            <a:pPr lvl="1"/>
            <a:r>
              <a:rPr lang="en-US" altLang="zh-CN" sz="2400" dirty="0" smtClean="0"/>
              <a:t>How to capture other </a:t>
            </a:r>
            <a:r>
              <a:rPr lang="en-US" altLang="zh-CN" sz="2400" dirty="0"/>
              <a:t>BB </a:t>
            </a:r>
            <a:r>
              <a:rPr lang="en-US" altLang="zh-CN" sz="2400" dirty="0" smtClean="0"/>
              <a:t>implementation impairments is FFS</a:t>
            </a:r>
          </a:p>
          <a:p>
            <a:pPr lvl="2"/>
            <a:r>
              <a:rPr lang="en-US" altLang="zh-CN" sz="2000" dirty="0" smtClean="0"/>
              <a:t>e.g. add impairments into IM term or capture in SNR definition</a:t>
            </a:r>
            <a:endParaRPr lang="en-US" altLang="zh-CN" sz="2000" dirty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C91F9A2B-6390-4FE8-9F69-F0EEB7BAB3EC}" type="slidenum">
              <a:rPr lang="en-US" altLang="zh-CN"/>
              <a:pPr eaLnBrk="1" hangingPunct="1"/>
              <a:t>3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41241840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Way Forward</a:t>
            </a:r>
            <a:endParaRPr lang="en-GB" altLang="zh-CN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5149552"/>
          </a:xfrm>
          <a:extLst/>
        </p:spPr>
        <p:txBody>
          <a:bodyPr>
            <a:normAutofit fontScale="47500" lnSpcReduction="20000"/>
          </a:bodyPr>
          <a:lstStyle/>
          <a:p>
            <a:pPr>
              <a:lnSpc>
                <a:spcPct val="80000"/>
              </a:lnSpc>
            </a:pPr>
            <a:r>
              <a:rPr lang="en-GB" altLang="zh-CN" sz="3000" dirty="0" smtClean="0"/>
              <a:t>Propagation condition: </a:t>
            </a:r>
            <a:r>
              <a:rPr lang="en-GB" altLang="zh-CN" dirty="0" smtClean="0"/>
              <a:t>AWGN</a:t>
            </a:r>
          </a:p>
          <a:p>
            <a:pPr lvl="1" hangingPunct="0"/>
            <a:endParaRPr lang="en-US" altLang="zh-CN" dirty="0" smtClean="0"/>
          </a:p>
          <a:p>
            <a:pPr hangingPunct="0"/>
            <a:r>
              <a:rPr lang="en-GB" dirty="0" smtClean="0"/>
              <a:t>Antenna configuration: </a:t>
            </a:r>
          </a:p>
          <a:p>
            <a:pPr lvl="1" hangingPunct="0"/>
            <a:r>
              <a:rPr lang="en-GB" dirty="0" smtClean="0"/>
              <a:t>	</a:t>
            </a:r>
            <a:r>
              <a:rPr lang="en-US" dirty="0" smtClean="0"/>
              <a:t>1x1</a:t>
            </a:r>
          </a:p>
          <a:p>
            <a:pPr lvl="2"/>
            <a:r>
              <a:rPr lang="en-US" dirty="0" smtClean="0"/>
              <a:t>Note: Diversity gain (e.g. 3 dB for 2RX) is included in REFSENS equation</a:t>
            </a:r>
          </a:p>
          <a:p>
            <a:pPr lvl="2"/>
            <a:endParaRPr lang="en-US" dirty="0" smtClean="0"/>
          </a:p>
          <a:p>
            <a:r>
              <a:rPr lang="en-US" dirty="0" smtClean="0"/>
              <a:t>PDSCH resource allocation: Full bandwidth</a:t>
            </a:r>
          </a:p>
          <a:p>
            <a:endParaRPr lang="en-US" dirty="0" smtClean="0"/>
          </a:p>
          <a:p>
            <a:r>
              <a:rPr lang="en-US" dirty="0" smtClean="0"/>
              <a:t>HARQ:  No HARQ retransmissions</a:t>
            </a:r>
          </a:p>
          <a:p>
            <a:endParaRPr lang="en-US" dirty="0" smtClean="0"/>
          </a:p>
          <a:p>
            <a:r>
              <a:rPr lang="en-US" dirty="0" smtClean="0"/>
              <a:t>MCS: </a:t>
            </a:r>
          </a:p>
          <a:p>
            <a:pPr lvl="1"/>
            <a:r>
              <a:rPr lang="en-US" dirty="0" smtClean="0"/>
              <a:t>QPSK modulation</a:t>
            </a:r>
          </a:p>
          <a:p>
            <a:pPr lvl="1"/>
            <a:r>
              <a:rPr lang="en-US" dirty="0" smtClean="0"/>
              <a:t>Code rate: </a:t>
            </a:r>
          </a:p>
          <a:p>
            <a:pPr lvl="2"/>
            <a:r>
              <a:rPr lang="en-US" dirty="0" smtClean="0"/>
              <a:t>Option 1: 1/3</a:t>
            </a:r>
          </a:p>
          <a:p>
            <a:pPr lvl="2"/>
            <a:r>
              <a:rPr lang="en-US" dirty="0" smtClean="0"/>
              <a:t>Other options not precluded</a:t>
            </a:r>
          </a:p>
          <a:p>
            <a:pPr lvl="2"/>
            <a:endParaRPr lang="en-US" dirty="0" smtClean="0"/>
          </a:p>
          <a:p>
            <a:pPr hangingPunct="0"/>
            <a:r>
              <a:rPr lang="en-GB" dirty="0" smtClean="0"/>
              <a:t>Transmission mode: </a:t>
            </a:r>
          </a:p>
          <a:p>
            <a:pPr lvl="1" hangingPunct="0"/>
            <a:r>
              <a:rPr lang="en-US" dirty="0" smtClean="0"/>
              <a:t>1 layer, single DMRS port</a:t>
            </a:r>
          </a:p>
          <a:p>
            <a:pPr lvl="1" hangingPunct="0"/>
            <a:endParaRPr lang="en-US" dirty="0" smtClean="0"/>
          </a:p>
          <a:p>
            <a:pPr hangingPunct="0"/>
            <a:r>
              <a:rPr lang="en-US" dirty="0" smtClean="0"/>
              <a:t>LDPC channel coding</a:t>
            </a:r>
            <a:endParaRPr lang="en-US" strike="sngStrike" dirty="0" smtClean="0"/>
          </a:p>
          <a:p>
            <a:pPr lvl="1" hangingPunct="0"/>
            <a:r>
              <a:rPr lang="en-US" dirty="0" smtClean="0"/>
              <a:t>Dependent on the TBS selected: LDPC base graph 1 or 2</a:t>
            </a:r>
          </a:p>
          <a:p>
            <a:pPr hangingPunct="0"/>
            <a:endParaRPr lang="en-US" dirty="0" smtClean="0"/>
          </a:p>
          <a:p>
            <a:pPr hangingPunct="0"/>
            <a:r>
              <a:rPr lang="en-US" dirty="0" smtClean="0"/>
              <a:t>Test </a:t>
            </a:r>
            <a:r>
              <a:rPr lang="en-US" dirty="0"/>
              <a:t>metric</a:t>
            </a:r>
          </a:p>
          <a:p>
            <a:pPr lvl="1" hangingPunct="0"/>
            <a:r>
              <a:rPr lang="en-GB" dirty="0"/>
              <a:t>95% of the maximum throughput of the reference measurement </a:t>
            </a:r>
            <a:r>
              <a:rPr lang="en-GB" dirty="0" smtClean="0"/>
              <a:t>channels</a:t>
            </a:r>
            <a:endParaRPr lang="en-US" dirty="0" smtClean="0">
              <a:solidFill>
                <a:srgbClr val="FF0000"/>
              </a:solidFill>
            </a:endParaRPr>
          </a:p>
          <a:p>
            <a:pPr lvl="2"/>
            <a:endParaRPr lang="en-GB" altLang="zh-CN" dirty="0" smtClean="0">
              <a:solidFill>
                <a:srgbClr val="FF0000"/>
              </a:solidFill>
            </a:endParaRPr>
          </a:p>
          <a:p>
            <a:pPr lvl="2"/>
            <a:endParaRPr lang="en-GB" altLang="zh-CN" dirty="0">
              <a:solidFill>
                <a:srgbClr val="FF0000"/>
              </a:solidFill>
            </a:endParaRPr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C91F9A2B-6390-4FE8-9F69-F0EEB7BAB3EC}" type="slidenum">
              <a:rPr lang="en-US" altLang="zh-CN"/>
              <a:pPr eaLnBrk="1" hangingPunct="1"/>
              <a:t>4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5170336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Way Forward</a:t>
            </a:r>
            <a:endParaRPr lang="en-GB" altLang="zh-CN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861520"/>
          </a:xfrm>
          <a:extLst/>
        </p:spPr>
        <p:txBody>
          <a:bodyPr>
            <a:normAutofit fontScale="40000" lnSpcReduction="20000"/>
          </a:bodyPr>
          <a:lstStyle/>
          <a:p>
            <a:r>
              <a:rPr lang="en-GB" dirty="0" smtClean="0"/>
              <a:t>Set </a:t>
            </a:r>
            <a:r>
              <a:rPr lang="en-GB" dirty="0"/>
              <a:t>of </a:t>
            </a:r>
            <a:r>
              <a:rPr lang="en-GB" dirty="0" smtClean="0"/>
              <a:t>CBW/SCS: Companies can select one or more of the following combination for initial simulation:</a:t>
            </a:r>
          </a:p>
          <a:p>
            <a:endParaRPr lang="en-GB" dirty="0" smtClean="0"/>
          </a:p>
          <a:p>
            <a:pPr>
              <a:buNone/>
            </a:pPr>
            <a:endParaRPr lang="en-GB" dirty="0" smtClean="0"/>
          </a:p>
          <a:p>
            <a:pPr lvl="1"/>
            <a:endParaRPr lang="en-GB" u="sng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 Control channel configuration</a:t>
            </a:r>
          </a:p>
          <a:p>
            <a:pPr lvl="1"/>
            <a:r>
              <a:rPr lang="en-US" dirty="0" smtClean="0"/>
              <a:t>Option 1: 3 for CBW=5MHz, 2 for CBW&gt;5MHz</a:t>
            </a:r>
          </a:p>
          <a:p>
            <a:pPr lvl="1"/>
            <a:r>
              <a:rPr lang="en-US" dirty="0" smtClean="0"/>
              <a:t>Other options not precluded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SS Block configuration</a:t>
            </a:r>
          </a:p>
          <a:p>
            <a:pPr lvl="1"/>
            <a:r>
              <a:rPr lang="en-US" dirty="0" smtClean="0"/>
              <a:t>Option 1:  Schedule PDSCH in slots without SS blocks (For initial simulation alignment)</a:t>
            </a:r>
          </a:p>
          <a:p>
            <a:pPr lvl="1"/>
            <a:r>
              <a:rPr lang="en-US" dirty="0" smtClean="0"/>
              <a:t>Option 2: 1 SSB within 5ms window size with SS burst Set Periodicity 5ms</a:t>
            </a:r>
            <a:endParaRPr lang="en-US" dirty="0" smtClean="0">
              <a:solidFill>
                <a:srgbClr val="FF0000"/>
              </a:solidFill>
            </a:endParaRPr>
          </a:p>
          <a:p>
            <a:pPr lvl="1"/>
            <a:r>
              <a:rPr lang="en-US" dirty="0" smtClean="0"/>
              <a:t>Other options not  precluded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RS configuration</a:t>
            </a:r>
          </a:p>
          <a:p>
            <a:pPr lvl="1"/>
            <a:r>
              <a:rPr lang="en-US" dirty="0" smtClean="0"/>
              <a:t>FFS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 TDD configuration </a:t>
            </a:r>
          </a:p>
          <a:p>
            <a:pPr lvl="1"/>
            <a:r>
              <a:rPr lang="en-US" dirty="0" smtClean="0"/>
              <a:t>FFS</a:t>
            </a:r>
          </a:p>
          <a:p>
            <a:pPr lvl="2"/>
            <a:endParaRPr lang="en-US" dirty="0">
              <a:solidFill>
                <a:srgbClr val="FF0000"/>
              </a:solidFill>
            </a:endParaRPr>
          </a:p>
          <a:p>
            <a:pPr lvl="2"/>
            <a:endParaRPr lang="en-GB" altLang="zh-CN" dirty="0" smtClean="0">
              <a:solidFill>
                <a:srgbClr val="FF0000"/>
              </a:solidFill>
            </a:endParaRPr>
          </a:p>
          <a:p>
            <a:pPr lvl="2"/>
            <a:endParaRPr lang="en-GB" altLang="zh-CN" dirty="0">
              <a:solidFill>
                <a:srgbClr val="FF0000"/>
              </a:solidFill>
            </a:endParaRPr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C91F9A2B-6390-4FE8-9F69-F0EEB7BAB3EC}" type="slidenum">
              <a:rPr lang="en-US" altLang="zh-CN"/>
              <a:pPr eaLnBrk="1" hangingPunct="1"/>
              <a:t>5</a:t>
            </a:fld>
            <a:endParaRPr lang="en-US" altLang="zh-CN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899592" y="1844824"/>
          <a:ext cx="7272814" cy="1153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81927"/>
                <a:gridCol w="523695"/>
                <a:gridCol w="477872"/>
                <a:gridCol w="661165"/>
                <a:gridCol w="661165"/>
                <a:gridCol w="661165"/>
                <a:gridCol w="661165"/>
                <a:gridCol w="661165"/>
                <a:gridCol w="661165"/>
                <a:gridCol w="661165"/>
                <a:gridCol w="661165"/>
              </a:tblGrid>
              <a:tr h="37084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latin typeface="Arial"/>
                          <a:ea typeface="SimSun"/>
                          <a:cs typeface="Arial"/>
                        </a:rPr>
                        <a:t>Channel Bandwidth (MHz)</a:t>
                      </a:r>
                      <a:endParaRPr lang="en-US" sz="9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latin typeface="Arial"/>
                          <a:ea typeface="SimSun"/>
                          <a:cs typeface="Arial"/>
                        </a:rPr>
                        <a:t>5</a:t>
                      </a:r>
                      <a:endParaRPr lang="en-US" sz="900" b="1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latin typeface="Arial"/>
                          <a:ea typeface="SimSun"/>
                          <a:cs typeface="Arial"/>
                        </a:rPr>
                        <a:t>10</a:t>
                      </a:r>
                      <a:endParaRPr lang="en-US" sz="900" b="1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latin typeface="Arial"/>
                          <a:ea typeface="SimSun"/>
                          <a:cs typeface="Arial"/>
                        </a:rPr>
                        <a:t>15</a:t>
                      </a:r>
                      <a:endParaRPr lang="en-US" sz="900" b="1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latin typeface="Arial"/>
                          <a:ea typeface="SimSun"/>
                          <a:cs typeface="Arial"/>
                        </a:rPr>
                        <a:t>20</a:t>
                      </a:r>
                      <a:endParaRPr lang="en-US" sz="900" b="1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latin typeface="Arial"/>
                          <a:ea typeface="SimSun"/>
                          <a:cs typeface="Arial"/>
                        </a:rPr>
                        <a:t>25</a:t>
                      </a:r>
                      <a:endParaRPr lang="en-US" sz="900" b="1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latin typeface="Arial"/>
                          <a:ea typeface="SimSun"/>
                          <a:cs typeface="Arial"/>
                        </a:rPr>
                        <a:t>40</a:t>
                      </a:r>
                      <a:endParaRPr lang="en-US" sz="900" b="1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latin typeface="Arial"/>
                          <a:ea typeface="SimSun"/>
                          <a:cs typeface="Arial"/>
                        </a:rPr>
                        <a:t>50</a:t>
                      </a:r>
                      <a:endParaRPr lang="en-US" sz="900" b="1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latin typeface="Arial"/>
                          <a:ea typeface="SimSun"/>
                          <a:cs typeface="Arial"/>
                        </a:rPr>
                        <a:t>60</a:t>
                      </a:r>
                      <a:endParaRPr lang="en-US" sz="900" b="1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latin typeface="Arial"/>
                          <a:ea typeface="SimSun"/>
                          <a:cs typeface="Arial"/>
                        </a:rPr>
                        <a:t>80</a:t>
                      </a:r>
                      <a:endParaRPr lang="en-US" sz="900" b="1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latin typeface="Arial"/>
                          <a:ea typeface="SimSun"/>
                          <a:cs typeface="Arial"/>
                        </a:rPr>
                        <a:t>100</a:t>
                      </a:r>
                      <a:endParaRPr lang="en-US" sz="9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latin typeface="Arial"/>
                          <a:ea typeface="SimSun"/>
                          <a:cs typeface="Arial"/>
                        </a:rPr>
                        <a:t>Sub-carrier spacing (kHz)</a:t>
                      </a:r>
                      <a:endParaRPr lang="en-US" sz="9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Arial"/>
                          <a:ea typeface="SimSun"/>
                          <a:cs typeface="Arial"/>
                        </a:rPr>
                        <a:t>15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Arial"/>
                          <a:ea typeface="Times New Roman"/>
                          <a:cs typeface="Arial"/>
                        </a:rPr>
                        <a:t>15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Arial"/>
                          <a:ea typeface="SimSun"/>
                          <a:cs typeface="Arial"/>
                        </a:rPr>
                        <a:t>15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Arial"/>
                          <a:ea typeface="SimSun"/>
                          <a:cs typeface="Arial"/>
                        </a:rPr>
                        <a:t>15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Arial"/>
                          <a:ea typeface="SimSun"/>
                          <a:cs typeface="Arial"/>
                        </a:rPr>
                        <a:t>30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Arial"/>
                          <a:ea typeface="SimSun"/>
                          <a:cs typeface="Arial"/>
                        </a:rPr>
                        <a:t>30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Arial"/>
                          <a:ea typeface="SimSun"/>
                          <a:cs typeface="Arial"/>
                        </a:rPr>
                        <a:t>30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Arial"/>
                          <a:ea typeface="SimSun"/>
                          <a:cs typeface="Arial"/>
                        </a:rPr>
                        <a:t>60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Arial"/>
                          <a:ea typeface="SimSun"/>
                          <a:cs typeface="Arial"/>
                        </a:rPr>
                        <a:t>60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Arial"/>
                          <a:ea typeface="SimSun"/>
                          <a:cs typeface="Arial"/>
                        </a:rPr>
                        <a:t>60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latin typeface="Arial"/>
                          <a:ea typeface="MS Mincho"/>
                          <a:cs typeface="Arial"/>
                        </a:rPr>
                        <a:t>Allocated resource blocks</a:t>
                      </a:r>
                      <a:endParaRPr lang="en-US" sz="9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Arial"/>
                          <a:ea typeface="SimSun"/>
                          <a:cs typeface="Arial"/>
                        </a:rPr>
                        <a:t>25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Arial"/>
                          <a:ea typeface="SimSun"/>
                          <a:cs typeface="Arial"/>
                        </a:rPr>
                        <a:t>52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Arial"/>
                          <a:ea typeface="SimSun"/>
                          <a:cs typeface="Arial"/>
                        </a:rPr>
                        <a:t>79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Arial"/>
                          <a:ea typeface="SimSun"/>
                          <a:cs typeface="Arial"/>
                        </a:rPr>
                        <a:t>106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latin typeface="Arial"/>
                          <a:ea typeface="SimSun"/>
                          <a:cs typeface="Arial"/>
                        </a:rPr>
                        <a:t>65</a:t>
                      </a:r>
                      <a:endParaRPr lang="en-US" sz="9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Arial"/>
                          <a:ea typeface="SimSun"/>
                          <a:cs typeface="Arial"/>
                        </a:rPr>
                        <a:t>106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Arial"/>
                          <a:ea typeface="SimSun"/>
                          <a:cs typeface="Arial"/>
                        </a:rPr>
                        <a:t>133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Arial"/>
                          <a:ea typeface="SimSun"/>
                          <a:cs typeface="Arial"/>
                        </a:rPr>
                        <a:t>79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Arial"/>
                          <a:ea typeface="SimSun"/>
                          <a:cs typeface="Arial"/>
                        </a:rPr>
                        <a:t>107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latin typeface="Arial"/>
                          <a:ea typeface="SimSun"/>
                          <a:cs typeface="Arial"/>
                        </a:rPr>
                        <a:t>135</a:t>
                      </a:r>
                      <a:endParaRPr lang="en-US" sz="9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5178437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67027</TotalTime>
  <Words>363</Words>
  <Application>Microsoft Office PowerPoint</Application>
  <PresentationFormat>On-screen Show (4:3)</PresentationFormat>
  <Paragraphs>106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主题</vt:lpstr>
      <vt:lpstr>3GPP TSG-RAN WG4 Meeting NR#3  Nagoya, Japan, 18 – 21 Sep, 2017</vt:lpstr>
      <vt:lpstr>Background</vt:lpstr>
      <vt:lpstr>Way Forward</vt:lpstr>
      <vt:lpstr>Way Forward</vt:lpstr>
      <vt:lpstr>Way Forward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</cp:lastModifiedBy>
  <cp:revision>255</cp:revision>
  <dcterms:created xsi:type="dcterms:W3CDTF">2016-01-12T08:39:50Z</dcterms:created>
  <dcterms:modified xsi:type="dcterms:W3CDTF">2017-09-21T01:36:12Z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(3)b7f0VFDSAWwO7OPLh95PPl2KY2aGlAeltOhBLrvF4IhNv9jA9sAS12/Sva/5mskdQVZgRAXT
kHuU+1Hx8M7vJUKgdwVOxpqO6Lwu93XKKhc1XFhuc9Xbk3LQQusZNVME6dnPor4xxAKb+DkJ
0JLB7yyUzVkTOz8Ph1+S2LQe6QAjqIFBjDunabV6ucW5Wxq2wa3Nz63IncNX9ePazOBi6W8B
9VILuFUeh/EnSZ8OBd</vt:lpwstr>
  </property>
  <property fmtid="{D5CDD505-2E9C-101B-9397-08002B2CF9AE}" pid="3" name="_2015_ms_pID_7253431">
    <vt:lpwstr>ftWZDUaX2VWLqLkBVcQm6A60ZhYr0LsiV39SUXn+llqc1JlVJhW/vO
UH7Votl+BJ9nQ/Sl1D6cAP6dEFCQ2gVXcCFYgsJCQTnDvyVNf1GXUIh46V0rfqJifEUCDMqx
p8LSI1Atpy7tKnsHeBSqR/HF+TtaQOu4NgqYe1cmSmtLEDtIFYXGLk44OUBv+yfQMowRYNdG
x7mmJlpdkj9LlBrntvgeIZQjlIHHj7sU6ljn</vt:lpwstr>
  </property>
  <property fmtid="{D5CDD505-2E9C-101B-9397-08002B2CF9AE}" pid="4" name="_2015_ms_pID_7253432">
    <vt:lpwstr>arQFZe4qTb/sF6KZbUuEXvF3rA0insbQP7bm
qk6nu9TuD5Z2I+i3kM36K8guPbtYfk49fykXu+7kedfxVOIQb3M=</vt:lpwstr>
  </property>
  <property fmtid="{D5CDD505-2E9C-101B-9397-08002B2CF9AE}" pid="5" name="_NewReviewCycle">
    <vt:lpwstr/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1505957389</vt:lpwstr>
  </property>
</Properties>
</file>