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61" r:id="rId4"/>
    <p:sldId id="259" r:id="rId5"/>
    <p:sldId id="262" r:id="rId6"/>
    <p:sldId id="263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0FACDE6-4360-42B8-B78C-EA42A7FF4000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04D90C5-C409-4A9C-9D2C-45454E0388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22855-747A-494F-93E1-89A8B7079C4A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61EDA-A00F-4879-BEA9-3C04FAF177B0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2168F-067E-4DDB-A1ED-B069A3B901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EAB60-2A12-4151-8C5C-C11A3BFD5B5E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33DEE-3D4C-47F9-9524-27DECBB175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84B43-9C20-4C93-92B4-8674EA739CB7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FFA57-B31B-4F92-AA7E-136F395E4D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80CA6-46B4-4614-BB9B-2EA5D7277196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D7485-EC83-474B-BAF9-19CC5214DC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F28E7-68C3-42A8-964D-708EC19A19CB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16500-DDAC-4394-A718-B3023E0DC2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B13C3-BE55-468A-A630-AB3C05C8E6B0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14ED7-EE40-4139-A909-DD4032FE0F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379E8-6FBC-40C1-9BD7-3484F2D07B32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93555-25DC-4002-99A4-7670E1A3AE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20A30-16CB-4185-AD53-B9F9603447F6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7DDE2-FCE5-49D7-84B7-F62D3379B9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9300C-DCED-4788-A9DF-F707226A12AD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ABB86-8ADE-464B-9FA8-108488A31B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5751E-CD3B-4B33-A451-4400E6873C62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02525-9505-4BBA-AD79-A05F553A9B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E4675-F2E3-4C65-87C1-4FC9A288E6D3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BB2AA-F081-4864-B201-E8B4012C64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84654A2-D480-4DC7-854D-0E0363EE2EF1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82455E1-5030-4BE2-BD31-C3D4414E43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134350" cy="1470025"/>
          </a:xfrm>
        </p:spPr>
        <p:txBody>
          <a:bodyPr/>
          <a:lstStyle/>
          <a:p>
            <a:pPr eaLnBrk="1" hangingPunct="1"/>
            <a:r>
              <a:rPr lang="en-US" altLang="zh-CN" smtClean="0"/>
              <a:t>WF on UE Minimum output and  OFF power for range 2</a:t>
            </a:r>
            <a:endParaRPr lang="zh-CN" altLang="en-US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76375" y="4149725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/>
              <a:t>CATT, Intel </a:t>
            </a:r>
            <a:r>
              <a:rPr lang="en-GB" altLang="zh-CN" dirty="0" smtClean="0"/>
              <a:t>Corporation</a:t>
            </a:r>
            <a:r>
              <a:rPr lang="en-US" altLang="zh-CN" dirty="0" smtClean="0"/>
              <a:t>, Qualcomm </a:t>
            </a:r>
            <a:r>
              <a:rPr lang="en-GB" altLang="zh-CN" dirty="0" smtClean="0"/>
              <a:t>Incorporated, MediaTek inc</a:t>
            </a:r>
            <a:r>
              <a:rPr lang="en-US" altLang="zh-CN" dirty="0" smtClean="0"/>
              <a:t>, Rohde &amp; Schwarz…</a:t>
            </a:r>
            <a:endParaRPr lang="zh-CN" altLang="en-US" dirty="0"/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476250"/>
            <a:ext cx="8497887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sv-SE" sz="2000" b="1">
                <a:latin typeface="Calibri" pitchFamily="34" charset="0"/>
              </a:rPr>
              <a:t>3GPP TSG-RAN WG4 Meeting NR#3                                                       R4-1709947</a:t>
            </a:r>
          </a:p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en-US" altLang="zh-CN" sz="2000" b="1">
                <a:latin typeface="Calibri" pitchFamily="34" charset="0"/>
              </a:rPr>
              <a:t>Nagoya, Japan, 18th – 21st September</a:t>
            </a:r>
            <a:r>
              <a:rPr lang="en-GB" altLang="zh-CN" sz="2000" b="1">
                <a:latin typeface="Calibri" pitchFamily="34" charset="0"/>
              </a:rPr>
              <a:t>, 2017</a:t>
            </a:r>
            <a:endParaRPr lang="zh-CN" altLang="zh-CN" sz="2000" b="1">
              <a:latin typeface="Calibri" pitchFamily="34" charset="0"/>
            </a:endParaRPr>
          </a:p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sv-SE" altLang="sv-SE" sz="2000" b="1">
                <a:latin typeface="Calibri" pitchFamily="34" charset="0"/>
              </a:rPr>
              <a:t>Agenda Item: </a:t>
            </a:r>
            <a:r>
              <a:rPr lang="en-GB" altLang="zh-CN" sz="2000" b="1">
                <a:latin typeface="Calibri" pitchFamily="34" charset="0"/>
              </a:rPr>
              <a:t>3.3.3.6.1</a:t>
            </a:r>
            <a:endParaRPr lang="sv-SE" altLang="sv-SE" sz="2000" b="1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Background</a:t>
            </a:r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875"/>
            <a:ext cx="8362950" cy="4713288"/>
          </a:xfrm>
        </p:spPr>
        <p:txBody>
          <a:bodyPr rtlCol="0">
            <a:normAutofit fontScale="85000" lnSpcReduction="10000"/>
          </a:bodyPr>
          <a:lstStyle/>
          <a:p>
            <a:pPr algn="just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dirty="0" smtClean="0"/>
              <a:t>There have been discussions on range 2 UE minimum output power and transmit OFF power requirements based on the following papers: </a:t>
            </a:r>
          </a:p>
          <a:p>
            <a:pPr lvl="1" algn="just" eaLnBrk="1" fontAlgn="auto" hangingPunct="1">
              <a:lnSpc>
                <a:spcPct val="120000"/>
              </a:lnSpc>
              <a:spcAft>
                <a:spcPts val="0"/>
              </a:spcAft>
              <a:buNone/>
              <a:defRPr/>
            </a:pPr>
            <a:r>
              <a:rPr lang="en-GB" altLang="zh-CN" sz="2000" dirty="0" smtClean="0"/>
              <a:t>[1]		R4-1709355  Min and OFF power for </a:t>
            </a:r>
            <a:r>
              <a:rPr lang="en-GB" altLang="zh-CN" sz="2000" dirty="0" err="1" smtClean="0"/>
              <a:t>mmW</a:t>
            </a:r>
            <a:r>
              <a:rPr lang="en-GB" altLang="zh-CN" sz="2000" dirty="0" smtClean="0"/>
              <a:t>, </a:t>
            </a:r>
            <a:r>
              <a:rPr lang="en-GB" altLang="zh-CN" sz="2000" i="1" dirty="0" smtClean="0"/>
              <a:t>Ericsson</a:t>
            </a:r>
            <a:endParaRPr lang="en-GB" altLang="zh-CN" sz="2000" dirty="0" smtClean="0"/>
          </a:p>
          <a:p>
            <a:pPr lvl="1" algn="just" eaLnBrk="1" fontAlgn="auto" hangingPunct="1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GB" altLang="zh-CN" sz="2000" dirty="0" smtClean="0"/>
              <a:t>[2]		R4-1709419 Further discussion on UE minimum transmit power for range 2, </a:t>
            </a:r>
            <a:r>
              <a:rPr lang="en-GB" altLang="zh-CN" sz="2000" i="1" dirty="0" smtClean="0"/>
              <a:t>CATT</a:t>
            </a:r>
          </a:p>
          <a:p>
            <a:pPr lvl="1" algn="just" eaLnBrk="1" fontAlgn="auto" hangingPunct="1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GB" altLang="zh-CN" sz="2000" dirty="0" smtClean="0"/>
              <a:t>[3]	</a:t>
            </a:r>
            <a:r>
              <a:rPr lang="en-GB" altLang="zh-CN" sz="2000" b="1" dirty="0" smtClean="0"/>
              <a:t>	</a:t>
            </a:r>
            <a:r>
              <a:rPr lang="en-GB" altLang="zh-CN" sz="2000" dirty="0" smtClean="0"/>
              <a:t>R4-1709420</a:t>
            </a:r>
            <a:r>
              <a:rPr lang="en-GB" altLang="zh-CN" sz="2000" b="1" dirty="0" smtClean="0"/>
              <a:t> </a:t>
            </a:r>
            <a:r>
              <a:rPr lang="en-GB" altLang="zh-CN" sz="2000" dirty="0" smtClean="0"/>
              <a:t>Further discussion on OFF power requirement for NR UE for range 2,  	</a:t>
            </a:r>
            <a:r>
              <a:rPr lang="en-GB" altLang="zh-CN" sz="2000" i="1" dirty="0" smtClean="0"/>
              <a:t>CATT</a:t>
            </a:r>
            <a:endParaRPr lang="zh-CN" altLang="zh-CN" sz="2000" i="1" dirty="0" smtClean="0"/>
          </a:p>
          <a:p>
            <a:pPr lvl="1" algn="just" eaLnBrk="1" fontAlgn="auto" hangingPunct="1">
              <a:lnSpc>
                <a:spcPct val="120000"/>
              </a:lnSpc>
              <a:spcAft>
                <a:spcPts val="0"/>
              </a:spcAft>
              <a:buNone/>
              <a:defRPr/>
            </a:pPr>
            <a:r>
              <a:rPr lang="en-US" altLang="zh-CN" sz="2000" dirty="0" smtClean="0"/>
              <a:t>[4]		</a:t>
            </a:r>
            <a:r>
              <a:rPr lang="en-GB" altLang="zh-CN" sz="2000" dirty="0" smtClean="0"/>
              <a:t>R4-1709858 Testability of NR UE OFF power and minimum output power 	requirements for  </a:t>
            </a:r>
            <a:r>
              <a:rPr lang="en-GB" altLang="zh-CN" sz="2000" dirty="0" err="1" smtClean="0"/>
              <a:t>mmWave</a:t>
            </a:r>
            <a:r>
              <a:rPr lang="en-GB" altLang="zh-CN" sz="2000" dirty="0" smtClean="0"/>
              <a:t>: further aspect, </a:t>
            </a:r>
            <a:r>
              <a:rPr lang="en-GB" altLang="zh-CN" sz="2000" i="1" dirty="0" smtClean="0"/>
              <a:t>ROHDE &amp; SCHWARZ</a:t>
            </a:r>
          </a:p>
          <a:p>
            <a:pPr lvl="1" algn="just" eaLnBrk="1" fontAlgn="auto" hangingPunct="1">
              <a:lnSpc>
                <a:spcPct val="120000"/>
              </a:lnSpc>
              <a:spcAft>
                <a:spcPts val="0"/>
              </a:spcAft>
              <a:buNone/>
              <a:defRPr/>
            </a:pPr>
            <a:r>
              <a:rPr lang="en-US" altLang="zh-CN" sz="2100" dirty="0" smtClean="0"/>
              <a:t>[5]		</a:t>
            </a:r>
            <a:r>
              <a:rPr lang="en-GB" altLang="zh-CN" sz="2100" dirty="0" smtClean="0"/>
              <a:t>R4-1706884, “On minimum output power for </a:t>
            </a:r>
            <a:r>
              <a:rPr lang="en-GB" altLang="zh-CN" sz="2100" dirty="0" err="1" smtClean="0"/>
              <a:t>mmW</a:t>
            </a:r>
            <a:r>
              <a:rPr lang="en-GB" altLang="zh-CN" sz="2100" dirty="0" smtClean="0"/>
              <a:t>,” Qualcomm Incorporated</a:t>
            </a:r>
          </a:p>
          <a:p>
            <a:pPr lvl="1" algn="just" eaLnBrk="1" fontAlgn="auto" hangingPunct="1">
              <a:lnSpc>
                <a:spcPct val="120000"/>
              </a:lnSpc>
              <a:spcAft>
                <a:spcPts val="0"/>
              </a:spcAft>
              <a:buNone/>
              <a:defRPr/>
            </a:pPr>
            <a:r>
              <a:rPr lang="en-US" altLang="zh-CN" sz="2100" dirty="0" smtClean="0"/>
              <a:t>[6]		R4-1705477, “UE minimum output power requirement for </a:t>
            </a:r>
            <a:r>
              <a:rPr lang="en-US" altLang="zh-CN" sz="2100" dirty="0" err="1" smtClean="0"/>
              <a:t>mmW</a:t>
            </a:r>
            <a:r>
              <a:rPr lang="en-US" altLang="zh-CN" sz="2100" dirty="0" smtClean="0"/>
              <a:t>,” Qualcomm 	Incorporated</a:t>
            </a:r>
            <a:endParaRPr lang="zh-CN" altLang="zh-CN" sz="2100" dirty="0" smtClean="0"/>
          </a:p>
          <a:p>
            <a:pPr lvl="1" algn="just" eaLnBrk="1" fontAlgn="auto" hangingPunct="1">
              <a:lnSpc>
                <a:spcPct val="160000"/>
              </a:lnSpc>
              <a:spcAft>
                <a:spcPts val="0"/>
              </a:spcAft>
              <a:buNone/>
              <a:defRPr/>
            </a:pPr>
            <a:endParaRPr lang="en-GB" altLang="zh-CN" sz="2000" i="1" dirty="0" smtClean="0"/>
          </a:p>
          <a:p>
            <a:pPr lvl="1" algn="just" eaLnBrk="1" fontAlgn="auto" hangingPunct="1">
              <a:lnSpc>
                <a:spcPct val="16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en-US" altLang="zh-CN" sz="2000" i="1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r>
              <a:rPr lang="en-US" altLang="zh-CN" smtClean="0"/>
              <a:t>Agreement</a:t>
            </a:r>
            <a:endParaRPr lang="zh-CN" altLang="en-US" smtClean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68313" y="1341438"/>
            <a:ext cx="8229600" cy="4525962"/>
          </a:xfrm>
        </p:spPr>
        <p:txBody>
          <a:bodyPr/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dirty="0" smtClean="0"/>
              <a:t>	Following agreements for the </a:t>
            </a:r>
            <a:r>
              <a:rPr lang="en-US" altLang="zh-CN" dirty="0" smtClean="0">
                <a:solidFill>
                  <a:srgbClr val="FF0000"/>
                </a:solidFill>
              </a:rPr>
              <a:t>UE</a:t>
            </a:r>
            <a:r>
              <a:rPr lang="en-US" altLang="zh-CN" dirty="0" smtClean="0"/>
              <a:t> minimum output power have been reached: 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p"/>
            </a:pPr>
            <a:r>
              <a:rPr lang="en-GB" altLang="zh-CN" sz="2000" dirty="0" smtClean="0"/>
              <a:t>-13dBm for EIRP regardless of channel  bandwidth up to 400MHz from system  level perspective.</a:t>
            </a:r>
            <a:endParaRPr lang="en-US" altLang="zh-CN" sz="2000" dirty="0" smtClean="0"/>
          </a:p>
          <a:p>
            <a:pPr lvl="1">
              <a:lnSpc>
                <a:spcPct val="150000"/>
              </a:lnSpc>
              <a:buFont typeface="Wingdings" pitchFamily="2" charset="2"/>
              <a:buChar char="p"/>
            </a:pPr>
            <a:r>
              <a:rPr lang="en-GB" altLang="zh-CN" sz="2000" dirty="0" smtClean="0"/>
              <a:t>Testability aspect will be further discussed</a:t>
            </a:r>
            <a:r>
              <a:rPr lang="en-GB" altLang="zh-CN" dirty="0" smtClean="0"/>
              <a:t>.</a:t>
            </a:r>
            <a:endParaRPr lang="en-GB" altLang="zh-CN" dirty="0" smtClean="0"/>
          </a:p>
          <a:p>
            <a:pPr lvl="1">
              <a:lnSpc>
                <a:spcPct val="150000"/>
              </a:lnSpc>
              <a:buNone/>
            </a:pPr>
            <a:r>
              <a:rPr lang="en-US" altLang="zh-CN" dirty="0" smtClean="0"/>
              <a:t>---------------------------</a:t>
            </a:r>
            <a:endParaRPr lang="en-GB" altLang="zh-CN" dirty="0" smtClean="0"/>
          </a:p>
          <a:p>
            <a:pPr lvl="1">
              <a:lnSpc>
                <a:spcPct val="150000"/>
              </a:lnSpc>
              <a:buNone/>
            </a:pPr>
            <a:r>
              <a:rPr lang="en-US" altLang="zh-CN" sz="2000" dirty="0" smtClean="0"/>
              <a:t>   “Note</a:t>
            </a:r>
            <a:r>
              <a:rPr lang="en-US" altLang="zh-CN" sz="2000" dirty="0" smtClean="0"/>
              <a:t>: How many # of antenna elements is used to produce the </a:t>
            </a:r>
            <a:r>
              <a:rPr lang="en-US" altLang="zh-CN" sz="2000" dirty="0" smtClean="0"/>
              <a:t>min power </a:t>
            </a:r>
            <a:r>
              <a:rPr lang="en-US" altLang="zh-CN" sz="2000" dirty="0" smtClean="0"/>
              <a:t>is </a:t>
            </a:r>
            <a:r>
              <a:rPr lang="en-US" altLang="zh-CN" sz="2000" dirty="0" smtClean="0"/>
              <a:t>up to </a:t>
            </a:r>
            <a:r>
              <a:rPr lang="en-US" altLang="zh-CN" sz="2000" dirty="0" smtClean="0"/>
              <a:t>UE implementation” </a:t>
            </a:r>
            <a:endParaRPr lang="zh-CN" altLang="zh-CN" sz="2000" dirty="0" smtClean="0"/>
          </a:p>
          <a:p>
            <a:pPr lvl="1">
              <a:lnSpc>
                <a:spcPct val="150000"/>
              </a:lnSpc>
              <a:buNone/>
            </a:pPr>
            <a:endParaRPr lang="en-GB" altLang="zh-CN" dirty="0" smtClean="0"/>
          </a:p>
          <a:p>
            <a:pPr>
              <a:lnSpc>
                <a:spcPct val="150000"/>
              </a:lnSpc>
              <a:buFont typeface="Arial" charset="0"/>
              <a:buNone/>
            </a:pPr>
            <a:endParaRPr lang="zh-CN" alt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WF for minimum output power</a:t>
            </a:r>
            <a:endParaRPr lang="zh-CN" altLang="en-US" dirty="0" smtClean="0"/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468313" y="1557338"/>
            <a:ext cx="8156575" cy="4525962"/>
          </a:xfrm>
        </p:spPr>
        <p:txBody>
          <a:bodyPr/>
          <a:lstStyle/>
          <a:p>
            <a:pPr algn="just" eaLnBrk="1" hangingPunct="1"/>
            <a:r>
              <a:rPr lang="en-GB" altLang="zh-CN" dirty="0" smtClean="0"/>
              <a:t>Minimum output power level for EVM test</a:t>
            </a:r>
          </a:p>
          <a:p>
            <a:pPr lvl="1" algn="just" eaLnBrk="1" hangingPunct="1"/>
            <a:r>
              <a:rPr lang="en-GB" altLang="zh-CN" dirty="0" smtClean="0"/>
              <a:t>For EVM test, the Minimum output power level could be relaxed for higher order modulation (higher than QPSK).</a:t>
            </a:r>
          </a:p>
          <a:p>
            <a:pPr lvl="2" algn="just" eaLnBrk="1" hangingPunct="1"/>
            <a:r>
              <a:rPr lang="en-GB" altLang="zh-CN" dirty="0" smtClean="0"/>
              <a:t>Exact value could be discussed in the next meeting </a:t>
            </a:r>
          </a:p>
          <a:p>
            <a:pPr algn="just" eaLnBrk="1" hangingPunct="1">
              <a:buNone/>
            </a:pPr>
            <a:endParaRPr lang="en-GB" altLang="zh-CN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WF for transmit off power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600200"/>
            <a:ext cx="8229600" cy="4525963"/>
          </a:xfrm>
        </p:spPr>
        <p:txBody>
          <a:bodyPr/>
          <a:lstStyle/>
          <a:p>
            <a:pPr algn="just" eaLnBrk="1" hangingPunct="1"/>
            <a:r>
              <a:rPr lang="en-GB" altLang="zh-CN" dirty="0" smtClean="0"/>
              <a:t>Transmit off power</a:t>
            </a:r>
          </a:p>
          <a:p>
            <a:pPr lvl="1" algn="just" eaLnBrk="1" hangingPunct="1"/>
            <a:r>
              <a:rPr lang="en-GB" altLang="zh-CN" dirty="0" smtClean="0"/>
              <a:t>Off power should be defined as TRP in the core spec.</a:t>
            </a:r>
          </a:p>
          <a:p>
            <a:pPr lvl="2" algn="just" eaLnBrk="1" hangingPunct="1"/>
            <a:r>
              <a:rPr lang="en-GB" altLang="zh-CN" dirty="0" smtClean="0"/>
              <a:t>In the test of on/off mask and off power requirement, it maybe difficult to use TRP as the metric to measure the off power. </a:t>
            </a:r>
          </a:p>
          <a:p>
            <a:pPr lvl="1" algn="just" eaLnBrk="1" hangingPunct="1"/>
            <a:r>
              <a:rPr lang="en-GB" altLang="zh-CN" dirty="0" smtClean="0"/>
              <a:t>Companies are encouraged to provide inputs on how to define the UE off power requirement from system performance point of view.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Concern about testability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Testability issue was raised by test equipment vender </a:t>
            </a:r>
            <a:r>
              <a:rPr lang="en-US" altLang="zh-CN" dirty="0" smtClean="0">
                <a:solidFill>
                  <a:srgbClr val="FF0000"/>
                </a:solidFill>
              </a:rPr>
              <a:t>[4]</a:t>
            </a:r>
            <a:r>
              <a:rPr lang="en-US" altLang="zh-CN" dirty="0" smtClean="0"/>
              <a:t>,  however the core requirements should be defined to guarantee the system performance. </a:t>
            </a:r>
          </a:p>
          <a:p>
            <a:r>
              <a:rPr lang="en-US" altLang="zh-CN" dirty="0" smtClean="0"/>
              <a:t>For the requirements which have testability issue, they </a:t>
            </a:r>
            <a:r>
              <a:rPr lang="en-GB" altLang="zh-CN" dirty="0" smtClean="0"/>
              <a:t>can be verified with simplified method in the test</a:t>
            </a:r>
            <a:endParaRPr lang="en-US" altLang="zh-CN" dirty="0" smtClean="0"/>
          </a:p>
          <a:p>
            <a:pPr marL="742950" lvl="2" indent="-342900"/>
            <a:r>
              <a:rPr lang="en-GB" altLang="zh-CN" dirty="0" smtClean="0"/>
              <a:t>e.g.  Measurement assumption in terms of EVM/ system accuracy for minimum output power test for NR FR2 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1834</TotalTime>
  <Words>249</Words>
  <Application>Microsoft Office PowerPoint</Application>
  <PresentationFormat>全屏显示(4:3)</PresentationFormat>
  <Paragraphs>33</Paragraphs>
  <Slides>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WF on UE Minimum output and  OFF power for range 2</vt:lpstr>
      <vt:lpstr>Background</vt:lpstr>
      <vt:lpstr>Agreement</vt:lpstr>
      <vt:lpstr>WF for minimum output power</vt:lpstr>
      <vt:lpstr>WF for transmit off power</vt:lpstr>
      <vt:lpstr>Concern about testability</vt:lpstr>
    </vt:vector>
  </TitlesOfParts>
  <Company>IT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minimum output power and transmit OFF power</dc:title>
  <dc:creator>CATT</dc:creator>
  <cp:lastModifiedBy>CATT_ybw</cp:lastModifiedBy>
  <cp:revision>158</cp:revision>
  <dcterms:created xsi:type="dcterms:W3CDTF">2017-08-23T13:02:27Z</dcterms:created>
  <dcterms:modified xsi:type="dcterms:W3CDTF">2017-09-20T23:46:39Z</dcterms:modified>
</cp:coreProperties>
</file>