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0" r:id="rId3"/>
    <p:sldId id="292" r:id="rId4"/>
    <p:sldId id="293" r:id="rId5"/>
    <p:sldId id="295" r:id="rId6"/>
    <p:sldId id="299" r:id="rId7"/>
    <p:sldId id="294" r:id="rId8"/>
    <p:sldId id="296" r:id="rId9"/>
    <p:sldId id="297" r:id="rId10"/>
    <p:sldId id="298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NR#3</a:t>
            </a:r>
            <a:br>
              <a:rPr lang="en-US" altLang="zh-CN" sz="2200" dirty="0"/>
            </a:br>
            <a:r>
              <a:rPr lang="en-US" altLang="zh-CN" sz="2200" dirty="0"/>
              <a:t>Nagoya, Japan, </a:t>
            </a:r>
            <a:r>
              <a:rPr lang="en-US" altLang="zh-CN" sz="2200"/>
              <a:t>18-21 September 2017</a:t>
            </a: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 dirty="0">
                <a:solidFill>
                  <a:schemeClr val="tx1"/>
                </a:solidFill>
              </a:rPr>
              <a:t>Ericsson, 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ON/OFF mask use cases for NR UE transmissions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/>
              <a:t>R4-1709946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47CFB-232E-4C91-828E-9E96B6113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UL transmission succeeding SRS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0D29F-28D7-4EA0-8D33-E184BB5BA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Same as before, in principle, SRS transmissions will be protected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OFF-to-ON (RX-TX) and ON-to-OFF (TX-RX) are 10us for sub6GHz &amp; 5us for </a:t>
            </a:r>
            <a:r>
              <a:rPr lang="en-US" dirty="0" err="1"/>
              <a:t>mmWave</a:t>
            </a:r>
            <a:endParaRPr lang="en-US" dirty="0"/>
          </a:p>
          <a:p>
            <a:r>
              <a:rPr lang="en-US" dirty="0"/>
              <a:t>Transient time is 10+10us for sub6GHz and 5+5us for </a:t>
            </a:r>
            <a:r>
              <a:rPr lang="en-US" dirty="0" err="1"/>
              <a:t>mmWave</a:t>
            </a:r>
            <a:endParaRPr lang="en-US" dirty="0"/>
          </a:p>
          <a:p>
            <a:endParaRPr lang="en-US" dirty="0"/>
          </a:p>
        </p:txBody>
      </p:sp>
      <p:pic>
        <p:nvPicPr>
          <p:cNvPr id="6146" name="Picture 2" descr="pusch-pucch succeeding SRS">
            <a:extLst>
              <a:ext uri="{FF2B5EF4-FFF2-40B4-BE49-F238E27FC236}">
                <a16:creationId xmlns:a16="http://schemas.microsoft.com/office/drawing/2014/main" id="{9354C503-6799-4789-9500-61835CB89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939" y="2492896"/>
            <a:ext cx="6380121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5609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040560"/>
          </a:xfrm>
        </p:spPr>
        <p:txBody>
          <a:bodyPr>
            <a:normAutofit fontScale="55000" lnSpcReduction="20000"/>
          </a:bodyPr>
          <a:lstStyle/>
          <a:p>
            <a:pPr hangingPunct="0"/>
            <a:r>
              <a:rPr lang="en-US" sz="4400" dirty="0"/>
              <a:t>RAN4 has agreed to use following ON-to-OFF and OFF-to-ON transition time for NR in Qingdao </a:t>
            </a:r>
            <a:r>
              <a:rPr lang="en-US" sz="4400" dirty="0" err="1"/>
              <a:t>adhoc</a:t>
            </a:r>
            <a:r>
              <a:rPr lang="en-US" sz="4400" dirty="0"/>
              <a:t>:</a:t>
            </a:r>
            <a:endParaRPr lang="sv-SE" sz="4400" dirty="0"/>
          </a:p>
          <a:p>
            <a:pPr lvl="1" hangingPunct="0"/>
            <a:r>
              <a:rPr lang="en-US" sz="3600" dirty="0"/>
              <a:t>Consider 10us for sub6GHz case</a:t>
            </a:r>
            <a:endParaRPr lang="sv-SE" sz="3600" dirty="0"/>
          </a:p>
          <a:p>
            <a:pPr lvl="1" hangingPunct="0"/>
            <a:r>
              <a:rPr lang="en-US" sz="3600" dirty="0"/>
              <a:t>Consider 5us for </a:t>
            </a:r>
            <a:r>
              <a:rPr lang="en-US" sz="3600" dirty="0" err="1"/>
              <a:t>mmWave</a:t>
            </a:r>
            <a:r>
              <a:rPr lang="en-US" sz="3600" dirty="0"/>
              <a:t> case</a:t>
            </a:r>
            <a:endParaRPr lang="sv-SE" sz="3600" dirty="0"/>
          </a:p>
          <a:p>
            <a:r>
              <a:rPr lang="en-US" sz="4400" dirty="0"/>
              <a:t>Thus, the transient time will be 20us and 10us for sub6GHz and </a:t>
            </a:r>
            <a:r>
              <a:rPr lang="en-US" sz="4400" dirty="0" err="1"/>
              <a:t>mmWave</a:t>
            </a:r>
            <a:r>
              <a:rPr lang="en-US" sz="4400" dirty="0"/>
              <a:t>, respectively.</a:t>
            </a:r>
          </a:p>
          <a:p>
            <a:endParaRPr lang="en-US" sz="4400" dirty="0"/>
          </a:p>
          <a:p>
            <a:r>
              <a:rPr lang="en-US" sz="4400" dirty="0"/>
              <a:t>A number of </a:t>
            </a:r>
            <a:r>
              <a:rPr lang="en-US" sz="4400" dirty="0" err="1"/>
              <a:t>usecases</a:t>
            </a:r>
            <a:r>
              <a:rPr lang="en-US" sz="4400" dirty="0"/>
              <a:t> for ON/OFF mask have bee discussed in [1]</a:t>
            </a:r>
          </a:p>
          <a:p>
            <a:r>
              <a:rPr lang="en-US" sz="4400" dirty="0"/>
              <a:t>Discussions related to UE-</a:t>
            </a:r>
            <a:r>
              <a:rPr lang="en-US" sz="4400" dirty="0" err="1"/>
              <a:t>gNB</a:t>
            </a:r>
            <a:r>
              <a:rPr lang="en-US" sz="4400" dirty="0"/>
              <a:t> Timing based on SCS are presented in [2]</a:t>
            </a:r>
          </a:p>
          <a:p>
            <a:pPr marL="0" indent="0">
              <a:buNone/>
            </a:pPr>
            <a:r>
              <a:rPr lang="en-US" sz="4400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[1] R4-1708148, ON/OFF mask use cases for NR UE transmissions, Ericsson</a:t>
            </a:r>
          </a:p>
          <a:p>
            <a:r>
              <a:rPr lang="en-US" dirty="0"/>
              <a:t>[2] R4-1708480, </a:t>
            </a:r>
            <a:r>
              <a:rPr lang="en-US" dirty="0" err="1"/>
              <a:t>mmW</a:t>
            </a:r>
            <a:r>
              <a:rPr lang="en-US" dirty="0"/>
              <a:t> and sub6 UE-</a:t>
            </a:r>
            <a:r>
              <a:rPr lang="en-US" dirty="0" err="1"/>
              <a:t>gNB</a:t>
            </a:r>
            <a:r>
              <a:rPr lang="en-US" dirty="0"/>
              <a:t> Timing based on SCS, QUALCOMM CDMA Technologies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9712E-B0D5-44B5-AC82-65B409222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for ON/OFF mask design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D2997-CA62-4983-A63D-C958AE351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6369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Following use cases are considered:</a:t>
            </a:r>
          </a:p>
          <a:p>
            <a:pPr lvl="1" hangingPunct="0"/>
            <a:r>
              <a:rPr lang="en-US" dirty="0"/>
              <a:t>Generic ON/OFF time mask</a:t>
            </a:r>
            <a:endParaRPr lang="sv-SE" dirty="0"/>
          </a:p>
          <a:p>
            <a:pPr lvl="1" hangingPunct="0"/>
            <a:r>
              <a:rPr lang="en-US" dirty="0"/>
              <a:t>PRACH and SRS time mask</a:t>
            </a:r>
          </a:p>
          <a:p>
            <a:pPr lvl="1" hangingPunct="0"/>
            <a:r>
              <a:rPr lang="en-US" dirty="0"/>
              <a:t>Slot boundary time mask</a:t>
            </a:r>
          </a:p>
          <a:p>
            <a:pPr lvl="1" hangingPunct="0"/>
            <a:r>
              <a:rPr lang="en-US" dirty="0"/>
              <a:t>UL transmission preceding SRS</a:t>
            </a:r>
            <a:endParaRPr lang="sv-SE" dirty="0"/>
          </a:p>
          <a:p>
            <a:pPr lvl="1" hangingPunct="0"/>
            <a:r>
              <a:rPr lang="en-US" dirty="0"/>
              <a:t>UL transmission succeeding SRS</a:t>
            </a:r>
            <a:endParaRPr lang="sv-SE" dirty="0"/>
          </a:p>
          <a:p>
            <a:pPr lvl="1" hangingPunct="0"/>
            <a:r>
              <a:rPr lang="en-US" dirty="0"/>
              <a:t>UL transmission preceding and succeeding SRS</a:t>
            </a:r>
          </a:p>
          <a:p>
            <a:endParaRPr lang="en-US" dirty="0"/>
          </a:p>
          <a:p>
            <a:r>
              <a:rPr lang="en-US" dirty="0"/>
              <a:t>Depending on progress in RAN1, other cases can be included.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011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54330-160C-4100-92C2-669BA9D1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Generic ON/OFF time mask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4909D-CB69-45C7-8663-93B15C3D1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higher SCS, the transient is outside the generic mask</a:t>
            </a:r>
          </a:p>
          <a:p>
            <a:pPr lvl="1"/>
            <a:endParaRPr lang="en-US" dirty="0"/>
          </a:p>
          <a:p>
            <a:r>
              <a:rPr lang="en-US" dirty="0"/>
              <a:t>FFS on dependence of the location of OFF-to-ON transition time on different subcarrier spacing</a:t>
            </a:r>
          </a:p>
        </p:txBody>
      </p:sp>
      <p:pic>
        <p:nvPicPr>
          <p:cNvPr id="1026" name="Picture 2" descr="single slot tx">
            <a:extLst>
              <a:ext uri="{FF2B5EF4-FFF2-40B4-BE49-F238E27FC236}">
                <a16:creationId xmlns:a16="http://schemas.microsoft.com/office/drawing/2014/main" id="{2F9E9CA7-F94A-41E0-A9DD-1ACC8777B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82615"/>
            <a:ext cx="5976269" cy="19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330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54330-160C-4100-92C2-669BA9D1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PRACH and SRS time mask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4909D-CB69-45C7-8663-93B15C3D1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is outside the PRACH duration</a:t>
            </a:r>
          </a:p>
        </p:txBody>
      </p:sp>
      <p:cxnSp>
        <p:nvCxnSpPr>
          <p:cNvPr id="5" name="Straight Connector 4">
            <a:extLst/>
          </p:cNvPr>
          <p:cNvCxnSpPr>
            <a:cxnSpLocks/>
          </p:cNvCxnSpPr>
          <p:nvPr/>
        </p:nvCxnSpPr>
        <p:spPr>
          <a:xfrm flipV="1">
            <a:off x="3121368" y="2162838"/>
            <a:ext cx="1168084" cy="3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/>
          </p:cNvPr>
          <p:cNvCxnSpPr>
            <a:cxnSpLocks/>
          </p:cNvCxnSpPr>
          <p:nvPr/>
        </p:nvCxnSpPr>
        <p:spPr>
          <a:xfrm>
            <a:off x="2001312" y="2162838"/>
            <a:ext cx="112005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/>
          </p:cNvPr>
          <p:cNvCxnSpPr>
            <a:cxnSpLocks/>
          </p:cNvCxnSpPr>
          <p:nvPr/>
        </p:nvCxnSpPr>
        <p:spPr>
          <a:xfrm>
            <a:off x="2001312" y="2804940"/>
            <a:ext cx="112005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/>
          </p:cNvPr>
          <p:cNvCxnSpPr>
            <a:cxnSpLocks/>
          </p:cNvCxnSpPr>
          <p:nvPr/>
        </p:nvCxnSpPr>
        <p:spPr>
          <a:xfrm>
            <a:off x="4299923" y="2152597"/>
            <a:ext cx="112005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/>
          </p:cNvPr>
          <p:cNvCxnSpPr>
            <a:cxnSpLocks/>
          </p:cNvCxnSpPr>
          <p:nvPr/>
        </p:nvCxnSpPr>
        <p:spPr>
          <a:xfrm>
            <a:off x="4299923" y="2794699"/>
            <a:ext cx="112005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/>
          </p:cNvPr>
          <p:cNvCxnSpPr/>
          <p:nvPr/>
        </p:nvCxnSpPr>
        <p:spPr>
          <a:xfrm flipH="1">
            <a:off x="2755367" y="2162838"/>
            <a:ext cx="366001" cy="642102"/>
          </a:xfrm>
          <a:prstGeom prst="line">
            <a:avLst/>
          </a:prstGeom>
          <a:ln w="317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/>
          </p:cNvPr>
          <p:cNvCxnSpPr>
            <a:cxnSpLocks/>
          </p:cNvCxnSpPr>
          <p:nvPr/>
        </p:nvCxnSpPr>
        <p:spPr>
          <a:xfrm>
            <a:off x="4299924" y="2156762"/>
            <a:ext cx="412683" cy="637937"/>
          </a:xfrm>
          <a:prstGeom prst="line">
            <a:avLst/>
          </a:prstGeom>
          <a:ln w="317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/>
          </p:cNvPr>
          <p:cNvSpPr txBox="1"/>
          <p:nvPr/>
        </p:nvSpPr>
        <p:spPr>
          <a:xfrm>
            <a:off x="5361667" y="1967931"/>
            <a:ext cx="97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 level</a:t>
            </a:r>
          </a:p>
        </p:txBody>
      </p:sp>
      <p:sp>
        <p:nvSpPr>
          <p:cNvPr id="13" name="TextBox 12">
            <a:extLst/>
          </p:cNvPr>
          <p:cNvSpPr txBox="1"/>
          <p:nvPr/>
        </p:nvSpPr>
        <p:spPr>
          <a:xfrm>
            <a:off x="5327721" y="2575365"/>
            <a:ext cx="1038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OFF level</a:t>
            </a:r>
          </a:p>
        </p:txBody>
      </p:sp>
      <p:cxnSp>
        <p:nvCxnSpPr>
          <p:cNvPr id="14" name="Straight Arrow Connector 13">
            <a:extLst/>
          </p:cNvPr>
          <p:cNvCxnSpPr/>
          <p:nvPr/>
        </p:nvCxnSpPr>
        <p:spPr>
          <a:xfrm>
            <a:off x="4299923" y="2859511"/>
            <a:ext cx="41268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/>
          </p:cNvPr>
          <p:cNvSpPr txBox="1"/>
          <p:nvPr/>
        </p:nvSpPr>
        <p:spPr>
          <a:xfrm>
            <a:off x="4260920" y="2859510"/>
            <a:ext cx="801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ON-to-OFF transition</a:t>
            </a:r>
          </a:p>
        </p:txBody>
      </p:sp>
      <p:cxnSp>
        <p:nvCxnSpPr>
          <p:cNvPr id="16" name="Straight Arrow Connector 15">
            <a:extLst/>
          </p:cNvPr>
          <p:cNvCxnSpPr/>
          <p:nvPr/>
        </p:nvCxnSpPr>
        <p:spPr>
          <a:xfrm>
            <a:off x="2719156" y="2857834"/>
            <a:ext cx="41268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/>
          </p:cNvPr>
          <p:cNvSpPr txBox="1"/>
          <p:nvPr/>
        </p:nvSpPr>
        <p:spPr>
          <a:xfrm>
            <a:off x="2680153" y="2857833"/>
            <a:ext cx="801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OFF-to-ON transition</a:t>
            </a:r>
          </a:p>
        </p:txBody>
      </p:sp>
      <p:cxnSp>
        <p:nvCxnSpPr>
          <p:cNvPr id="18" name="Straight Connector 17">
            <a:extLst/>
          </p:cNvPr>
          <p:cNvCxnSpPr/>
          <p:nvPr/>
        </p:nvCxnSpPr>
        <p:spPr>
          <a:xfrm>
            <a:off x="3121368" y="1978172"/>
            <a:ext cx="0" cy="8267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/>
          </p:cNvPr>
          <p:cNvCxnSpPr/>
          <p:nvPr/>
        </p:nvCxnSpPr>
        <p:spPr>
          <a:xfrm>
            <a:off x="4302620" y="1967931"/>
            <a:ext cx="0" cy="8267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/>
          </p:cNvPr>
          <p:cNvCxnSpPr>
            <a:cxnSpLocks/>
          </p:cNvCxnSpPr>
          <p:nvPr/>
        </p:nvCxnSpPr>
        <p:spPr>
          <a:xfrm>
            <a:off x="3131840" y="2050693"/>
            <a:ext cx="115761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/>
          </p:cNvPr>
          <p:cNvSpPr txBox="1"/>
          <p:nvPr/>
        </p:nvSpPr>
        <p:spPr>
          <a:xfrm>
            <a:off x="2971593" y="1598599"/>
            <a:ext cx="1468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PRACH or SRS</a:t>
            </a:r>
          </a:p>
        </p:txBody>
      </p:sp>
    </p:spTree>
    <p:extLst>
      <p:ext uri="{BB962C8B-B14F-4D97-AF65-F5344CB8AC3E}">
        <p14:creationId xmlns:p14="http://schemas.microsoft.com/office/powerpoint/2010/main" val="473524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altLang="zh-CN" sz="4400" dirty="0"/>
              <a:t>Annex: For information</a:t>
            </a:r>
          </a:p>
          <a:p>
            <a:pPr algn="ctr"/>
            <a:r>
              <a:rPr lang="sv-SE" altLang="zh-CN" sz="4400" dirty="0"/>
              <a:t>To be discussed in RAN4#84bis  meeting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372142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68610-8C5F-4876-8E79-78F1A0904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Consecutive SRS symbols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C6759-277A-453F-B0DA-04414536F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When no power change required between SRS symbols, then the transient can be placed outside the SRS transmission duration.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OFF-to-ON (RX-TX) and ON-to-OFF (TX-RX) are </a:t>
            </a:r>
          </a:p>
          <a:p>
            <a:pPr lvl="1"/>
            <a:r>
              <a:rPr lang="en-US" dirty="0"/>
              <a:t>10us for sub6GHz</a:t>
            </a:r>
          </a:p>
          <a:p>
            <a:pPr lvl="1"/>
            <a:r>
              <a:rPr lang="en-US" dirty="0"/>
              <a:t>5us for </a:t>
            </a:r>
            <a:r>
              <a:rPr lang="en-US" dirty="0" err="1"/>
              <a:t>mmWave</a:t>
            </a:r>
            <a:endParaRPr lang="en-US" dirty="0"/>
          </a:p>
        </p:txBody>
      </p:sp>
      <p:pic>
        <p:nvPicPr>
          <p:cNvPr id="3074" name="Picture 2" descr="srs tx">
            <a:extLst>
              <a:ext uri="{FF2B5EF4-FFF2-40B4-BE49-F238E27FC236}">
                <a16:creationId xmlns:a16="http://schemas.microsoft.com/office/drawing/2014/main" id="{8E8EAD38-5EE9-4C32-B564-1668E623D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4944"/>
            <a:ext cx="626469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372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68610-8C5F-4876-8E79-78F1A0904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Consecutive SRS symbols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C6759-277A-453F-B0DA-04414536F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If there is a need for power change between consecutive SRS transmissions, then the transient period need to be placed in between SRS symbols.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OFF-to-ON (RX-TX) and ON-to-OFF (TX-RX) are 10us for sub6GHz &amp; 5us for </a:t>
            </a:r>
            <a:r>
              <a:rPr lang="en-US" dirty="0" err="1"/>
              <a:t>mmWave</a:t>
            </a:r>
            <a:endParaRPr lang="en-US" dirty="0"/>
          </a:p>
          <a:p>
            <a:r>
              <a:rPr lang="en-US" dirty="0"/>
              <a:t>Transient time is 10+10us for sub6GHz and 5+5us for </a:t>
            </a:r>
            <a:r>
              <a:rPr lang="en-US" dirty="0" err="1"/>
              <a:t>mmWave</a:t>
            </a:r>
            <a:endParaRPr lang="en-US" dirty="0"/>
          </a:p>
          <a:p>
            <a:endParaRPr lang="en-US" dirty="0"/>
          </a:p>
        </p:txBody>
      </p:sp>
      <p:pic>
        <p:nvPicPr>
          <p:cNvPr id="4098" name="Picture 2" descr="srs tx with power change">
            <a:extLst>
              <a:ext uri="{FF2B5EF4-FFF2-40B4-BE49-F238E27FC236}">
                <a16:creationId xmlns:a16="http://schemas.microsoft.com/office/drawing/2014/main" id="{DFCA97A1-86EE-4CFF-9C29-F3975FECF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74" y="2924944"/>
            <a:ext cx="7531652" cy="1882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744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53CF9-C968-4A8E-8669-73A18455B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UL transmission preceding SRS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EB4BC-4942-4689-B2FA-62C386650B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 principle, SRS can be protected as shown below.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OFF-to-ON (RX-TX) and ON-to-OFF (TX-RX) are 10us for sub6GHz &amp; 5us for </a:t>
            </a:r>
            <a:r>
              <a:rPr lang="en-US" dirty="0" err="1"/>
              <a:t>mmWave</a:t>
            </a:r>
            <a:endParaRPr lang="en-US" dirty="0"/>
          </a:p>
          <a:p>
            <a:r>
              <a:rPr lang="en-US" dirty="0"/>
              <a:t>Transient time is 10+10us for sub6GHz and 5+5us for </a:t>
            </a:r>
            <a:r>
              <a:rPr lang="en-US" dirty="0" err="1"/>
              <a:t>mmWave</a:t>
            </a:r>
            <a:endParaRPr lang="en-US" dirty="0"/>
          </a:p>
          <a:p>
            <a:endParaRPr lang="en-US" dirty="0"/>
          </a:p>
        </p:txBody>
      </p:sp>
      <p:pic>
        <p:nvPicPr>
          <p:cNvPr id="5122" name="Picture 2" descr="pusch-pucch preceding">
            <a:extLst>
              <a:ext uri="{FF2B5EF4-FFF2-40B4-BE49-F238E27FC236}">
                <a16:creationId xmlns:a16="http://schemas.microsoft.com/office/drawing/2014/main" id="{BF2A39DD-F163-40C6-BEA3-DE1F12121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455" y="2132856"/>
            <a:ext cx="774934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585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10613</TotalTime>
  <Words>425</Words>
  <Application>Microsoft Office PowerPoint</Application>
  <PresentationFormat>On-screen Show (4:3)</PresentationFormat>
  <Paragraphs>80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Office 主题</vt:lpstr>
      <vt:lpstr>3GPP TSG-RAN WG4 Meeting NR#3 Nagoya, Japan, 18-21 September 2017 </vt:lpstr>
      <vt:lpstr>Background</vt:lpstr>
      <vt:lpstr>Use cases for ON/OFF mask design </vt:lpstr>
      <vt:lpstr>Generic ON/OFF time mask</vt:lpstr>
      <vt:lpstr>PRACH and SRS time mask</vt:lpstr>
      <vt:lpstr>PowerPoint Presentation</vt:lpstr>
      <vt:lpstr>Consecutive SRS symbols (1/2)</vt:lpstr>
      <vt:lpstr>Consecutive SRS symbols (2/2)</vt:lpstr>
      <vt:lpstr>UL transmission preceding SRS</vt:lpstr>
      <vt:lpstr>UL transmission succeeding SRS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808</cp:revision>
  <dcterms:created xsi:type="dcterms:W3CDTF">2016-01-12T08:39:50Z</dcterms:created>
  <dcterms:modified xsi:type="dcterms:W3CDTF">2017-09-21T05:51:11Z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_AdHocReviewCycleID">
    <vt:i4>-313870152</vt:i4>
  </property>
  <property fmtid="{D5CDD505-2E9C-101B-9397-08002B2CF9AE}" pid="12" name="_EmailSubject">
    <vt:lpwstr>Draft R4-1708815: WF on ON-OFF mask for NR UE</vt:lpwstr>
  </property>
  <property fmtid="{D5CDD505-2E9C-101B-9397-08002B2CF9AE}" pid="13" name="_AuthorEmail">
    <vt:lpwstr>mlane@qti.qualcomm.com</vt:lpwstr>
  </property>
  <property fmtid="{D5CDD505-2E9C-101B-9397-08002B2CF9AE}" pid="14" name="_AuthorEmailDisplayName">
    <vt:lpwstr>Mark Lane</vt:lpwstr>
  </property>
</Properties>
</file>