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5" r:id="rId4"/>
    <p:sldId id="267" r:id="rId5"/>
    <p:sldId id="269" r:id="rId6"/>
    <p:sldId id="268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C960-E29C-4020-A88B-981CC4D6841E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FCA4-D6F4-47E3-9F8A-E059157C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837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C960-E29C-4020-A88B-981CC4D6841E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FCA4-D6F4-47E3-9F8A-E059157C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284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C960-E29C-4020-A88B-981CC4D6841E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FCA4-D6F4-47E3-9F8A-E059157C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641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C960-E29C-4020-A88B-981CC4D6841E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FCA4-D6F4-47E3-9F8A-E059157C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96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C960-E29C-4020-A88B-981CC4D6841E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FCA4-D6F4-47E3-9F8A-E059157C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236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C960-E29C-4020-A88B-981CC4D6841E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FCA4-D6F4-47E3-9F8A-E059157C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023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C960-E29C-4020-A88B-981CC4D6841E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FCA4-D6F4-47E3-9F8A-E059157C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148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C960-E29C-4020-A88B-981CC4D6841E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FCA4-D6F4-47E3-9F8A-E059157C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643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C960-E29C-4020-A88B-981CC4D6841E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FCA4-D6F4-47E3-9F8A-E059157C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994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C960-E29C-4020-A88B-981CC4D6841E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FCA4-D6F4-47E3-9F8A-E059157C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06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C960-E29C-4020-A88B-981CC4D6841E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FCA4-D6F4-47E3-9F8A-E059157C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36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1C960-E29C-4020-A88B-981CC4D6841E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0FCA4-D6F4-47E3-9F8A-E059157CE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560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WF on MPR table and allocation definition for </a:t>
            </a:r>
            <a:r>
              <a:rPr lang="en-CA" dirty="0" smtClean="0"/>
              <a:t>sub-6GHz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tx1"/>
                </a:solidFill>
              </a:rPr>
              <a:t>Skyworks Solutions, …..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67600" y="165386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R4-1709944</a:t>
            </a:r>
            <a:endParaRPr lang="en-US" b="1" dirty="0"/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76200" y="72755"/>
            <a:ext cx="5257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de-DE" altLang="zh-CN" b="1" dirty="0">
                <a:latin typeface="+mn-lt"/>
              </a:rPr>
              <a:t>3GPP TSG-RAN WG4 </a:t>
            </a:r>
            <a:r>
              <a:rPr lang="de-DE" altLang="zh-CN" b="1" dirty="0" smtClean="0">
                <a:latin typeface="+mn-lt"/>
              </a:rPr>
              <a:t>NRAH#3</a:t>
            </a:r>
            <a:r>
              <a:rPr lang="de-DE" altLang="zh-CN" b="1" dirty="0">
                <a:latin typeface="+mn-lt"/>
              </a:rPr>
              <a:t>		</a:t>
            </a:r>
          </a:p>
          <a:p>
            <a:r>
              <a:rPr lang="en-GB" dirty="0"/>
              <a:t>Nagoya, Japan, 18 - 21 September </a:t>
            </a:r>
            <a:r>
              <a:rPr lang="en-GB" dirty="0" smtClean="0"/>
              <a:t>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17408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Background: 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fontScale="92500" lnSpcReduction="10000"/>
          </a:bodyPr>
          <a:lstStyle/>
          <a:p>
            <a:r>
              <a:rPr lang="en-CA" dirty="0" smtClean="0"/>
              <a:t>In </a:t>
            </a:r>
            <a:r>
              <a:rPr lang="en-CA" dirty="0"/>
              <a:t>order to simplify </a:t>
            </a:r>
            <a:r>
              <a:rPr lang="en-CA" dirty="0" smtClean="0"/>
              <a:t>further the table only outer (former </a:t>
            </a:r>
            <a:r>
              <a:rPr lang="en-CA" dirty="0" err="1" smtClean="0"/>
              <a:t>Edge+Full</a:t>
            </a:r>
            <a:r>
              <a:rPr lang="en-CA" dirty="0" smtClean="0"/>
              <a:t>) and inner allocations (in channel) allocations are considering different MPR</a:t>
            </a:r>
          </a:p>
          <a:p>
            <a:r>
              <a:rPr lang="en-CA" dirty="0" smtClean="0"/>
              <a:t>In this WF the MPR table structure and definition of Inner and Outer allocation is provided. </a:t>
            </a:r>
          </a:p>
          <a:p>
            <a:r>
              <a:rPr lang="en-CA" dirty="0" smtClean="0"/>
              <a:t>Also single MPR value is considered across currently agreed </a:t>
            </a:r>
            <a:r>
              <a:rPr lang="en-CA" dirty="0"/>
              <a:t>c</a:t>
            </a:r>
            <a:r>
              <a:rPr lang="en-CA" dirty="0" smtClean="0"/>
              <a:t>hannel bandwidths and SCS</a:t>
            </a:r>
          </a:p>
          <a:p>
            <a:r>
              <a:rPr lang="en-CA" dirty="0" smtClean="0"/>
              <a:t>Allocations position and guard bands for the different SCS based on current SU is provided for aligned MPR simulations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47218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Background: 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fontScale="70000" lnSpcReduction="20000"/>
          </a:bodyPr>
          <a:lstStyle/>
          <a:p>
            <a:r>
              <a:rPr lang="en-CA" dirty="0" smtClean="0"/>
              <a:t>In RAN4 NRAH#3 a number of companies provided input on MPR for different waveforms, Channel BW, SCS, modulations and RB allocations:</a:t>
            </a:r>
          </a:p>
          <a:p>
            <a:pPr lvl="1"/>
            <a:r>
              <a:rPr lang="en-CA" dirty="0" smtClean="0"/>
              <a:t>R4-1709348 </a:t>
            </a:r>
            <a:r>
              <a:rPr lang="en-CA" dirty="0"/>
              <a:t>MPR evaluation results for sub </a:t>
            </a:r>
            <a:r>
              <a:rPr lang="en-CA" dirty="0" smtClean="0"/>
              <a:t>6GHz, </a:t>
            </a:r>
            <a:r>
              <a:rPr lang="en-GB" dirty="0"/>
              <a:t>Samsung</a:t>
            </a:r>
            <a:endParaRPr lang="en-CA" dirty="0" smtClean="0"/>
          </a:p>
          <a:p>
            <a:pPr lvl="1"/>
            <a:r>
              <a:rPr lang="fr-FR" dirty="0"/>
              <a:t>R4-1709472 NR Range 1 MPR </a:t>
            </a:r>
            <a:r>
              <a:rPr lang="fr-FR" dirty="0" smtClean="0"/>
              <a:t>simulations, </a:t>
            </a:r>
            <a:r>
              <a:rPr lang="fr-FR" dirty="0"/>
              <a:t>Nokia, Nokia Shanghai Bell</a:t>
            </a:r>
            <a:endParaRPr lang="fr-FR" dirty="0" smtClean="0"/>
          </a:p>
          <a:p>
            <a:pPr lvl="1"/>
            <a:r>
              <a:rPr lang="en-US" dirty="0"/>
              <a:t>R4-1709529 </a:t>
            </a:r>
            <a:r>
              <a:rPr lang="en-CA" dirty="0"/>
              <a:t>MPR simulation results for sub-6GHz UE</a:t>
            </a:r>
            <a:r>
              <a:rPr lang="en-US" dirty="0"/>
              <a:t>, LG Electronics</a:t>
            </a:r>
            <a:endParaRPr lang="en-US" dirty="0" smtClean="0"/>
          </a:p>
          <a:p>
            <a:pPr lvl="1"/>
            <a:r>
              <a:rPr lang="en-CA" dirty="0"/>
              <a:t>R4-1709662 [NR] MPR evaluation for 15kHz SCS for below 6GHz (DFT-S-OFDM</a:t>
            </a:r>
            <a:r>
              <a:rPr lang="en-CA" dirty="0" smtClean="0"/>
              <a:t>), </a:t>
            </a:r>
            <a:r>
              <a:rPr lang="en-GB" dirty="0"/>
              <a:t>Huawei, </a:t>
            </a:r>
            <a:r>
              <a:rPr lang="en-GB" dirty="0" err="1"/>
              <a:t>Hisilicon</a:t>
            </a:r>
            <a:endParaRPr lang="en-CA" dirty="0" smtClean="0"/>
          </a:p>
          <a:p>
            <a:pPr lvl="1"/>
            <a:r>
              <a:rPr lang="en-US" dirty="0"/>
              <a:t>R4-1709663 [NR] MPR evaluation for 15kHz SCS for below 6GHz (CPOFDM</a:t>
            </a:r>
            <a:r>
              <a:rPr lang="en-US" dirty="0" smtClean="0"/>
              <a:t>), </a:t>
            </a:r>
            <a:r>
              <a:rPr lang="en-GB" dirty="0"/>
              <a:t>Huawei, </a:t>
            </a:r>
            <a:r>
              <a:rPr lang="en-GB" dirty="0" err="1"/>
              <a:t>Hisilicon</a:t>
            </a:r>
            <a:endParaRPr lang="en-US" dirty="0" smtClean="0"/>
          </a:p>
          <a:p>
            <a:pPr lvl="1"/>
            <a:r>
              <a:rPr lang="en-CA" dirty="0"/>
              <a:t>R4-1709664 [NR] MPR evaluation for 30kHz SCS for below 6GHz (DFT-S-OFDM</a:t>
            </a:r>
            <a:r>
              <a:rPr lang="en-CA" dirty="0" smtClean="0"/>
              <a:t>), </a:t>
            </a:r>
            <a:r>
              <a:rPr lang="en-GB" dirty="0"/>
              <a:t>Huawei, </a:t>
            </a:r>
            <a:r>
              <a:rPr lang="en-GB" dirty="0" err="1"/>
              <a:t>Hisilicon</a:t>
            </a:r>
            <a:endParaRPr lang="en-US" dirty="0" smtClean="0"/>
          </a:p>
          <a:p>
            <a:pPr lvl="1"/>
            <a:r>
              <a:rPr lang="en-US" dirty="0"/>
              <a:t>R4-1709665 [NR] MPR evaluation for 30kHz SCS for below 6GHz (CPOFDM</a:t>
            </a:r>
            <a:r>
              <a:rPr lang="en-US" dirty="0" smtClean="0"/>
              <a:t>), </a:t>
            </a:r>
            <a:r>
              <a:rPr lang="en-GB" dirty="0"/>
              <a:t>Huawei, </a:t>
            </a:r>
            <a:r>
              <a:rPr lang="en-GB" dirty="0" err="1"/>
              <a:t>Hisilicon</a:t>
            </a:r>
            <a:endParaRPr lang="en-US" dirty="0" smtClean="0"/>
          </a:p>
          <a:p>
            <a:pPr lvl="1"/>
            <a:r>
              <a:rPr lang="en-US" dirty="0" smtClean="0"/>
              <a:t>R4-1709855 </a:t>
            </a:r>
            <a:r>
              <a:rPr lang="en-CA" dirty="0"/>
              <a:t>Simulation results of MPR for Sub6 </a:t>
            </a:r>
            <a:r>
              <a:rPr lang="en-CA" dirty="0" smtClean="0"/>
              <a:t>NR</a:t>
            </a:r>
            <a:r>
              <a:rPr lang="en-CA" dirty="0"/>
              <a:t>, Qualcomm </a:t>
            </a:r>
            <a:r>
              <a:rPr lang="en-CA" dirty="0" smtClean="0"/>
              <a:t>Incorporated</a:t>
            </a:r>
          </a:p>
          <a:p>
            <a:pPr lvl="1"/>
            <a:r>
              <a:rPr lang="en-CA" dirty="0"/>
              <a:t>R4-1709331 Sub-6GHz PC3 NR UE Power Capability Measurements and MPR, </a:t>
            </a:r>
            <a:r>
              <a:rPr lang="en-GB" dirty="0"/>
              <a:t>Skyworks Solutions, Inc</a:t>
            </a:r>
            <a:r>
              <a:rPr lang="en-GB" dirty="0" smtClean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47628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Background: RB allocation position, ACLR measurement BW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838459"/>
              </p:ext>
            </p:extLst>
          </p:nvPr>
        </p:nvGraphicFramePr>
        <p:xfrm>
          <a:off x="381000" y="1371600"/>
          <a:ext cx="5542893" cy="47899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5400"/>
                <a:gridCol w="457199"/>
                <a:gridCol w="382921"/>
                <a:gridCol w="400293"/>
                <a:gridCol w="400293"/>
                <a:gridCol w="400293"/>
                <a:gridCol w="400293"/>
                <a:gridCol w="400293"/>
                <a:gridCol w="400293"/>
                <a:gridCol w="335205"/>
                <a:gridCol w="335205"/>
                <a:gridCol w="335205"/>
              </a:tblGrid>
              <a:tr h="10003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Channel BW [MHz]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60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Sub-6GHz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SCS [kHz]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50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80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917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N</a:t>
                      </a:r>
                      <a:r>
                        <a:rPr lang="en-US" sz="1000" u="none" strike="noStrike" baseline="-25000">
                          <a:effectLst/>
                        </a:rPr>
                        <a:t>RB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N</a:t>
                      </a:r>
                      <a:r>
                        <a:rPr lang="en-US" sz="1000" u="none" strike="noStrike" baseline="-25000">
                          <a:effectLst/>
                        </a:rPr>
                        <a:t>RB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N</a:t>
                      </a:r>
                      <a:r>
                        <a:rPr lang="en-US" sz="1000" u="none" strike="noStrike" baseline="-25000">
                          <a:effectLst/>
                        </a:rPr>
                        <a:t>RB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N</a:t>
                      </a:r>
                      <a:r>
                        <a:rPr lang="en-US" sz="1000" u="none" strike="noStrike" baseline="-25000" dirty="0">
                          <a:effectLst/>
                        </a:rPr>
                        <a:t>RB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N</a:t>
                      </a:r>
                      <a:r>
                        <a:rPr lang="en-US" sz="1000" u="none" strike="noStrike" baseline="-25000" dirty="0">
                          <a:effectLst/>
                        </a:rPr>
                        <a:t>RB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N</a:t>
                      </a:r>
                      <a:r>
                        <a:rPr lang="en-US" sz="1000" u="none" strike="noStrike" baseline="-25000">
                          <a:effectLst/>
                        </a:rPr>
                        <a:t>RB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N</a:t>
                      </a:r>
                      <a:r>
                        <a:rPr lang="en-US" sz="1000" u="none" strike="noStrike" baseline="-25000" dirty="0">
                          <a:effectLst/>
                        </a:rPr>
                        <a:t>RB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N</a:t>
                      </a:r>
                      <a:r>
                        <a:rPr lang="en-US" sz="1000" u="none" strike="noStrike" baseline="-25000">
                          <a:effectLst/>
                        </a:rPr>
                        <a:t>RB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N</a:t>
                      </a:r>
                      <a:r>
                        <a:rPr lang="en-US" sz="1000" u="none" strike="noStrike" baseline="-25000" dirty="0">
                          <a:effectLst/>
                        </a:rPr>
                        <a:t>RB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N</a:t>
                      </a:r>
                      <a:r>
                        <a:rPr lang="en-US" sz="1000" u="none" strike="noStrike" baseline="-25000" dirty="0">
                          <a:effectLst/>
                        </a:rPr>
                        <a:t>RB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91609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SU_CP-OFDM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[#RB]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 dirty="0">
                          <a:effectLst/>
                        </a:rPr>
                        <a:t>106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133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270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N.A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N.A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N.A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51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133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N.A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51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SU_DFT-s-OFDM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[max#RB full allocation]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270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N.A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N.A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N.A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270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N.A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CA" sz="1000" u="none" strike="noStrike">
                          <a:effectLst/>
                        </a:rPr>
                        <a:t>DFT-s-OFDM [max RBstart full allocation]</a:t>
                      </a:r>
                      <a:endParaRPr lang="en-C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RX&amp;TXBW CP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[MHz]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9.36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14.22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19.08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23.94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38.88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48.6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3.96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8.64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13.68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18.36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23.4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38.16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47.88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58.32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78.12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98.28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7.92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12.96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17.28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22.32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36.72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46.8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56.88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77.04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97.2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TXBWsym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[MHz]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4.515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9.375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14.235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19.095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23.955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38.895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48.615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3.99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8.67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13.71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18.39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23.43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38.19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47.91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58.35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78.15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98.31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7.98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13.02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17.34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22.38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36.78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46.86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56.94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77.1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97.26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err="1">
                          <a:effectLst/>
                        </a:rPr>
                        <a:t>maxTXBWsym</a:t>
                      </a:r>
                      <a:r>
                        <a:rPr lang="en-US" sz="1000" u="none" strike="noStrike" dirty="0">
                          <a:effectLst/>
                        </a:rPr>
                        <a:t> [MHz]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lowest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4.515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9.375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14.235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19.095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23.955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38.895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48.615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58.35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78.15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98.31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16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CA" sz="1000" u="none" strike="noStrike">
                          <a:effectLst/>
                        </a:rPr>
                        <a:t>Ref RB from lowest SCS</a:t>
                      </a:r>
                      <a:endParaRPr lang="en-CA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guard band left [MHz]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0.2425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0.3125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0.3825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0.4525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0.5225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0.5525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0.6925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0.595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0.665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0.735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0.805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0.875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0.905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1.045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0.825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0.845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1.01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1.51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1.61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1.53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1.63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1.55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guard band right [MHz]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0.2575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0.3275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0.3975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0.4675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0.5375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0.5675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0.7075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0.445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0.695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0.585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0.835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0.725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0.935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1.075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0.855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0.955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0.875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1.21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1.67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1.59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1.33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1.250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</a:rPr>
                        <a:t>Allocation shift </a:t>
                      </a:r>
                      <a:r>
                        <a:rPr lang="en-US" sz="1000" u="none" strike="noStrike" dirty="0">
                          <a:effectLst/>
                        </a:rPr>
                        <a:t>vs DC [kHz]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-7.5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-7.5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-7.5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-7.5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-7.5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-7.5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-7.5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75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916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NA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60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-120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-30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150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-30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150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19800" y="1371600"/>
            <a:ext cx="2743200" cy="5105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CA" dirty="0" smtClean="0"/>
              <a:t>Table is based on current RAN4 view on SA</a:t>
            </a:r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Yellow highlight is ACLR measurement BW</a:t>
            </a:r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Orange highlight is how the different allocations are shifted vs DC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27877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WF: previous agreements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305800" cy="54102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GB" sz="2800" dirty="0"/>
              <a:t>PA calibration </a:t>
            </a:r>
            <a:r>
              <a:rPr lang="en-GB" sz="2800" dirty="0" smtClean="0"/>
              <a:t>points: </a:t>
            </a:r>
            <a:endParaRPr lang="en-GB" sz="2800" dirty="0"/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No MPR allowed for 100 RB QPSK DFT-s-OFDM (15KHz SCS) signal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1 dB MPR for </a:t>
            </a:r>
            <a:r>
              <a:rPr lang="en-GB" sz="2800" dirty="0"/>
              <a:t>100 RB QPSK DFT-s-OFDM (15KHz SCS) </a:t>
            </a:r>
            <a:r>
              <a:rPr lang="en-GB" sz="2800" dirty="0" smtClean="0"/>
              <a:t>signal</a:t>
            </a:r>
          </a:p>
          <a:p>
            <a:r>
              <a:rPr lang="en-CA" sz="2800" dirty="0"/>
              <a:t>For all modulation order including 64QAM</a:t>
            </a:r>
          </a:p>
          <a:p>
            <a:pPr lvl="1"/>
            <a:r>
              <a:rPr lang="en-CA" sz="2400" dirty="0"/>
              <a:t>28dBc Carrier Leakage and 28dBc Image Leakage</a:t>
            </a:r>
          </a:p>
          <a:p>
            <a:pPr lvl="1"/>
            <a:r>
              <a:rPr lang="en-US" altLang="zh-CN" sz="2400" dirty="0">
                <a:ea typeface="MS PGothic" pitchFamily="34" charset="-128"/>
              </a:rPr>
              <a:t>Single carrier C_IM3 = </a:t>
            </a:r>
            <a:r>
              <a:rPr lang="en-US" altLang="zh-CN" sz="2400" dirty="0" smtClean="0">
                <a:ea typeface="MS PGothic" pitchFamily="34" charset="-128"/>
              </a:rPr>
              <a:t>60dB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57142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WF: parameters for 256QAM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305800" cy="5410200"/>
          </a:xfrm>
        </p:spPr>
        <p:txBody>
          <a:bodyPr>
            <a:normAutofit/>
          </a:bodyPr>
          <a:lstStyle/>
          <a:p>
            <a:r>
              <a:rPr lang="en-CA" sz="2800" dirty="0" smtClean="0"/>
              <a:t>For 256QAM</a:t>
            </a:r>
            <a:r>
              <a:rPr lang="en-CA" sz="2800" dirty="0"/>
              <a:t>, based </a:t>
            </a:r>
            <a:r>
              <a:rPr lang="en-CA" sz="2800" dirty="0" smtClean="0"/>
              <a:t>on </a:t>
            </a:r>
            <a:r>
              <a:rPr lang="en-CA" sz="2800" dirty="0"/>
              <a:t>R4-166954, WF on MPR\AMPR simulation assumptions for UL </a:t>
            </a:r>
            <a:r>
              <a:rPr lang="en-CA" sz="2800" dirty="0" smtClean="0"/>
              <a:t>256QAM, </a:t>
            </a:r>
            <a:r>
              <a:rPr lang="en-US" altLang="ja-JP" sz="2800" dirty="0">
                <a:ea typeface="MS PGothic" pitchFamily="34" charset="-128"/>
              </a:rPr>
              <a:t>Huawei, </a:t>
            </a:r>
            <a:r>
              <a:rPr lang="en-US" altLang="ja-JP" sz="2800" dirty="0" err="1">
                <a:ea typeface="MS PGothic" pitchFamily="34" charset="-128"/>
              </a:rPr>
              <a:t>Hisilicon</a:t>
            </a:r>
            <a:r>
              <a:rPr lang="en-US" altLang="ja-JP" sz="2800" dirty="0">
                <a:ea typeface="MS PGothic" pitchFamily="34" charset="-128"/>
              </a:rPr>
              <a:t>, Qualcomm, CMCC, Nokia, Skyworks, </a:t>
            </a:r>
            <a:r>
              <a:rPr lang="en-US" altLang="ja-JP" sz="2800" dirty="0" smtClean="0">
                <a:ea typeface="MS PGothic" pitchFamily="34" charset="-128"/>
              </a:rPr>
              <a:t>Ericsson</a:t>
            </a:r>
            <a:r>
              <a:rPr lang="en-CA" altLang="ja-JP" sz="2800" dirty="0" smtClean="0"/>
              <a:t>: </a:t>
            </a:r>
          </a:p>
          <a:p>
            <a:r>
              <a:rPr lang="en-CA" altLang="ja-JP" sz="2800" dirty="0" smtClean="0"/>
              <a:t>EVM budget is as follows</a:t>
            </a:r>
            <a:endParaRPr lang="en-US" altLang="ja-JP" sz="2800" dirty="0" smtClean="0">
              <a:ea typeface="MS PGothic" pitchFamily="34" charset="-128"/>
            </a:endParaRPr>
          </a:p>
        </p:txBody>
      </p:sp>
      <p:graphicFrame>
        <p:nvGraphicFramePr>
          <p:cNvPr id="7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670781"/>
              </p:ext>
            </p:extLst>
          </p:nvPr>
        </p:nvGraphicFramePr>
        <p:xfrm>
          <a:off x="2286000" y="3733800"/>
          <a:ext cx="4576742" cy="1828800"/>
        </p:xfrm>
        <a:graphic>
          <a:graphicData uri="http://schemas.openxmlformats.org/drawingml/2006/table">
            <a:tbl>
              <a:tblPr/>
              <a:tblGrid>
                <a:gridCol w="2530772"/>
                <a:gridCol w="856298"/>
                <a:gridCol w="1189672"/>
              </a:tblGrid>
              <a:tr h="28346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latin typeface="Times New Roman"/>
                          <a:ea typeface="Times New Roman"/>
                        </a:rPr>
                        <a:t>Tx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 EVM contributor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EVM</a:t>
                      </a:r>
                      <a:endParaRPr lang="zh-CN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宋体"/>
                        </a:rPr>
                        <a:t>SNR(dB)</a:t>
                      </a:r>
                      <a:endParaRPr lang="zh-CN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6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</a:rPr>
                        <a:t>PA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宋体"/>
                        </a:rPr>
                        <a:t>1.85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</a:rPr>
                        <a:t>%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宋体"/>
                        </a:rPr>
                        <a:t>34.7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6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Transmitter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宋体"/>
                        </a:rPr>
                        <a:t>1.19%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宋体"/>
                        </a:rPr>
                        <a:t>38.5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6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Phase noise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宋体"/>
                        </a:rPr>
                        <a:t>1.78%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2000" dirty="0">
                          <a:latin typeface="Times New Roman"/>
                          <a:ea typeface="宋体"/>
                        </a:rPr>
                        <a:t>5</a:t>
                      </a: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46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IQ imbalance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宋体"/>
                        </a:rPr>
                        <a:t>2.06%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宋体"/>
                        </a:rPr>
                        <a:t>33.7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346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宋体"/>
                        </a:rPr>
                        <a:t>Total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宋体"/>
                        </a:rPr>
                        <a:t>3.5%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宋体"/>
                        </a:rPr>
                        <a:t>29.1</a:t>
                      </a:r>
                      <a:endParaRPr lang="zh-CN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582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WF: MPR table for results</a:t>
            </a:r>
            <a:br>
              <a:rPr lang="en-CA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8796632"/>
              </p:ext>
            </p:extLst>
          </p:nvPr>
        </p:nvGraphicFramePr>
        <p:xfrm>
          <a:off x="533400" y="914400"/>
          <a:ext cx="6200078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6668"/>
                <a:gridCol w="1181100"/>
                <a:gridCol w="1820354"/>
                <a:gridCol w="1921956"/>
              </a:tblGrid>
              <a:tr h="12192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dirty="0" smtClean="0"/>
                        <a:t>Allocation</a:t>
                      </a:r>
                      <a:r>
                        <a:rPr lang="en-CA" sz="1600" baseline="0" dirty="0" smtClean="0"/>
                        <a:t> type</a:t>
                      </a:r>
                      <a:endParaRPr lang="en-US" sz="16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dirty="0" smtClean="0"/>
                        <a:t>Outer (max MPR)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Inner (min MPR)</a:t>
                      </a:r>
                      <a:endParaRPr 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LCRB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all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dirty="0" smtClean="0"/>
                        <a:t>≤</a:t>
                      </a:r>
                      <a:r>
                        <a:rPr lang="en-CA" sz="1600" dirty="0" err="1" smtClean="0"/>
                        <a:t>LCRBmax</a:t>
                      </a:r>
                      <a:r>
                        <a:rPr lang="en-CA" sz="1600" dirty="0" smtClean="0"/>
                        <a:t>/2</a:t>
                      </a:r>
                      <a:endParaRPr lang="en-US" sz="1600" dirty="0" smtClean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err="1" smtClean="0"/>
                        <a:t>RBstart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&lt;LCRB/2</a:t>
                      </a:r>
                      <a:r>
                        <a:rPr lang="en-CA" sz="1600" baseline="0" dirty="0" smtClean="0"/>
                        <a:t> from edge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≥LCRB/2 from edge</a:t>
                      </a:r>
                      <a:endParaRPr 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WF type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modulation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dirty="0" smtClean="0"/>
                        <a:t>MPR For</a:t>
                      </a:r>
                      <a:r>
                        <a:rPr lang="en-CA" sz="1600" baseline="0" dirty="0" smtClean="0"/>
                        <a:t> all BW and SCS</a:t>
                      </a:r>
                      <a:endParaRPr lang="en-US" sz="16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 rowSpan="5">
                  <a:txBody>
                    <a:bodyPr/>
                    <a:lstStyle/>
                    <a:p>
                      <a:pPr algn="ctr"/>
                      <a:endParaRPr lang="en-CA" sz="1600" dirty="0" smtClean="0"/>
                    </a:p>
                    <a:p>
                      <a:pPr algn="ctr"/>
                      <a:endParaRPr lang="en-CA" sz="1600" dirty="0" smtClean="0"/>
                    </a:p>
                    <a:p>
                      <a:pPr algn="ctr"/>
                      <a:r>
                        <a:rPr lang="en-CA" sz="1600" dirty="0" smtClean="0"/>
                        <a:t>DFT-s-OFDM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PI/2 BPSK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16QAM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64QAM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256QAM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  <a:tr h="0">
                <a:tc rowSpan="4">
                  <a:txBody>
                    <a:bodyPr/>
                    <a:lstStyle/>
                    <a:p>
                      <a:pPr algn="ctr"/>
                      <a:endParaRPr lang="en-CA" sz="1600" dirty="0" smtClean="0"/>
                    </a:p>
                    <a:p>
                      <a:pPr algn="ctr"/>
                      <a:endParaRPr lang="en-CA" sz="1600" dirty="0" smtClean="0"/>
                    </a:p>
                    <a:p>
                      <a:pPr algn="ctr"/>
                      <a:r>
                        <a:rPr lang="en-CA" sz="1600" dirty="0" smtClean="0"/>
                        <a:t>CP-OFDM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16QAM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64QAM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 smtClean="0"/>
                        <a:t>256QAM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6934200" y="914400"/>
            <a:ext cx="1981200" cy="4169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sz="1800" b="1" dirty="0" smtClean="0"/>
              <a:t>MPR value in this table applies to all currently agreed channel BW and </a:t>
            </a:r>
            <a:r>
              <a:rPr lang="en-CA" sz="1800" b="1" dirty="0" smtClean="0"/>
              <a:t>SCS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CA" sz="1800" b="1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CA" sz="1800" b="1" dirty="0" smtClean="0"/>
              <a:t>MPR for 64QAM and 256QAM is a single number for all allocation types </a:t>
            </a:r>
            <a:endParaRPr lang="en-CA" sz="1800" b="1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5312666"/>
            <a:ext cx="8382000" cy="4169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800" b="1" dirty="0" smtClean="0"/>
              <a:t>Results are reported either as a maximum MPR per allocation types or as full allocation triangles</a:t>
            </a:r>
          </a:p>
          <a:p>
            <a:r>
              <a:rPr lang="en-CA" sz="1800" b="1" dirty="0" smtClean="0"/>
              <a:t>MPR proposals are done based on the above table</a:t>
            </a:r>
          </a:p>
          <a:p>
            <a:r>
              <a:rPr lang="en-CA" sz="1800" b="1" dirty="0"/>
              <a:t>MPR values can be provided in 0.5dB granularity</a:t>
            </a:r>
            <a:endParaRPr lang="en-US" sz="1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903426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3200" dirty="0" smtClean="0"/>
              <a:t>Background: Visualizing the inner and outer allocation: 5MHz 15kHz case illustrated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92928"/>
            <a:ext cx="8229600" cy="1010388"/>
          </a:xfrm>
        </p:spPr>
        <p:txBody>
          <a:bodyPr>
            <a:noAutofit/>
          </a:bodyPr>
          <a:lstStyle/>
          <a:p>
            <a:r>
              <a:rPr lang="en-CA" sz="1600" dirty="0" smtClean="0"/>
              <a:t>Outer allocation have the highest MPR and correspond to LCRB&gt; </a:t>
            </a:r>
            <a:r>
              <a:rPr lang="en-CA" sz="1600" dirty="0" err="1" smtClean="0"/>
              <a:t>LCRBmax</a:t>
            </a:r>
            <a:r>
              <a:rPr lang="en-CA" sz="1600" dirty="0" smtClean="0"/>
              <a:t>/2 or allocations with </a:t>
            </a:r>
            <a:r>
              <a:rPr lang="en-CA" sz="1600" dirty="0" err="1" smtClean="0"/>
              <a:t>RBstart</a:t>
            </a:r>
            <a:r>
              <a:rPr lang="en-CA" sz="1600" dirty="0" smtClean="0"/>
              <a:t> within &lt;LCRB/2 from the edge</a:t>
            </a:r>
          </a:p>
          <a:p>
            <a:r>
              <a:rPr lang="en-CA" sz="1600" dirty="0" smtClean="0"/>
              <a:t>Inner allocation are defined for LCRB ≤ </a:t>
            </a:r>
            <a:r>
              <a:rPr lang="en-CA" sz="1600" dirty="0" err="1" smtClean="0"/>
              <a:t>LCRBmax</a:t>
            </a:r>
            <a:r>
              <a:rPr lang="en-CA" sz="1600" dirty="0" smtClean="0"/>
              <a:t>/2 and ≥LCRB/2 away from the edge, they see reduced MPR</a:t>
            </a:r>
          </a:p>
          <a:p>
            <a:r>
              <a:rPr lang="en-CA" sz="1600" dirty="0" err="1" smtClean="0"/>
              <a:t>LCRBmax</a:t>
            </a:r>
            <a:r>
              <a:rPr lang="en-CA" sz="1600" dirty="0" smtClean="0"/>
              <a:t>  is the max CP-OFDM allocation from SU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1"/>
            <a:ext cx="8050516" cy="3505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8072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WF: Equations for inner/outer allocation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10309"/>
            <a:ext cx="6400800" cy="46079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sz="1800" dirty="0" err="1" smtClean="0"/>
              <a:t>LCRBmax</a:t>
            </a:r>
            <a:r>
              <a:rPr lang="en-CA" sz="1800" dirty="0" smtClean="0"/>
              <a:t>: maximum RB allocation for CP-OFDM from SU</a:t>
            </a:r>
          </a:p>
          <a:p>
            <a:pPr marL="0" indent="0">
              <a:buNone/>
            </a:pPr>
            <a:r>
              <a:rPr lang="en-CA" sz="1800" dirty="0" err="1" smtClean="0"/>
              <a:t>LCRBmid</a:t>
            </a:r>
            <a:r>
              <a:rPr lang="en-CA" sz="1800" dirty="0" smtClean="0"/>
              <a:t>=</a:t>
            </a:r>
            <a:r>
              <a:rPr lang="en-CA" sz="1800" dirty="0" err="1" smtClean="0"/>
              <a:t>LCRBmax</a:t>
            </a:r>
            <a:r>
              <a:rPr lang="en-CA" sz="1800" dirty="0" smtClean="0"/>
              <a:t>/2 rounded up to next integer</a:t>
            </a:r>
          </a:p>
          <a:p>
            <a:pPr marL="0" indent="0">
              <a:buNone/>
            </a:pPr>
            <a:r>
              <a:rPr lang="en-CA" sz="1800" dirty="0" err="1" smtClean="0"/>
              <a:t>RBstartlow</a:t>
            </a:r>
            <a:r>
              <a:rPr lang="en-CA" sz="1800" dirty="0" smtClean="0"/>
              <a:t>=LCRB/2 rounded down to next integer with floor at 1</a:t>
            </a:r>
          </a:p>
          <a:p>
            <a:pPr marL="0" indent="0">
              <a:buNone/>
            </a:pPr>
            <a:r>
              <a:rPr lang="en-CA" sz="1800" dirty="0" err="1" smtClean="0"/>
              <a:t>RBstarthigh</a:t>
            </a:r>
            <a:r>
              <a:rPr lang="en-CA" sz="1800" dirty="0" smtClean="0"/>
              <a:t>=</a:t>
            </a:r>
            <a:r>
              <a:rPr lang="en-CA" sz="1800" dirty="0" err="1" smtClean="0"/>
              <a:t>LCRBmax</a:t>
            </a:r>
            <a:r>
              <a:rPr lang="en-CA" sz="1800" dirty="0" smtClean="0"/>
              <a:t>-</a:t>
            </a:r>
            <a:r>
              <a:rPr lang="en-CA" sz="1800" dirty="0" err="1" smtClean="0"/>
              <a:t>Rbstartlow</a:t>
            </a:r>
            <a:r>
              <a:rPr lang="en-CA" sz="1800" dirty="0" smtClean="0"/>
              <a:t>-LCRB</a:t>
            </a:r>
          </a:p>
          <a:p>
            <a:pPr marL="0" indent="0">
              <a:buNone/>
            </a:pPr>
            <a:endParaRPr lang="en-CA" sz="1800" dirty="0" smtClean="0"/>
          </a:p>
          <a:p>
            <a:pPr marL="0" indent="0">
              <a:buNone/>
            </a:pPr>
            <a:r>
              <a:rPr lang="en-CA" sz="1800" b="1" dirty="0" smtClean="0"/>
              <a:t>Inner allocation: </a:t>
            </a:r>
          </a:p>
          <a:p>
            <a:r>
              <a:rPr lang="en-CA" sz="1800" b="1" dirty="0" smtClean="0"/>
              <a:t>LCRB </a:t>
            </a:r>
            <a:r>
              <a:rPr lang="en-GB" sz="1800" b="1" dirty="0" smtClean="0"/>
              <a:t>≤ </a:t>
            </a:r>
            <a:r>
              <a:rPr lang="en-CA" sz="1800" b="1" dirty="0" err="1" smtClean="0"/>
              <a:t>LCRBmid</a:t>
            </a:r>
            <a:endParaRPr lang="en-CA" sz="1800" b="1" dirty="0" smtClean="0"/>
          </a:p>
          <a:p>
            <a:r>
              <a:rPr lang="en-CA" sz="1800" b="1" dirty="0" err="1" smtClean="0"/>
              <a:t>RBstartlow</a:t>
            </a:r>
            <a:r>
              <a:rPr lang="en-GB" sz="1800" b="1" dirty="0"/>
              <a:t> ≤ </a:t>
            </a:r>
            <a:r>
              <a:rPr lang="en-CA" sz="1800" b="1" dirty="0" err="1" smtClean="0"/>
              <a:t>RBstart</a:t>
            </a:r>
            <a:r>
              <a:rPr lang="en-GB" sz="1800" b="1" dirty="0"/>
              <a:t> ≤ </a:t>
            </a:r>
            <a:r>
              <a:rPr lang="en-CA" sz="1800" b="1" dirty="0" err="1" smtClean="0"/>
              <a:t>Rbstarthigh</a:t>
            </a:r>
            <a:endParaRPr lang="en-CA" sz="1800" b="1" dirty="0" smtClean="0"/>
          </a:p>
          <a:p>
            <a:pPr marL="0" indent="0">
              <a:buNone/>
            </a:pPr>
            <a:r>
              <a:rPr lang="en-CA" sz="1800" b="1" dirty="0" smtClean="0"/>
              <a:t>Outer allocation: rest of allocations</a:t>
            </a:r>
          </a:p>
          <a:p>
            <a:pPr marL="0" indent="0">
              <a:buNone/>
            </a:pPr>
            <a:r>
              <a:rPr lang="en-CA" sz="1800" b="1" dirty="0" smtClean="0"/>
              <a:t>This is valid for both CP-OFDM and DFT-s-OFDM waveforms</a:t>
            </a:r>
          </a:p>
          <a:p>
            <a:pPr marL="0" indent="0">
              <a:buNone/>
            </a:pPr>
            <a:endParaRPr lang="en-CA" sz="1800" b="1" dirty="0" smtClean="0"/>
          </a:p>
          <a:p>
            <a:pPr marL="0" indent="0">
              <a:buNone/>
            </a:pPr>
            <a:r>
              <a:rPr lang="en-CA" sz="1800" b="1" dirty="0" smtClean="0"/>
              <a:t>Table on the right shows calculated values for valid inner allocation </a:t>
            </a:r>
            <a:r>
              <a:rPr lang="en-CA" sz="1800" b="1" dirty="0" err="1" smtClean="0"/>
              <a:t>RBstart</a:t>
            </a:r>
            <a:r>
              <a:rPr lang="en-CA" sz="1800" b="1" dirty="0" smtClean="0"/>
              <a:t>.  This example case is 5MHz 15kHz case with SU=25RB </a:t>
            </a:r>
            <a:endParaRPr lang="en-US" sz="1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990600"/>
            <a:ext cx="1851025" cy="512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56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1048</Words>
  <Application>Microsoft Office PowerPoint</Application>
  <PresentationFormat>On-screen Show (4:3)</PresentationFormat>
  <Paragraphs>436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WF on MPR table and allocation definition for sub-6GHz</vt:lpstr>
      <vt:lpstr>Background: motivation</vt:lpstr>
      <vt:lpstr>Background: References</vt:lpstr>
      <vt:lpstr>Background: RB allocation position, ACLR measurement BW</vt:lpstr>
      <vt:lpstr>WF: previous agreements</vt:lpstr>
      <vt:lpstr>WF: parameters for 256QAM</vt:lpstr>
      <vt:lpstr>WF: MPR table for results </vt:lpstr>
      <vt:lpstr>Background: Visualizing the inner and outer allocation: 5MHz 15kHz case illustrated</vt:lpstr>
      <vt:lpstr>WF: Equations for inner/outer allocation</vt:lpstr>
    </vt:vector>
  </TitlesOfParts>
  <Company>Skyworks Solutions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Allocation definition for MPR table</dc:title>
  <dc:creator>Dominique Brunel</dc:creator>
  <cp:lastModifiedBy>Dominique Brunel</cp:lastModifiedBy>
  <cp:revision>32</cp:revision>
  <dcterms:created xsi:type="dcterms:W3CDTF">2017-09-19T02:32:31Z</dcterms:created>
  <dcterms:modified xsi:type="dcterms:W3CDTF">2017-09-20T23:29:30Z</dcterms:modified>
</cp:coreProperties>
</file>