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731" r:id="rId1"/>
  </p:sldMasterIdLst>
  <p:notesMasterIdLst>
    <p:notesMasterId r:id="rId10"/>
  </p:notesMasterIdLst>
  <p:handoutMasterIdLst>
    <p:handoutMasterId r:id="rId11"/>
  </p:handoutMasterIdLst>
  <p:sldIdLst>
    <p:sldId id="591" r:id="rId2"/>
    <p:sldId id="592" r:id="rId3"/>
    <p:sldId id="596" r:id="rId4"/>
    <p:sldId id="594" r:id="rId5"/>
    <p:sldId id="595" r:id="rId6"/>
    <p:sldId id="597" r:id="rId7"/>
    <p:sldId id="593" r:id="rId8"/>
    <p:sldId id="598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B047"/>
    <a:srgbClr val="FF0000"/>
    <a:srgbClr val="CCFFCC"/>
    <a:srgbClr val="CCFF99"/>
    <a:srgbClr val="FFFFCC"/>
    <a:srgbClr val="FFFF99"/>
    <a:srgbClr val="CBC6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03" autoAdjust="0"/>
    <p:restoredTop sz="90909" autoAdjust="0"/>
  </p:normalViewPr>
  <p:slideViewPr>
    <p:cSldViewPr snapToGrid="0">
      <p:cViewPr varScale="1">
        <p:scale>
          <a:sx n="78" d="100"/>
          <a:sy n="78" d="100"/>
        </p:scale>
        <p:origin x="46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9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FA675B9-496B-4884-B922-1F39545DD1D7}" type="slidenum">
              <a:rPr lang="en-GB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8245584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ja-JP" noProof="0"/>
              <a:t>Click to edit Master text styles</a:t>
            </a:r>
          </a:p>
          <a:p>
            <a:pPr lvl="1"/>
            <a:r>
              <a:rPr lang="en-GB" altLang="ja-JP" noProof="0"/>
              <a:t>Second level</a:t>
            </a:r>
          </a:p>
          <a:p>
            <a:pPr lvl="2"/>
            <a:r>
              <a:rPr lang="en-GB" altLang="ja-JP" noProof="0"/>
              <a:t>Third level</a:t>
            </a:r>
          </a:p>
          <a:p>
            <a:pPr lvl="3"/>
            <a:r>
              <a:rPr lang="en-GB" altLang="ja-JP" noProof="0"/>
              <a:t>Fourth level</a:t>
            </a:r>
          </a:p>
          <a:p>
            <a:pPr lvl="4"/>
            <a:r>
              <a:rPr lang="en-GB" altLang="ja-JP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FD4D9D2-1C8A-4F28-AA24-CD5387AAF83E}" type="slidenum">
              <a:rPr lang="en-GB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1311217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9455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GPP_TM_R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>
                <a:solidFill>
                  <a:schemeClr val="bg1"/>
                </a:solidFill>
              </a:rPr>
              <a:t>© 3GPP 2009     Mobile World Congress, Barcelona, 19</a:t>
            </a:r>
            <a:r>
              <a:rPr lang="en-GB" altLang="ja-JP" baseline="30000">
                <a:solidFill>
                  <a:schemeClr val="bg1"/>
                </a:solidFill>
              </a:rPr>
              <a:t>th</a:t>
            </a:r>
            <a:r>
              <a:rPr lang="en-GB" altLang="ja-JP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6" name="Picture 6" descr="3GPP_TM_R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4"/>
          <p:cNvSpPr txBox="1">
            <a:spLocks noGrp="1"/>
          </p:cNvSpPr>
          <p:nvPr/>
        </p:nvSpPr>
        <p:spPr bwMode="auto">
          <a:xfrm>
            <a:off x="7877175" y="6213475"/>
            <a:ext cx="1044575" cy="2635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GB" sz="1100" b="1">
                <a:solidFill>
                  <a:schemeClr val="bg1"/>
                </a:solidFill>
              </a:rPr>
              <a:t>ＳＬＩＤＥ</a:t>
            </a:r>
            <a:fld id="{49EDA82D-7EE4-4142-B9C3-C26B963C6EB0}" type="slidenum">
              <a:rPr lang="ja-JP" altLang="en-GB" sz="1100" b="1">
                <a:solidFill>
                  <a:schemeClr val="bg1"/>
                </a:solidFill>
              </a:rPr>
              <a:pPr algn="ctr" eaLnBrk="1" hangingPunct="1"/>
              <a:t>‹#›</a:t>
            </a:fld>
            <a:endParaRPr lang="en-GB" altLang="ja-JP" sz="1100" b="1">
              <a:solidFill>
                <a:schemeClr val="bg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ja-JP" altLang="en-US" noProof="0"/>
              <a:t>マスタ タイトルの書式設定</a:t>
            </a:r>
          </a:p>
        </p:txBody>
      </p:sp>
      <p:sp>
        <p:nvSpPr>
          <p:cNvPr id="76804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ja-JP" altLang="en-US" noProof="0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80946908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A13A0BDD-3AFA-46E0-83D4-D9714C1D3CD9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196939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00409619-6385-44C4-992A-89E4E702399E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3061436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A5ECFDC-F436-4906-AD08-C0F89A355EC7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661126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353C21A8-BAA1-40CE-9608-44DCC23862B6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5263518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8BD9E0AF-1BF7-4FEC-8426-77DC43191FD7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2543568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3630CC2C-5CAC-4B87-9428-15D8122E2E78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3288575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DF95215-FF6E-49CB-AE3D-A153BA3CDEE7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1034830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B1DE0BED-F0C4-49B0-9738-29A44F3896C5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080778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7512CAB-F5FA-4C91-A494-E25B532D3419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271235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9AF5C2E8-B9D6-4A8C-9364-5DF69F9B69E2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763950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90D5493F-0A9B-4079-8217-891551A2DC26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466930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0AF99C4C-2003-4A9E-B6A3-096574B8D780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260694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73439B8C-D7CD-400E-B7BA-72D6B44C8109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855428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EA9BFC15-393A-4213-A484-AE140BAC1C0E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268019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B00CF6DF-9675-47CB-BC6B-2D0A7D257D91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577465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D094A083-7872-47B7-8462-68CD5C96BEED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740641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  <a:endParaRPr lang="en-GB" altLang="ja-JP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 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GB" altLang="ja-JP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450" y="6456363"/>
            <a:ext cx="99377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Slide Number Placeholder 4"/>
          <p:cNvSpPr txBox="1">
            <a:spLocks noGrp="1"/>
          </p:cNvSpPr>
          <p:nvPr/>
        </p:nvSpPr>
        <p:spPr bwMode="auto">
          <a:xfrm>
            <a:off x="7877175" y="6213475"/>
            <a:ext cx="1044575" cy="2635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GB" sz="1100" b="1">
                <a:solidFill>
                  <a:schemeClr val="bg1"/>
                </a:solidFill>
              </a:rPr>
              <a:t>ＳＬＩＤＥ</a:t>
            </a:r>
            <a:fld id="{4D3A2D3E-E2A8-451E-9520-E355A6516F8F}" type="slidenum">
              <a:rPr lang="ja-JP" altLang="en-GB" sz="1100" b="1">
                <a:solidFill>
                  <a:schemeClr val="bg1"/>
                </a:solidFill>
              </a:rPr>
              <a:pPr algn="ctr" eaLnBrk="1" hangingPunct="1"/>
              <a:t>‹#›</a:t>
            </a:fld>
            <a:endParaRPr lang="en-GB" altLang="ja-JP" sz="1100" b="1">
              <a:solidFill>
                <a:schemeClr val="bg1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20038" y="6483350"/>
            <a:ext cx="989012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100" b="1">
                <a:solidFill>
                  <a:schemeClr val="bg1"/>
                </a:solidFill>
              </a:defRPr>
            </a:lvl1pPr>
          </a:lstStyle>
          <a:p>
            <a:r>
              <a:rPr lang="en-GB" altLang="ja-JP"/>
              <a:t>Slide </a:t>
            </a:r>
            <a:fld id="{67EB6470-A6EA-4DCC-8C92-EACF8154C07E}" type="slidenum">
              <a:rPr lang="en-GB" altLang="ja-JP"/>
              <a:pPr/>
              <a:t>‹#›</a:t>
            </a:fld>
            <a:endParaRPr lang="en-GB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258" r:id="rId1"/>
    <p:sldLayoutId id="2147489242" r:id="rId2"/>
    <p:sldLayoutId id="2147489243" r:id="rId3"/>
    <p:sldLayoutId id="2147489244" r:id="rId4"/>
    <p:sldLayoutId id="2147489245" r:id="rId5"/>
    <p:sldLayoutId id="2147489246" r:id="rId6"/>
    <p:sldLayoutId id="2147489247" r:id="rId7"/>
    <p:sldLayoutId id="2147489248" r:id="rId8"/>
    <p:sldLayoutId id="2147489249" r:id="rId9"/>
    <p:sldLayoutId id="2147489250" r:id="rId10"/>
    <p:sldLayoutId id="2147489251" r:id="rId11"/>
    <p:sldLayoutId id="2147489252" r:id="rId12"/>
    <p:sldLayoutId id="2147489253" r:id="rId13"/>
    <p:sldLayoutId id="2147489254" r:id="rId14"/>
    <p:sldLayoutId id="2147489255" r:id="rId15"/>
    <p:sldLayoutId id="2147489256" r:id="rId16"/>
    <p:sldLayoutId id="2147489257" r:id="rId1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21"/>
        </a:buBlip>
        <a:defRPr kumimoji="1" sz="28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kumimoji="1" sz="24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0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16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en-US" altLang="en-US" sz="2900">
                <a:ea typeface="MS PGothic" panose="020B0600070205080204" pitchFamily="50" charset="-128"/>
              </a:rPr>
            </a:br>
            <a:br>
              <a:rPr lang="en-US" altLang="en-US" sz="2900">
                <a:ea typeface="MS PGothic" panose="020B0600070205080204" pitchFamily="50" charset="-128"/>
              </a:rPr>
            </a:br>
            <a:endParaRPr lang="en-GB" altLang="en-US" sz="2900">
              <a:ea typeface="MS PGothic" panose="020B0600070205080204" pitchFamily="50" charset="-128"/>
            </a:endParaRPr>
          </a:p>
        </p:txBody>
      </p:sp>
      <p:sp>
        <p:nvSpPr>
          <p:cNvPr id="4100" name="Rectangle 2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4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ja-JP" dirty="0"/>
              <a:t>WF on Power class for mm Wave</a:t>
            </a:r>
          </a:p>
        </p:txBody>
      </p:sp>
      <p:sp>
        <p:nvSpPr>
          <p:cNvPr id="4101" name="Rectangle 4"/>
          <p:cNvSpPr>
            <a:spLocks noGrp="1"/>
          </p:cNvSpPr>
          <p:nvPr>
            <p:ph type="subTitle" idx="1"/>
          </p:nvPr>
        </p:nvSpPr>
        <p:spPr>
          <a:xfrm>
            <a:off x="977900" y="3886200"/>
            <a:ext cx="7496175" cy="1752600"/>
          </a:xfrm>
        </p:spPr>
        <p:txBody>
          <a:bodyPr/>
          <a:lstStyle/>
          <a:p>
            <a:pPr eaLnBrk="1" hangingPunct="1"/>
            <a:endParaRPr lang="en-GB" altLang="ja-JP" sz="2400" b="1" dirty="0">
              <a:ea typeface="MS PGothic" panose="020B0600070205080204" pitchFamily="50" charset="-128"/>
            </a:endParaRPr>
          </a:p>
          <a:p>
            <a:pPr eaLnBrk="1" hangingPunct="1"/>
            <a:r>
              <a:rPr lang="en-GB" altLang="ja-JP" sz="2400" b="1">
                <a:ea typeface="MS PGothic" panose="020B0600070205080204" pitchFamily="50" charset="-128"/>
              </a:rPr>
              <a:t>Qualcomm, Intel</a:t>
            </a:r>
            <a:endParaRPr lang="en-GB" altLang="ja-JP" sz="2400" b="1" dirty="0">
              <a:ea typeface="MS PGothic" panose="020B0600070205080204" pitchFamily="50" charset="-128"/>
            </a:endParaRPr>
          </a:p>
          <a:p>
            <a:pPr eaLnBrk="1" hangingPunct="1"/>
            <a:endParaRPr lang="en-GB" altLang="ja-JP" sz="2400" b="1" dirty="0">
              <a:ea typeface="MS PGothic" panose="020B0600070205080204" pitchFamily="50" charset="-12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6862" y="1105555"/>
            <a:ext cx="873027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/>
              <a:t>3GPP WG4-NR-AH#3				</a:t>
            </a:r>
            <a:r>
              <a:rPr lang="fi-FI" sz="2800" dirty="0"/>
              <a:t> R4-1709943</a:t>
            </a:r>
            <a:endParaRPr lang="en-US" altLang="ja-JP" sz="2800" dirty="0"/>
          </a:p>
          <a:p>
            <a:r>
              <a:rPr lang="en-US" altLang="ja-JP" sz="2800" dirty="0"/>
              <a:t>18</a:t>
            </a:r>
            <a:r>
              <a:rPr lang="en-GB" altLang="ja-JP" sz="2800" dirty="0"/>
              <a:t> </a:t>
            </a:r>
            <a:r>
              <a:rPr lang="en-US" altLang="zh-CN" sz="2800" dirty="0"/>
              <a:t>- 21</a:t>
            </a:r>
            <a:r>
              <a:rPr lang="en-GB" altLang="ja-JP" sz="2800" dirty="0"/>
              <a:t> </a:t>
            </a:r>
            <a:r>
              <a:rPr lang="en-US" altLang="ja-JP" sz="2800" dirty="0"/>
              <a:t>Sep</a:t>
            </a:r>
            <a:r>
              <a:rPr lang="en-GB" altLang="ja-JP" sz="2800" dirty="0"/>
              <a:t>, 2017  </a:t>
            </a:r>
            <a:r>
              <a:rPr lang="en-US" altLang="ja-JP" sz="2800" dirty="0"/>
              <a:t>Nagoya</a:t>
            </a:r>
            <a:r>
              <a:rPr lang="en-GB" altLang="ja-JP" sz="2800" dirty="0"/>
              <a:t>, </a:t>
            </a:r>
            <a:r>
              <a:rPr lang="en-US" altLang="ja-JP" sz="2800" dirty="0"/>
              <a:t>JP</a:t>
            </a:r>
            <a:r>
              <a:rPr lang="en-US" altLang="ja-JP" sz="2800" b="1" dirty="0">
                <a:solidFill>
                  <a:srgbClr val="FF0000"/>
                </a:solidFill>
              </a:rPr>
              <a:t>		</a:t>
            </a:r>
            <a:endParaRPr lang="en-GB" sz="28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Background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199" y="1600200"/>
            <a:ext cx="8303741" cy="4883150"/>
          </a:xfrm>
        </p:spPr>
        <p:txBody>
          <a:bodyPr/>
          <a:lstStyle/>
          <a:p>
            <a:r>
              <a:rPr lang="fi-FI" sz="2400" dirty="0"/>
              <a:t>mmW UE output power has been discussed in many meetings including this meeting (NR-AH#3 Nagoya)</a:t>
            </a:r>
          </a:p>
          <a:p>
            <a:r>
              <a:rPr lang="fi-FI" sz="2400" dirty="0"/>
              <a:t>WF was agreed in RAN4#84 Berlin</a:t>
            </a:r>
          </a:p>
          <a:p>
            <a:pPr lvl="1"/>
            <a:r>
              <a:rPr lang="en-US" sz="2000" dirty="0"/>
              <a:t>[1] R4-1709146, “WF on power class and CDF for </a:t>
            </a:r>
            <a:r>
              <a:rPr lang="en-US" sz="2000" dirty="0" err="1"/>
              <a:t>mmWave</a:t>
            </a:r>
            <a:r>
              <a:rPr lang="en-US" sz="2000" dirty="0"/>
              <a:t> UEs”, NTT DOCOMO, INC, RAN4#84 Berlin, Aug 2017</a:t>
            </a:r>
            <a:endParaRPr lang="en-GB" sz="2000" dirty="0"/>
          </a:p>
          <a:p>
            <a:r>
              <a:rPr lang="fi-FI" sz="2400" dirty="0"/>
              <a:t>WF </a:t>
            </a:r>
            <a:r>
              <a:rPr lang="en-GB" sz="2400" dirty="0"/>
              <a:t>was to </a:t>
            </a:r>
            <a:r>
              <a:rPr lang="en-GB" sz="2400" i="1" dirty="0"/>
              <a:t>agree Power class definition in next meeting considering below candidates according to the possible RAN1 answer</a:t>
            </a:r>
          </a:p>
          <a:p>
            <a:pPr lvl="1"/>
            <a:r>
              <a:rPr lang="en-US" altLang="ja-JP" sz="1600" i="1" dirty="0">
                <a:ea typeface="Meiryo UI" pitchFamily="50" charset="-128"/>
                <a:cs typeface="Meiryo UI" pitchFamily="50" charset="-128"/>
              </a:rPr>
              <a:t>Peak EIRP over the sphere </a:t>
            </a:r>
            <a:r>
              <a:rPr lang="en-US" altLang="ja-JP" sz="1600" i="1" dirty="0">
                <a:solidFill>
                  <a:srgbClr val="00B050"/>
                </a:solidFill>
                <a:ea typeface="Meiryo UI" pitchFamily="50" charset="-128"/>
                <a:cs typeface="Meiryo UI" pitchFamily="50" charset="-128"/>
              </a:rPr>
              <a:t>with minus tolerance</a:t>
            </a:r>
          </a:p>
          <a:p>
            <a:pPr lvl="1"/>
            <a:r>
              <a:rPr lang="en-US" altLang="ja-JP" sz="1600" i="1" dirty="0">
                <a:ea typeface="Meiryo UI" pitchFamily="50" charset="-128"/>
                <a:cs typeface="Meiryo UI" pitchFamily="50" charset="-128"/>
              </a:rPr>
              <a:t>EIRP at CDF percentiles </a:t>
            </a:r>
            <a:r>
              <a:rPr lang="en-US" altLang="ja-JP" sz="1600" i="1" dirty="0">
                <a:solidFill>
                  <a:srgbClr val="00B050"/>
                </a:solidFill>
                <a:ea typeface="Meiryo UI" pitchFamily="50" charset="-128"/>
                <a:cs typeface="Meiryo UI" pitchFamily="50" charset="-128"/>
              </a:rPr>
              <a:t>with minus tolerance</a:t>
            </a:r>
          </a:p>
          <a:p>
            <a:pPr lvl="2"/>
            <a:r>
              <a:rPr lang="en-US" altLang="ja-JP" sz="1400" i="1" dirty="0">
                <a:ea typeface="Meiryo UI" pitchFamily="50" charset="-128"/>
                <a:cs typeface="Meiryo UI" pitchFamily="50" charset="-128"/>
              </a:rPr>
              <a:t>[5-20] %</a:t>
            </a:r>
          </a:p>
          <a:p>
            <a:pPr lvl="2"/>
            <a:r>
              <a:rPr lang="en-US" altLang="ja-JP" sz="1400" i="1" dirty="0">
                <a:ea typeface="Meiryo UI" pitchFamily="50" charset="-128"/>
                <a:cs typeface="Meiryo UI" pitchFamily="50" charset="-128"/>
              </a:rPr>
              <a:t>[50] %</a:t>
            </a:r>
          </a:p>
          <a:p>
            <a:pPr lvl="2"/>
            <a:r>
              <a:rPr lang="en-US" altLang="ja-JP" sz="1400" i="1" dirty="0">
                <a:ea typeface="Meiryo UI" pitchFamily="50" charset="-128"/>
                <a:cs typeface="Meiryo UI" pitchFamily="50" charset="-128"/>
              </a:rPr>
              <a:t>[80-90] %</a:t>
            </a:r>
          </a:p>
          <a:p>
            <a:pPr lvl="1"/>
            <a:r>
              <a:rPr lang="en-US" altLang="ja-JP" sz="1600" i="1" dirty="0">
                <a:ea typeface="Meiryo UI" pitchFamily="50" charset="-128"/>
                <a:cs typeface="Meiryo UI" pitchFamily="50" charset="-128"/>
              </a:rPr>
              <a:t>Maximum allowed EIRP such as 43, 55 </a:t>
            </a:r>
            <a:r>
              <a:rPr lang="en-US" altLang="ja-JP" sz="1600" i="1" dirty="0" err="1">
                <a:ea typeface="Meiryo UI" pitchFamily="50" charset="-128"/>
                <a:cs typeface="Meiryo UI" pitchFamily="50" charset="-128"/>
              </a:rPr>
              <a:t>dBm</a:t>
            </a:r>
            <a:r>
              <a:rPr lang="en-US" altLang="ja-JP" sz="1600" i="1" dirty="0">
                <a:ea typeface="Meiryo UI" pitchFamily="50" charset="-128"/>
                <a:cs typeface="Meiryo UI" pitchFamily="50" charset="-128"/>
              </a:rPr>
              <a:t> (FCC limits)</a:t>
            </a:r>
          </a:p>
          <a:p>
            <a:pPr lvl="1"/>
            <a:r>
              <a:rPr lang="en-GB" sz="2000" i="1" dirty="0"/>
              <a:t>Maximum allowed TRP will be discussed in the next meeting</a:t>
            </a:r>
          </a:p>
          <a:p>
            <a:pPr lvl="1"/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B1DE0BED-F0C4-49B0-9738-29A44F3896C5}" type="slidenum">
              <a:rPr lang="en-GB" altLang="ja-JP" smtClean="0"/>
              <a:pPr/>
              <a:t>1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087148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Background on spherical coverage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2400" dirty="0"/>
              <a:t>Spherical coverage requirement is defined as (RAN4#82 Chairmen minutes)</a:t>
            </a:r>
          </a:p>
          <a:p>
            <a:pPr lvl="1"/>
            <a:r>
              <a:rPr lang="en-US" sz="1800" i="1" dirty="0"/>
              <a:t>RAN4 method for describing spherical coverage of RF parameters is CDF where each point represent equal surface area in sphere surrounding the UE. </a:t>
            </a:r>
            <a:endParaRPr lang="en-GB" sz="1800" i="1" dirty="0"/>
          </a:p>
          <a:p>
            <a:r>
              <a:rPr lang="fi-FI" sz="2400" dirty="0"/>
              <a:t>In Chairman minutes for AH#3 following was agreed</a:t>
            </a:r>
          </a:p>
          <a:p>
            <a:pPr lvl="1"/>
            <a:r>
              <a:rPr lang="en-GB" sz="2000" dirty="0"/>
              <a:t>EIRP for spherical coverage @ somewhere below 50%</a:t>
            </a:r>
          </a:p>
          <a:p>
            <a:r>
              <a:rPr lang="fi-FI" sz="2400" dirty="0"/>
              <a:t>Reported %-tiles in submitted papers below 50 % are 5, 10, 20 %-tiles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2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036677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Way Forward on spherical coverage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2000" dirty="0"/>
              <a:t>RAN4 will consider one of the following %-tiles for requirement</a:t>
            </a:r>
          </a:p>
          <a:p>
            <a:pPr lvl="1"/>
            <a:r>
              <a:rPr lang="fi-FI" sz="1800" dirty="0"/>
              <a:t>20 %-tile</a:t>
            </a:r>
          </a:p>
          <a:p>
            <a:pPr lvl="1"/>
            <a:r>
              <a:rPr lang="fi-FI" sz="1800" dirty="0"/>
              <a:t>50 %-tile</a:t>
            </a:r>
            <a:endParaRPr lang="fi-FI" sz="2000" dirty="0"/>
          </a:p>
          <a:p>
            <a:r>
              <a:rPr lang="fi-FI" sz="2000" dirty="0"/>
              <a:t>Companies are encouraged to consider following aspects in addition to the parameters listed in [1]</a:t>
            </a:r>
          </a:p>
          <a:p>
            <a:pPr lvl="1"/>
            <a:r>
              <a:rPr lang="fi-FI" sz="1800" dirty="0"/>
              <a:t>Number or antenna arrays and placement options with realistic industrial design including diplay and device case material </a:t>
            </a:r>
          </a:p>
          <a:p>
            <a:pPr lvl="1"/>
            <a:r>
              <a:rPr lang="fi-FI" sz="1800" dirty="0"/>
              <a:t>Possible usage positions of the UE and relevance of full spherical coverage </a:t>
            </a:r>
          </a:p>
          <a:p>
            <a:r>
              <a:rPr lang="fi-FI" sz="2000" dirty="0"/>
              <a:t>Decision beteen two %-tile values will be made based on submissions in RAN#84Bis </a:t>
            </a:r>
          </a:p>
          <a:p>
            <a:r>
              <a:rPr lang="fi-FI" sz="2000" dirty="0"/>
              <a:t>dBm Value of %-tiles will be discussed in next meeting</a:t>
            </a:r>
          </a:p>
          <a:p>
            <a:r>
              <a:rPr lang="fi-FI" sz="2000" dirty="0"/>
              <a:t>Since requirement is only lower limit, no tolerance will be specified</a:t>
            </a:r>
          </a:p>
          <a:p>
            <a:r>
              <a:rPr lang="fi-FI" sz="2000" dirty="0">
                <a:solidFill>
                  <a:srgbClr val="0000FF"/>
                </a:solidFill>
              </a:rPr>
              <a:t>Test tolerance, as derived from the test system measurement uncertainty, will be defined based on progress in testability</a:t>
            </a:r>
          </a:p>
          <a:p>
            <a:endParaRPr lang="fi-FI" sz="2000" dirty="0"/>
          </a:p>
          <a:p>
            <a:pPr marL="0" indent="0">
              <a:buNone/>
            </a:pPr>
            <a:endParaRPr lang="en-GB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3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133430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Background on power class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In chairman minutes for AH#3 </a:t>
            </a:r>
          </a:p>
          <a:p>
            <a:pPr lvl="1"/>
            <a:r>
              <a:rPr lang="en-GB" i="1" dirty="0"/>
              <a:t>EIRP for </a:t>
            </a:r>
            <a:r>
              <a:rPr lang="en-GB" i="1" dirty="0" err="1"/>
              <a:t>PowerClass</a:t>
            </a:r>
            <a:r>
              <a:rPr lang="en-GB" i="1" dirty="0"/>
              <a:t> @100%, or 90% or 50%</a:t>
            </a:r>
            <a:endParaRPr lang="fi-FI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4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507467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Wayforward on power class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RAN4 will specify a requirement for max EIRP</a:t>
            </a:r>
          </a:p>
          <a:p>
            <a:r>
              <a:rPr lang="fi-FI" dirty="0"/>
              <a:t>Value of lower limit for max EIRP will be discussed in next meeting</a:t>
            </a:r>
          </a:p>
          <a:p>
            <a:r>
              <a:rPr lang="fi-FI" dirty="0"/>
              <a:t>Since requirement is only lower limit, no tolerance will be specified</a:t>
            </a:r>
          </a:p>
          <a:p>
            <a:r>
              <a:rPr lang="fi-FI" dirty="0">
                <a:solidFill>
                  <a:srgbClr val="0000FF"/>
                </a:solidFill>
              </a:rPr>
              <a:t>Test tolerance, as derived from the test system measurement uncertainty, will be defined based on progress in testability</a:t>
            </a:r>
          </a:p>
          <a:p>
            <a:endParaRPr lang="fi-FI" dirty="0"/>
          </a:p>
          <a:p>
            <a:endParaRPr lang="fi-FI" dirty="0"/>
          </a:p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5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363790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Way forward max allowed EIRP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Max allowed EIRP of 43 dBm is regulatory requirement and does not need to be discussed.</a:t>
            </a:r>
          </a:p>
          <a:p>
            <a:r>
              <a:rPr lang="fi-FI" dirty="0"/>
              <a:t>RAN4 will specify this in 38.101-2</a:t>
            </a:r>
          </a:p>
          <a:p>
            <a:endParaRPr lang="fi-FI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6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318273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ja-JP" dirty="0">
                <a:solidFill>
                  <a:srgbClr val="00B050"/>
                </a:solidFill>
              </a:rPr>
              <a:t>Way </a:t>
            </a:r>
            <a:r>
              <a:rPr lang="fi-FI" altLang="ja-JP">
                <a:solidFill>
                  <a:srgbClr val="00B050"/>
                </a:solidFill>
              </a:rPr>
              <a:t>forward on TRP</a:t>
            </a:r>
            <a:endParaRPr kumimoji="1" lang="ja-JP" altLang="en-US" dirty="0">
              <a:solidFill>
                <a:srgbClr val="00B05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altLang="ja-JP" dirty="0">
                <a:solidFill>
                  <a:srgbClr val="00B050"/>
                </a:solidFill>
              </a:rPr>
              <a:t>RAN4 will specify a requirement for TRP</a:t>
            </a:r>
          </a:p>
          <a:p>
            <a:r>
              <a:rPr lang="fi-FI" altLang="ja-JP" dirty="0">
                <a:solidFill>
                  <a:srgbClr val="00B050"/>
                </a:solidFill>
              </a:rPr>
              <a:t>The TRP requirement is only upper limit, so no tolerance will be specified</a:t>
            </a:r>
          </a:p>
          <a:p>
            <a:r>
              <a:rPr lang="fi-FI" altLang="ja-JP" dirty="0">
                <a:solidFill>
                  <a:srgbClr val="00B050"/>
                </a:solidFill>
              </a:rPr>
              <a:t>Value of upper limit for TRP will be discussed in next meeting</a:t>
            </a:r>
          </a:p>
          <a:p>
            <a:r>
              <a:rPr lang="fi-FI" dirty="0">
                <a:solidFill>
                  <a:srgbClr val="0000FF"/>
                </a:solidFill>
              </a:rPr>
              <a:t>Test tolerance, as derived from the test system measurement uncertainty, will be defined based on progress in testability</a:t>
            </a:r>
            <a:endParaRPr lang="fi-FI" altLang="ja-JP" dirty="0">
              <a:solidFill>
                <a:srgbClr val="0000FF"/>
              </a:solidFill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7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140667433"/>
      </p:ext>
    </p:extLst>
  </p:cSld>
  <p:clrMapOvr>
    <a:masterClrMapping/>
  </p:clrMapOvr>
</p:sld>
</file>

<file path=ppt/theme/theme1.xml><?xml version="1.0" encoding="utf-8"?>
<a:theme xmlns:a="http://schemas.openxmlformats.org/drawingml/2006/main" name="1_3gpp">
  <a:themeElements>
    <a:clrScheme name="1_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3gpp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217328</TotalTime>
  <Words>516</Words>
  <Application>Microsoft Office PowerPoint</Application>
  <PresentationFormat>On-screen Show (4:3)</PresentationFormat>
  <Paragraphs>59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Meiryo UI</vt:lpstr>
      <vt:lpstr>MS PGothic</vt:lpstr>
      <vt:lpstr>MS PMincho</vt:lpstr>
      <vt:lpstr>Arial</vt:lpstr>
      <vt:lpstr>Calibri</vt:lpstr>
      <vt:lpstr>Times New Roman</vt:lpstr>
      <vt:lpstr>1_3gpp</vt:lpstr>
      <vt:lpstr>  </vt:lpstr>
      <vt:lpstr>Background</vt:lpstr>
      <vt:lpstr>Background on spherical coverage</vt:lpstr>
      <vt:lpstr>Way Forward on spherical coverage </vt:lpstr>
      <vt:lpstr>Background on power class</vt:lpstr>
      <vt:lpstr>Wayforward on power class</vt:lpstr>
      <vt:lpstr>Way forward max allowed EIRP</vt:lpstr>
      <vt:lpstr>Way forward on TRP</vt:lpstr>
    </vt:vector>
  </TitlesOfParts>
  <Company>FUJITSU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3GPPRAN4#60bis  Meeting Arrangement</dc:title>
  <dc:creator>Saynajakangas, Tuomo (Nokia - FI/Oulu)</dc:creator>
  <cp:keywords>CTPClassification=CTP_PUBLIC:VisualMarkings=</cp:keywords>
  <dc:description>©3GPP 2009. All rights reserved</dc:description>
  <cp:lastModifiedBy>Qualcomm User NRAH3</cp:lastModifiedBy>
  <cp:revision>3702</cp:revision>
  <dcterms:created xsi:type="dcterms:W3CDTF">2009-06-03T18:05:22Z</dcterms:created>
  <dcterms:modified xsi:type="dcterms:W3CDTF">2017-09-21T03:03:06Z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(3)VfiWib7JH/3GC0IchWPFA4Gl0g/gme/Z/OzxhSA+bD0D6+rZtHw+MB0lvVVw9/3O9siVOS4f_x000d_
GIHFLulrWhDNPWkWang2i+5gl7DoLWVpXiRg9jTn2EX0/bV/k6TXUTNJ6NsUA4AkDZg6onyb_x000d_
qz9Q3xgLS7vKjJgOaw3T1VKVZV7D/v50R1gf9TiXmqvijdm7IjOWjahPaYbqVFMOcQ3R9yKl_x000d_
Dri/JmwTEGrlxVPMcI</vt:lpwstr>
  </property>
  <property fmtid="{D5CDD505-2E9C-101B-9397-08002B2CF9AE}" pid="3" name="_new_ms_pID_72543_00">
    <vt:lpwstr>_new_ms_pID_72543</vt:lpwstr>
  </property>
  <property fmtid="{D5CDD505-2E9C-101B-9397-08002B2CF9AE}" pid="4" name="_new_ms_pID_725431">
    <vt:lpwstr>Iw04xJaSPA+og92jk3GdHb5KFgZS0QUdwzF9l4wK/UOpnhHDQM78Am_x000d_
HbptMkzyZmdV6hOHiS+Fv0fAJYbkM6zqmWiw9Zi16jc0Ovjv2sqAa5gDNLswCjVFjmDf9lGs_x000d_
ZvGg5Q0tc9SE/IPjPx4kdE77250fag12y6W3oxisTDdQvLmtPth6FkT4WKeKxKyMX5V9m2+W_x000d_
ktDCsDJDzMk5Xzjic/YawUfGUIH/1m9+HI1Y</vt:lpwstr>
  </property>
  <property fmtid="{D5CDD505-2E9C-101B-9397-08002B2CF9AE}" pid="5" name="_new_ms_pID_725431_00">
    <vt:lpwstr>_new_ms_pID_725431</vt:lpwstr>
  </property>
  <property fmtid="{D5CDD505-2E9C-101B-9397-08002B2CF9AE}" pid="6" name="_new_ms_pID_725432">
    <vt:lpwstr>HlIvCMj7nWJEtB+jia4y8x+8SrMPCNLxmcZS_x000d_
KZgSkBzW7DVc6E7EbDy5E6kITZiDBQ==</vt:lpwstr>
  </property>
  <property fmtid="{D5CDD505-2E9C-101B-9397-08002B2CF9AE}" pid="7" name="_new_ms_pID_725432_00">
    <vt:lpwstr>_new_ms_pID_725432</vt:lpwstr>
  </property>
  <property fmtid="{D5CDD505-2E9C-101B-9397-08002B2CF9AE}" pid="8" name="_2015_ms_pID_725343">
    <vt:lpwstr>(2)NTsSQlx83b3ul9yvxjFk1m6hbJ6dlwQvwrkCXkO57eSKO4uurKxDrodUw/r+hDUf2YyuNm0W
pX1CsSdsVcdDjCUN+1PkjiXqcJCsYJKI9PEPhEx3Ldjf6mOtPBnGsX2QRuwvHqm0dU8DkWTR
mGH7YGDlAglLkDZldDuHVZlxUZtnpC5MdvNiWmY7WYRUopK4/NwZZKvutJvJCLPnqVG9c841
qs4yVdeii5HixmxesC</vt:lpwstr>
  </property>
  <property fmtid="{D5CDD505-2E9C-101B-9397-08002B2CF9AE}" pid="9" name="_2015_ms_pID_725343_00">
    <vt:lpwstr>_2015_ms_pID_725343</vt:lpwstr>
  </property>
  <property fmtid="{D5CDD505-2E9C-101B-9397-08002B2CF9AE}" pid="10" name="_2015_ms_pID_7253431">
    <vt:lpwstr>z8uAGrzgqA+7PhaarAcQ7DZsZP321k4Q1TWN94x1WIB3C1lSxhoeFg
N1wWdZTZ8Ghhw8Fkhc9fSQwS1uLo5GwvxxAKSgG79UMWJMQcfUifmlDZfdfYi1yv2KyNr7pk
D+eEDrvWGJ5vSZgIBAkOyX6Zk9legxXQpioUK5ophOqY+Z/JP4YUExwvwN7p7eFBYkZ3KT3b
Cw47u85qNA5TmUEg</vt:lpwstr>
  </property>
  <property fmtid="{D5CDD505-2E9C-101B-9397-08002B2CF9AE}" pid="11" name="_2015_ms_pID_7253431_00">
    <vt:lpwstr>_2015_ms_pID_7253431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1505037230</vt:lpwstr>
  </property>
  <property fmtid="{D5CDD505-2E9C-101B-9397-08002B2CF9AE}" pid="16" name="TitusGUID">
    <vt:lpwstr>eab05b2c-7d30-464b-ad33-202c2401be5e</vt:lpwstr>
  </property>
  <property fmtid="{D5CDD505-2E9C-101B-9397-08002B2CF9AE}" pid="17" name="CTP_TimeStamp">
    <vt:lpwstr>2017-09-21 02:43:18Z</vt:lpwstr>
  </property>
  <property fmtid="{D5CDD505-2E9C-101B-9397-08002B2CF9AE}" pid="18" name="CTP_BU">
    <vt:lpwstr>NA</vt:lpwstr>
  </property>
  <property fmtid="{D5CDD505-2E9C-101B-9397-08002B2CF9AE}" pid="19" name="CTP_IDSID">
    <vt:lpwstr>NA</vt:lpwstr>
  </property>
  <property fmtid="{D5CDD505-2E9C-101B-9397-08002B2CF9AE}" pid="20" name="CTP_WWID">
    <vt:lpwstr>NA</vt:lpwstr>
  </property>
  <property fmtid="{D5CDD505-2E9C-101B-9397-08002B2CF9AE}" pid="21" name="CTPClassification">
    <vt:lpwstr>CTP_PUBLIC</vt:lpwstr>
  </property>
</Properties>
</file>