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6" r:id="rId6"/>
    <p:sldId id="380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78" d="100"/>
          <a:sy n="78" d="100"/>
        </p:scale>
        <p:origin x="8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fld id="{375A4093-E16D-4786-AC5D-2955C09F9518}" type="datetimeFigureOut">
              <a:rPr lang="ru-RU"/>
              <a:pPr>
                <a:defRPr/>
              </a:pPr>
              <a:t>21.09.2017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7C39AE1-7D3F-44F3-A258-09671B502AB5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020672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A6B8D-08CD-405D-8A3C-8AEC6CDF404D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20FA6-3565-4FF4-8EAD-D0D5223F1E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9339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B07ED-5E4E-4238-A0EE-44C31CCFC104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7CB20-47B0-4FD9-ABEF-C1A40BC8A0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511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D656E-4C8E-43AA-A323-74CD21E9CA83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572F56-FE98-40B0-AEE4-FFA552902A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2596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F721-0079-425B-B678-E9A3F15900D2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0E549-E752-4B0B-A1B6-6140922B8F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533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EEAB0-1CB2-4FA3-80B8-8F185BE64090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F411-3E3D-433F-B720-1063C8D68E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0019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CEBD1-F169-47C8-A3EC-49461A80EBD8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88981E-17DD-4F17-AA60-AA60C4FB8D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7265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BAA7F-E7C3-470E-A906-6598ADF8EA56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9ED11-07B0-4D11-AB3D-E18DF56E9C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449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00F3D-8089-4D0C-8935-633A72B8989A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2B382-62C8-4564-BD97-FF8B9AED5D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774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C5C23-7CAA-4C31-B9EE-EF19426F1B74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63E2F-7D7A-4875-BC12-DA2033E2DE6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1610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07D21-69FD-4C04-83D6-EB9DAF20BFCC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7DC60-309F-4D52-BBBB-A17BE23CB5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1956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CE922-98D4-4994-A610-FEF6840BD87D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708BA-561C-4862-AAC9-255B0FD235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109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48DAFB72-002B-493E-8302-E5B8C84F629C}" type="datetime1">
              <a:rPr lang="en-US" altLang="zh-CN"/>
              <a:pPr>
                <a:defRPr/>
              </a:pPr>
              <a:t>9/21/2017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CBEF3E5-993B-4589-A859-0D58ED1C1AF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NR UE Baseband Capabilities Signalling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</a:t>
            </a:r>
            <a:r>
              <a:rPr lang="en-US" altLang="en-US" sz="2800" dirty="0" smtClean="0">
                <a:solidFill>
                  <a:srgbClr val="898989"/>
                </a:solidFill>
              </a:rPr>
              <a:t>Corporation, 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1163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b="1" dirty="0"/>
              <a:t>3GPP TSG-RAN WG4 Meeting NR ad-hoc #3</a:t>
            </a:r>
          </a:p>
          <a:p>
            <a:pPr>
              <a:spcBef>
                <a:spcPct val="20000"/>
              </a:spcBef>
            </a:pPr>
            <a:r>
              <a:rPr lang="en-US" b="1" dirty="0"/>
              <a:t>Nagoya, Japan, 18 - 21 September 2017</a:t>
            </a:r>
          </a:p>
          <a:p>
            <a:pPr>
              <a:spcBef>
                <a:spcPct val="20000"/>
              </a:spcBef>
            </a:pPr>
            <a:r>
              <a:rPr lang="en-US" altLang="zh-CN" b="1" dirty="0"/>
              <a:t>Agenda Item: </a:t>
            </a:r>
            <a:r>
              <a:rPr lang="en-GB" altLang="zh-CN" b="1" dirty="0" smtClean="0"/>
              <a:t>3.5.9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zh-CN" b="1" dirty="0" smtClean="0"/>
              <a:t>R4-1709898</a:t>
            </a:r>
            <a:endParaRPr lang="zh-CN" altLang="en-US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GB" altLang="zh-CN" dirty="0"/>
              <a:t>RAN4 received an LS R2-1709954 from RAN2 on UE baseband capabilities signalling:</a:t>
            </a:r>
          </a:p>
          <a:p>
            <a:endParaRPr lang="en-US" altLang="zh-CN" dirty="0"/>
          </a:p>
          <a:p>
            <a:endParaRPr lang="en-GB" altLang="zh-CN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26206D2-B8BD-46E1-9FC9-632E7F0E45E9}" type="slidenum">
              <a:rPr lang="en-US" altLang="zh-CN">
                <a:solidFill>
                  <a:srgbClr val="898989"/>
                </a:solidFill>
              </a:rPr>
              <a:pPr eaLnBrk="1" hangingPunct="1"/>
              <a:t>2</a:t>
            </a:fld>
            <a:endParaRPr lang="en-US" altLang="zh-CN">
              <a:solidFill>
                <a:srgbClr val="89898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02" y="2736057"/>
            <a:ext cx="744959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68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en-GB" altLang="zh-C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/>
          <a:lstStyle/>
          <a:p>
            <a:r>
              <a:rPr lang="en-GB" sz="1800" dirty="0" smtClean="0"/>
              <a:t>RAN2 </a:t>
            </a:r>
            <a:r>
              <a:rPr lang="en-GB" sz="1800" dirty="0"/>
              <a:t>solutions direction in which “</a:t>
            </a:r>
            <a:r>
              <a:rPr lang="en-GB" sz="1800" i="1" dirty="0"/>
              <a:t>baseband capabilities are extracted from the BC structure and the baseband capabilities are convey in a separate table</a:t>
            </a:r>
            <a:r>
              <a:rPr lang="en-GB" sz="1800" dirty="0"/>
              <a:t>” is feasible and recommended from RAN4 perspective</a:t>
            </a:r>
          </a:p>
          <a:p>
            <a:r>
              <a:rPr lang="en-GB" sz="1800" dirty="0"/>
              <a:t>At least the following factors have impact on the UE baseband complexity and should be considered as a part of baseband capabilities signalling:</a:t>
            </a:r>
          </a:p>
          <a:p>
            <a:pPr lvl="1"/>
            <a:r>
              <a:rPr lang="en-GB" sz="1600" dirty="0"/>
              <a:t>Number of supported CCs</a:t>
            </a:r>
          </a:p>
          <a:p>
            <a:pPr lvl="1"/>
            <a:r>
              <a:rPr lang="en-GB" sz="1600" dirty="0"/>
              <a:t>BW per each supported CC</a:t>
            </a:r>
          </a:p>
          <a:p>
            <a:pPr lvl="1"/>
            <a:r>
              <a:rPr lang="en-GB" sz="1600" dirty="0"/>
              <a:t>Number of MIMO layers per each CC</a:t>
            </a:r>
          </a:p>
          <a:p>
            <a:r>
              <a:rPr lang="en-US" sz="1800" dirty="0"/>
              <a:t>Open issues for further discussion in RAN4 #84bis</a:t>
            </a:r>
          </a:p>
          <a:p>
            <a:pPr lvl="1"/>
            <a:r>
              <a:rPr lang="en-GB" sz="1600" dirty="0"/>
              <a:t>List of NR UE baseband capabilities to be included in the Baseband capability signalling</a:t>
            </a:r>
          </a:p>
          <a:p>
            <a:pPr lvl="1"/>
            <a:r>
              <a:rPr lang="en-US" sz="1600" dirty="0"/>
              <a:t>Feasibility of having MIMO layers reporting extracted from BC structure</a:t>
            </a:r>
          </a:p>
          <a:p>
            <a:pPr lvl="1"/>
            <a:r>
              <a:rPr lang="en-US" sz="1600" dirty="0" smtClean="0"/>
              <a:t>Analysis </a:t>
            </a:r>
            <a:r>
              <a:rPr lang="en-US" sz="1600" dirty="0"/>
              <a:t>of pros/cons of Example </a:t>
            </a:r>
            <a:r>
              <a:rPr lang="en-US" sz="1600" dirty="0" smtClean="0"/>
              <a:t>1 </a:t>
            </a:r>
            <a:r>
              <a:rPr lang="en-US" sz="1600" dirty="0"/>
              <a:t>and 2 in RAN2 LS</a:t>
            </a:r>
          </a:p>
          <a:p>
            <a:pPr lvl="2"/>
            <a:r>
              <a:rPr lang="en-US" sz="1400" dirty="0"/>
              <a:t>Details of UE baseband capabilities reporting structure based on Example 1 or 2.</a:t>
            </a:r>
          </a:p>
          <a:p>
            <a:pPr lvl="2"/>
            <a:r>
              <a:rPr lang="en-US" sz="1400" dirty="0"/>
              <a:t>Other examples are not precluded</a:t>
            </a:r>
          </a:p>
          <a:p>
            <a:pPr lvl="1"/>
            <a:r>
              <a:rPr lang="en-US" sz="1600" dirty="0" smtClean="0"/>
              <a:t>Whether similar signalling approach </a:t>
            </a:r>
            <a:r>
              <a:rPr lang="en-US" sz="1600" dirty="0"/>
              <a:t>is applicable for LTE baseband capabilities</a:t>
            </a:r>
            <a:endParaRPr lang="en-GB" sz="1600" dirty="0"/>
          </a:p>
          <a:p>
            <a:endParaRPr lang="en-GB" sz="18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91F9A2B-6390-4FE8-9F69-F0EEB7BAB3EC}" type="slidenum">
              <a:rPr lang="en-US" altLang="zh-CN"/>
              <a:pPr eaLnBrk="1" hangingPunct="1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0246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64E9C01-13ED-4EB2-BC9C-D55F26CD12E0}">
  <ds:schemaRefs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10615</TotalTime>
  <Words>196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WF on NR UE Baseband Capabilities Signalling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 2</cp:lastModifiedBy>
  <cp:revision>810</cp:revision>
  <dcterms:created xsi:type="dcterms:W3CDTF">2013-05-13T16:02:00Z</dcterms:created>
  <dcterms:modified xsi:type="dcterms:W3CDTF">2017-09-20T22:45:13Z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2017-04-04 06:37:51Z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1498523835</vt:lpwstr>
  </property>
  <property fmtid="{D5CDD505-2E9C-101B-9397-08002B2CF9AE}" pid="16" name="_NewReviewCycle">
    <vt:lpwstr/>
  </property>
</Properties>
</file>