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7" autoAdjust="0"/>
  </p:normalViewPr>
  <p:slideViewPr>
    <p:cSldViewPr>
      <p:cViewPr varScale="1">
        <p:scale>
          <a:sx n="79" d="100"/>
          <a:sy n="79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2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03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62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8134672" cy="1470025"/>
          </a:xfrm>
        </p:spPr>
        <p:txBody>
          <a:bodyPr>
            <a:normAutofit/>
          </a:bodyPr>
          <a:lstStyle/>
          <a:p>
            <a:r>
              <a:rPr lang="en-GB" dirty="0"/>
              <a:t>WF on NR RLM requirements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5"/>
            <a:ext cx="6400800" cy="127369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Nokia, Nokia Shanghai Bell…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/>
              <a:t>3GPP TSG-RAN WG4 Meeting NR-AH#3</a:t>
            </a:r>
          </a:p>
          <a:p>
            <a:pPr algn="l"/>
            <a:r>
              <a:rPr lang="en-US" altLang="zh-CN" sz="2200" dirty="0"/>
              <a:t>Nagoya, Japan, Sept 18 – 21, 2017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R4-1709895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Backgrounds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400" dirty="0"/>
              <a:t>The objectives of this WF are</a:t>
            </a:r>
          </a:p>
          <a:p>
            <a:pPr lvl="1"/>
            <a:r>
              <a:rPr lang="en-US" altLang="zh-CN" sz="2000" dirty="0"/>
              <a:t>To capture those aspects related to RLM requirements that will be captured in 38.133.</a:t>
            </a:r>
          </a:p>
          <a:p>
            <a:pPr lvl="1"/>
            <a:r>
              <a:rPr lang="en-US" altLang="zh-CN" sz="2000" dirty="0"/>
              <a:t>To capture the open issues and next steps for future meetings</a:t>
            </a:r>
            <a:endParaRPr lang="en-US" altLang="zh-CN" sz="2400" dirty="0"/>
          </a:p>
          <a:p>
            <a:r>
              <a:rPr lang="en-US" altLang="zh-CN" sz="2400" dirty="0"/>
              <a:t>NR RLM has been discussed in RAN1, </a:t>
            </a:r>
          </a:p>
          <a:p>
            <a:pPr lvl="1"/>
            <a:r>
              <a:rPr lang="en-US" altLang="zh-CN" sz="2000" dirty="0"/>
              <a:t>Agreements from June </a:t>
            </a:r>
            <a:r>
              <a:rPr lang="en-US" altLang="zh-CN" sz="2000" dirty="0" err="1"/>
              <a:t>Adhoc</a:t>
            </a:r>
            <a:r>
              <a:rPr lang="en-US" altLang="zh-CN" sz="2000" dirty="0"/>
              <a:t> meeting and August meeting can be found in LS R1-1712002 and R1-1715316.</a:t>
            </a:r>
          </a:p>
          <a:p>
            <a:pPr lvl="1"/>
            <a:r>
              <a:rPr lang="en-US" altLang="zh-CN" sz="2000" dirty="0"/>
              <a:t>In Sept </a:t>
            </a:r>
            <a:r>
              <a:rPr lang="en-US" altLang="zh-CN" sz="2000" dirty="0" err="1"/>
              <a:t>Adhoc</a:t>
            </a:r>
            <a:r>
              <a:rPr lang="en-US" altLang="zh-CN" sz="2000" dirty="0"/>
              <a:t> meeting it is agreed </a:t>
            </a:r>
          </a:p>
          <a:p>
            <a:pPr lvl="2"/>
            <a:r>
              <a:rPr lang="en-US" dirty="0"/>
              <a:t>For a cell group, </a:t>
            </a:r>
          </a:p>
          <a:p>
            <a:pPr lvl="3"/>
            <a:r>
              <a:rPr lang="en-US" dirty="0"/>
              <a:t>A single IS or OOS is reported by the UE </a:t>
            </a:r>
          </a:p>
          <a:p>
            <a:pPr lvl="3"/>
            <a:r>
              <a:rPr lang="en-US" dirty="0"/>
              <a:t>A single IS BLER is configured for a UE at time</a:t>
            </a:r>
          </a:p>
          <a:p>
            <a:pPr lvl="3"/>
            <a:r>
              <a:rPr lang="en-US" dirty="0"/>
              <a:t>A single OOS BLER is configured for a UE at a time</a:t>
            </a:r>
          </a:p>
          <a:p>
            <a:pPr lvl="3"/>
            <a:r>
              <a:rPr lang="en-US" dirty="0"/>
              <a:t>Configurable from two pairs of values for IS/OOS BLERs</a:t>
            </a:r>
          </a:p>
          <a:p>
            <a:pPr lvl="4"/>
            <a:r>
              <a:rPr lang="en-US" dirty="0"/>
              <a:t>Detailed pair of values up to RAN4 to decide</a:t>
            </a:r>
          </a:p>
          <a:p>
            <a:pPr lvl="3"/>
            <a:r>
              <a:rPr lang="en-US" dirty="0"/>
              <a:t>FFS whether the configuration is an explicit RRC </a:t>
            </a:r>
            <a:r>
              <a:rPr lang="en-US" dirty="0" err="1"/>
              <a:t>configuraiotn</a:t>
            </a:r>
            <a:r>
              <a:rPr lang="en-US" dirty="0"/>
              <a:t> or implicitly derived from other parameter</a:t>
            </a:r>
          </a:p>
          <a:p>
            <a:pPr lvl="3"/>
            <a:r>
              <a:rPr lang="en-US" dirty="0"/>
              <a:t>FFS the case of URLLC &amp; </a:t>
            </a:r>
            <a:r>
              <a:rPr lang="en-US" dirty="0" err="1"/>
              <a:t>mMTC</a:t>
            </a:r>
            <a:endParaRPr lang="en-US" dirty="0"/>
          </a:p>
          <a:p>
            <a:pPr lvl="2"/>
            <a:r>
              <a:rPr lang="en-US" dirty="0"/>
              <a:t>Send an LS to RAN4 capturing the above agreements, and also add:</a:t>
            </a:r>
          </a:p>
          <a:p>
            <a:pPr lvl="3"/>
            <a:r>
              <a:rPr lang="en-US" dirty="0"/>
              <a:t>For the two pairs of values for IS/OOS BLERs, RAN1 discussed use cases such as VoIP vs. </a:t>
            </a:r>
            <a:r>
              <a:rPr lang="en-US" dirty="0" err="1"/>
              <a:t>eMBB</a:t>
            </a:r>
            <a:r>
              <a:rPr lang="en-US" sz="3200" dirty="0"/>
              <a:t>.</a:t>
            </a:r>
            <a:endParaRPr lang="en-US" dirty="0"/>
          </a:p>
          <a:p>
            <a:pPr lvl="3"/>
            <a:r>
              <a:rPr lang="en-GB" dirty="0">
                <a:highlight>
                  <a:srgbClr val="FFFF00"/>
                </a:highlight>
              </a:rPr>
              <a:t>LS to be drafted by </a:t>
            </a:r>
            <a:r>
              <a:rPr lang="en-GB" dirty="0" err="1">
                <a:highlight>
                  <a:srgbClr val="FFFF00"/>
                </a:highlight>
              </a:rPr>
              <a:t>Tomoya</a:t>
            </a:r>
            <a:r>
              <a:rPr lang="en-GB" dirty="0">
                <a:highlight>
                  <a:srgbClr val="FFFF00"/>
                </a:highlight>
              </a:rPr>
              <a:t> (DCM)</a:t>
            </a:r>
            <a:endParaRPr lang="en-US" dirty="0">
              <a:highlight>
                <a:srgbClr val="FFFF00"/>
              </a:highlight>
            </a:endParaRPr>
          </a:p>
          <a:p>
            <a:pPr lvl="2"/>
            <a:r>
              <a:rPr lang="en-GB" dirty="0"/>
              <a:t>When UE is configured to perform RLM on one or multiple RLM-RS resource(s),</a:t>
            </a:r>
            <a:endParaRPr lang="en-US" dirty="0"/>
          </a:p>
          <a:p>
            <a:pPr lvl="3"/>
            <a:r>
              <a:rPr lang="en-US" dirty="0"/>
              <a:t>Periodic IS </a:t>
            </a:r>
            <a:r>
              <a:rPr lang="en-US" dirty="0" err="1"/>
              <a:t>is</a:t>
            </a:r>
            <a:r>
              <a:rPr lang="en-US" dirty="0"/>
              <a:t> indicated if the estimated link quality corresponding to hypothetical PDCCH BLER based on at least Y=1 RLM-RS resource among all configured X RLM-RS resource(s) is above </a:t>
            </a:r>
            <a:r>
              <a:rPr lang="en-US" dirty="0" err="1"/>
              <a:t>Q_in</a:t>
            </a:r>
            <a:r>
              <a:rPr lang="en-US" dirty="0"/>
              <a:t> threshold</a:t>
            </a:r>
          </a:p>
          <a:p>
            <a:pPr lvl="4"/>
            <a:r>
              <a:rPr lang="en-US" dirty="0"/>
              <a:t>FFS the interference measurement resource related to the estimated link quality </a:t>
            </a:r>
            <a:r>
              <a:rPr lang="en-US" dirty="0" err="1"/>
              <a:t>crresponding</a:t>
            </a:r>
            <a:r>
              <a:rPr lang="en-US" dirty="0"/>
              <a:t> to the hypothetical PDCCH BLER</a:t>
            </a:r>
            <a:endParaRPr lang="en-US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609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332" y="0"/>
            <a:ext cx="8238467" cy="84261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42613"/>
            <a:ext cx="9144000" cy="5878864"/>
          </a:xfrm>
          <a:ln>
            <a:solidFill>
              <a:srgbClr val="FFFF00"/>
            </a:solidFill>
          </a:ln>
        </p:spPr>
        <p:txBody>
          <a:bodyPr>
            <a:normAutofit lnSpcReduction="10000"/>
          </a:bodyPr>
          <a:lstStyle/>
          <a:p>
            <a:r>
              <a:rPr lang="en-US" altLang="zh-CN" sz="1800" dirty="0"/>
              <a:t>Following aspects are to be specified in 38.133 core part</a:t>
            </a:r>
          </a:p>
          <a:p>
            <a:pPr lvl="1"/>
            <a:r>
              <a:rPr lang="en-US" sz="1800" dirty="0"/>
              <a:t>Hypothetical PDCCH transmission parameters</a:t>
            </a:r>
          </a:p>
          <a:p>
            <a:pPr lvl="2"/>
            <a:r>
              <a:rPr lang="en-US" sz="1400" dirty="0"/>
              <a:t>It will be decided by RAN4 based on typical scheduling parameters for IN/OOS conditions, after RAN1 finalizes the PDCCH design. </a:t>
            </a:r>
          </a:p>
          <a:p>
            <a:pPr lvl="2"/>
            <a:r>
              <a:rPr lang="en-US" sz="1400" dirty="0"/>
              <a:t>Parameters at least include DCI format, aggregation level, power boost. Other parameters are not precluded.</a:t>
            </a:r>
          </a:p>
          <a:p>
            <a:pPr lvl="1"/>
            <a:r>
              <a:rPr lang="en-US" sz="1800" dirty="0"/>
              <a:t>BLER levels to derive Qin and </a:t>
            </a:r>
            <a:r>
              <a:rPr lang="en-US" sz="1800" dirty="0" err="1"/>
              <a:t>Qout</a:t>
            </a:r>
            <a:endParaRPr lang="en-US" sz="1800" dirty="0"/>
          </a:p>
          <a:p>
            <a:pPr lvl="2"/>
            <a:r>
              <a:rPr lang="en-US" sz="1400" dirty="0"/>
              <a:t>It will follow network configuration (the configured pair of IN/OOS BLER).</a:t>
            </a:r>
          </a:p>
          <a:p>
            <a:pPr lvl="2"/>
            <a:r>
              <a:rPr lang="en-US" sz="1400" dirty="0"/>
              <a:t>One pair of BLER values is ([10%], [2%]) for (</a:t>
            </a:r>
            <a:r>
              <a:rPr lang="en-US" sz="1400" dirty="0" err="1"/>
              <a:t>Qout</a:t>
            </a:r>
            <a:r>
              <a:rPr lang="en-US" sz="1400" dirty="0"/>
              <a:t> and Qin), the other one is FFS.</a:t>
            </a:r>
          </a:p>
          <a:p>
            <a:pPr lvl="1"/>
            <a:r>
              <a:rPr lang="en-GB" sz="1800" dirty="0"/>
              <a:t>Evaluation period </a:t>
            </a:r>
          </a:p>
          <a:p>
            <a:pPr lvl="2"/>
            <a:r>
              <a:rPr lang="en-GB" sz="1400" dirty="0"/>
              <a:t>It will be determined based on link level simulation.</a:t>
            </a:r>
          </a:p>
          <a:p>
            <a:pPr lvl="1"/>
            <a:r>
              <a:rPr lang="en-GB" sz="1800" dirty="0"/>
              <a:t>Periodicity of periodic IN/OOS indication</a:t>
            </a:r>
          </a:p>
          <a:p>
            <a:pPr lvl="2"/>
            <a:r>
              <a:rPr lang="en-GB" sz="1400" dirty="0"/>
              <a:t>It will be measurement interval for RLM monitoring.</a:t>
            </a:r>
          </a:p>
          <a:p>
            <a:r>
              <a:rPr lang="en-US" altLang="zh-CN" sz="1800" dirty="0"/>
              <a:t>UE shall be able to monitor X RLM-RS resources at least for SSB based RLM.</a:t>
            </a:r>
          </a:p>
          <a:p>
            <a:pPr lvl="1"/>
            <a:r>
              <a:rPr lang="en-US" altLang="zh-CN" sz="1400" dirty="0"/>
              <a:t>FFS if any UE capability is needed, e.g. related to number of SSBs UE can monitor or number of PDCCHs </a:t>
            </a:r>
          </a:p>
          <a:p>
            <a:r>
              <a:rPr lang="en-US" altLang="zh-CN" sz="1800" dirty="0"/>
              <a:t>FFS if and how measurement gaps need to be considered for SSB based RLM.</a:t>
            </a:r>
          </a:p>
          <a:p>
            <a:r>
              <a:rPr lang="en-US" altLang="zh-CN" sz="1800" dirty="0"/>
              <a:t>RAN4 may need to discuss aperiodic IN/OOS indication related to beam management after RAN1/RAN2 finalize the discussions.</a:t>
            </a:r>
          </a:p>
          <a:p>
            <a:r>
              <a:rPr lang="en-US" altLang="zh-CN" sz="1800" dirty="0"/>
              <a:t>Companies are encouraged to provide simulation results in order to derive evaluation period  based on R4-1709896.</a:t>
            </a:r>
            <a:endParaRPr lang="zh-CN" altLang="en-US" sz="1800" dirty="0"/>
          </a:p>
          <a:p>
            <a:r>
              <a:rPr lang="en-US" altLang="zh-CN" sz="1800" dirty="0"/>
              <a:t>Companies are encouraged to bring views on the other pair of IN/OOS BLER.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977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</TotalTime>
  <Words>539</Words>
  <Application>Microsoft Office PowerPoint</Application>
  <PresentationFormat>On-screen Show (4:3)</PresentationFormat>
  <Paragraphs>50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主题​​</vt:lpstr>
      <vt:lpstr>WF on NR RLM requirements</vt:lpstr>
      <vt:lpstr>Backgrounds</vt:lpstr>
      <vt:lpstr>WF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Zhang, Li 7. (NSB - CN/Beijing)</cp:lastModifiedBy>
  <cp:revision>91</cp:revision>
  <dcterms:created xsi:type="dcterms:W3CDTF">2016-10-20T10:53:20Z</dcterms:created>
  <dcterms:modified xsi:type="dcterms:W3CDTF">2017-09-20T22:59:56Z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1505867587</vt:lpwstr>
  </property>
</Properties>
</file>