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3"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5" d="100"/>
          <a:sy n="55" d="100"/>
        </p:scale>
        <p:origin x="614" y="48"/>
      </p:cViewPr>
      <p:guideLst>
        <p:guide orient="horz" pos="2160"/>
        <p:guide pos="3840"/>
      </p:guideLst>
    </p:cSldViewPr>
  </p:slideViewPr>
  <p:notesTextViewPr>
    <p:cViewPr>
      <p:scale>
        <a:sx n="1" d="1"/>
        <a:sy n="1" d="1"/>
      </p:scale>
      <p:origin x="0" y="0"/>
    </p:cViewPr>
  </p:notesTextViewPr>
  <p:sorterViewPr>
    <p:cViewPr>
      <p:scale>
        <a:sx n="100" d="100"/>
        <a:sy n="100" d="100"/>
      </p:scale>
      <p:origin x="0" y="-4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9/20/2017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9/20/2017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920853"/>
            <a:ext cx="9144000" cy="2387600"/>
          </a:xfrm>
        </p:spPr>
        <p:txBody>
          <a:bodyPr anchor="ctr">
            <a:normAutofit/>
          </a:bodyPr>
          <a:lstStyle/>
          <a:p>
            <a:r>
              <a:rPr lang="en-US" sz="4800" dirty="0"/>
              <a:t>Way forward on </a:t>
            </a:r>
            <a:r>
              <a:rPr lang="en-US" sz="4800" dirty="0" smtClean="0"/>
              <a:t>synchronization requirements for LTE-NR DC  </a:t>
            </a:r>
            <a:endParaRPr lang="en-US" sz="4800" dirty="0"/>
          </a:p>
        </p:txBody>
      </p:sp>
      <p:sp>
        <p:nvSpPr>
          <p:cNvPr id="3" name="Subtitle 2"/>
          <p:cNvSpPr>
            <a:spLocks noGrp="1"/>
          </p:cNvSpPr>
          <p:nvPr>
            <p:ph type="subTitle" idx="1"/>
          </p:nvPr>
        </p:nvSpPr>
        <p:spPr>
          <a:xfrm>
            <a:off x="1524000" y="4434840"/>
            <a:ext cx="9144000" cy="1280160"/>
          </a:xfrm>
        </p:spPr>
        <p:txBody>
          <a:bodyPr anchor="ctr">
            <a:normAutofit/>
          </a:bodyPr>
          <a:lstStyle/>
          <a:p>
            <a:r>
              <a:rPr lang="en-US" sz="2800" dirty="0" smtClean="0"/>
              <a:t>MediaTek </a:t>
            </a:r>
            <a:r>
              <a:rPr lang="en-US" sz="2800" dirty="0"/>
              <a:t>Inc</a:t>
            </a:r>
            <a:r>
              <a:rPr lang="en-US" sz="2800" dirty="0" smtClean="0"/>
              <a:t>., Ericsson, Qualcomm</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 </a:t>
            </a:r>
            <a:r>
              <a:rPr lang="en-US" altLang="sv-SE" sz="2400" b="1" dirty="0" smtClean="0">
                <a:cs typeface="Arial" panose="020B0604020202020204" pitchFamily="34" charset="0"/>
              </a:rPr>
              <a:t>NR #3 AH Meeting                                                               R4-1709874</a:t>
            </a:r>
            <a:endParaRPr lang="sv-SE" altLang="sv-SE" sz="2400" b="1" dirty="0">
              <a:cs typeface="Arial" panose="020B0604020202020204" pitchFamily="34" charset="0"/>
            </a:endParaRPr>
          </a:p>
          <a:p>
            <a:pPr>
              <a:buFont typeface="Arial" panose="020B0604020202020204" pitchFamily="34" charset="0"/>
              <a:buNone/>
            </a:pPr>
            <a:r>
              <a:rPr lang="en-US" altLang="sv-SE" sz="2400" b="1" dirty="0" smtClean="0">
                <a:cs typeface="Arial" panose="020B0604020202020204" pitchFamily="34" charset="0"/>
              </a:rPr>
              <a:t>Nagoya, Japan, September 18</a:t>
            </a:r>
            <a:r>
              <a:rPr lang="en-US" altLang="sv-SE" sz="2400" b="1" baseline="30000" dirty="0" smtClean="0">
                <a:cs typeface="Arial" panose="020B0604020202020204" pitchFamily="34" charset="0"/>
              </a:rPr>
              <a:t>th</a:t>
            </a:r>
            <a:r>
              <a:rPr lang="en-US" altLang="sv-SE" sz="2400" b="1" dirty="0" smtClean="0">
                <a:cs typeface="Arial" panose="020B0604020202020204" pitchFamily="34" charset="0"/>
              </a:rPr>
              <a:t> </a:t>
            </a:r>
            <a:r>
              <a:rPr lang="en-US" altLang="sv-SE" sz="2400" b="1" dirty="0">
                <a:cs typeface="Arial" panose="020B0604020202020204" pitchFamily="34" charset="0"/>
              </a:rPr>
              <a:t>– </a:t>
            </a:r>
            <a:r>
              <a:rPr lang="en-US" altLang="sv-SE" sz="2400" b="1" dirty="0" smtClean="0">
                <a:cs typeface="Arial" panose="020B0604020202020204" pitchFamily="34" charset="0"/>
              </a:rPr>
              <a:t>21</a:t>
            </a:r>
            <a:r>
              <a:rPr lang="en-US" altLang="sv-SE" sz="2400" b="1" baseline="30000" dirty="0" smtClean="0">
                <a:cs typeface="Arial" panose="020B0604020202020204" pitchFamily="34" charset="0"/>
              </a:rPr>
              <a:t>st</a:t>
            </a:r>
            <a:r>
              <a:rPr lang="en-US" altLang="sv-SE" sz="2400" b="1" dirty="0" smtClean="0">
                <a:cs typeface="Arial" panose="020B0604020202020204" pitchFamily="34" charset="0"/>
              </a:rPr>
              <a:t>, </a:t>
            </a:r>
            <a:r>
              <a:rPr lang="en-US" altLang="sv-SE" sz="2400" b="1" dirty="0">
                <a:cs typeface="Arial" panose="020B0604020202020204" pitchFamily="34" charset="0"/>
              </a:rPr>
              <a:t>2017</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Background (1)</a:t>
            </a:r>
            <a:endParaRPr lang="en-US" dirty="0"/>
          </a:p>
        </p:txBody>
      </p:sp>
      <p:sp>
        <p:nvSpPr>
          <p:cNvPr id="4" name="Content Placeholder 3"/>
          <p:cNvSpPr>
            <a:spLocks noGrp="1"/>
          </p:cNvSpPr>
          <p:nvPr>
            <p:ph idx="1"/>
          </p:nvPr>
        </p:nvSpPr>
        <p:spPr/>
        <p:txBody>
          <a:bodyPr>
            <a:normAutofit/>
          </a:bodyPr>
          <a:lstStyle/>
          <a:p>
            <a:pPr marL="365760" indent="-365760"/>
            <a:r>
              <a:rPr lang="en-US" dirty="0" smtClean="0"/>
              <a:t>Issues on intra-band LTE-NR DC combinations were brought up and discussed in this meeting (R4-1709444).</a:t>
            </a:r>
          </a:p>
          <a:p>
            <a:pPr marL="365760" indent="-365760"/>
            <a:r>
              <a:rPr lang="en-US" dirty="0" smtClean="0"/>
              <a:t>One of the key observations is, for TDD bands both LTE and NR UL/DL need to be synchronized, or both DL carriers could be subjected to severe self-desensitization.</a:t>
            </a:r>
          </a:p>
          <a:p>
            <a:pPr marL="365760" indent="-365760"/>
            <a:r>
              <a:rPr lang="en-US" dirty="0" smtClean="0"/>
              <a:t>The discussion further spurred the consideration on the general synchronization requirements for LTE-NR DC operation, not limited to intra-band combinations. </a:t>
            </a:r>
          </a:p>
        </p:txBody>
      </p:sp>
    </p:spTree>
    <p:extLst>
      <p:ext uri="{BB962C8B-B14F-4D97-AF65-F5344CB8AC3E}">
        <p14:creationId xmlns:p14="http://schemas.microsoft.com/office/powerpoint/2010/main" val="602945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Background (2)</a:t>
            </a:r>
            <a:endParaRPr lang="en-US" dirty="0"/>
          </a:p>
        </p:txBody>
      </p:sp>
      <p:sp>
        <p:nvSpPr>
          <p:cNvPr id="4" name="Content Placeholder 3"/>
          <p:cNvSpPr>
            <a:spLocks noGrp="1"/>
          </p:cNvSpPr>
          <p:nvPr>
            <p:ph idx="1"/>
          </p:nvPr>
        </p:nvSpPr>
        <p:spPr/>
        <p:txBody>
          <a:bodyPr>
            <a:normAutofit/>
          </a:bodyPr>
          <a:lstStyle/>
          <a:p>
            <a:pPr marL="365760" indent="-365760"/>
            <a:r>
              <a:rPr lang="en-US" dirty="0" smtClean="0"/>
              <a:t>For LTE inter-band dual connectivity, the sub-frame timing difference between the signals received from MCG and SCG at UE receiver can be up to 33 us for synchronous DC and up to 500 us for asynchronous DC, assuming MCG and SCG are non-collocated.</a:t>
            </a:r>
          </a:p>
          <a:p>
            <a:pPr marL="365760" indent="-365760"/>
            <a:r>
              <a:rPr lang="en-US" dirty="0" smtClean="0"/>
              <a:t>LTE intra-band dual connectivity requirements have not been defined.</a:t>
            </a:r>
          </a:p>
          <a:p>
            <a:pPr marL="365760" indent="-365760"/>
            <a:r>
              <a:rPr lang="en-US" dirty="0" smtClean="0"/>
              <a:t>For inter-band LTE-NR DC, non-collocation is the general assumption, but whether the same timing difference as with LTE DC can be assumed needs further investigation.   </a:t>
            </a:r>
          </a:p>
        </p:txBody>
      </p:sp>
    </p:spTree>
    <p:extLst>
      <p:ext uri="{BB962C8B-B14F-4D97-AF65-F5344CB8AC3E}">
        <p14:creationId xmlns:p14="http://schemas.microsoft.com/office/powerpoint/2010/main" val="744871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Way Forward</a:t>
            </a:r>
            <a:endParaRPr lang="en-US" dirty="0"/>
          </a:p>
        </p:txBody>
      </p:sp>
      <p:sp>
        <p:nvSpPr>
          <p:cNvPr id="4" name="Content Placeholder 3"/>
          <p:cNvSpPr>
            <a:spLocks noGrp="1"/>
          </p:cNvSpPr>
          <p:nvPr>
            <p:ph idx="1"/>
          </p:nvPr>
        </p:nvSpPr>
        <p:spPr/>
        <p:txBody>
          <a:bodyPr>
            <a:normAutofit/>
          </a:bodyPr>
          <a:lstStyle/>
          <a:p>
            <a:pPr marL="365760" indent="-365760"/>
            <a:r>
              <a:rPr lang="en-US" dirty="0" smtClean="0"/>
              <a:t>Companies are encouraged to study the potential timing difference for inter-band LTE-NR DC for both synchronous and asynchronous DC and its implication to UE RF requirements </a:t>
            </a:r>
            <a:r>
              <a:rPr lang="en-US" dirty="0" smtClean="0">
                <a:solidFill>
                  <a:srgbClr val="FF0000"/>
                </a:solidFill>
              </a:rPr>
              <a:t>by October RAN4 meeting</a:t>
            </a:r>
            <a:r>
              <a:rPr lang="en-US" dirty="0" smtClean="0"/>
              <a:t>.</a:t>
            </a:r>
          </a:p>
          <a:p>
            <a:pPr marL="365760" indent="-365760"/>
            <a:r>
              <a:rPr lang="en-US" dirty="0" smtClean="0"/>
              <a:t>Companies are also encouraged to study the synchronization timing requirement for intra-band LTE-NR DC for both TDD and FDD bands and whether collocation is required </a:t>
            </a:r>
            <a:r>
              <a:rPr lang="en-US" dirty="0">
                <a:solidFill>
                  <a:srgbClr val="FF0000"/>
                </a:solidFill>
              </a:rPr>
              <a:t>by October RAN4 meeting</a:t>
            </a:r>
            <a:r>
              <a:rPr lang="en-US" dirty="0" smtClean="0"/>
              <a:t>.</a:t>
            </a:r>
          </a:p>
          <a:p>
            <a:pPr marL="365760" indent="-365760"/>
            <a:r>
              <a:rPr lang="en-US" dirty="0" smtClean="0"/>
              <a:t>Other performance issues for intra-band LTE-NR DC not related to synchronization can be addressed in a separate way forward.    </a:t>
            </a:r>
          </a:p>
        </p:txBody>
      </p:sp>
    </p:spTree>
    <p:extLst>
      <p:ext uri="{BB962C8B-B14F-4D97-AF65-F5344CB8AC3E}">
        <p14:creationId xmlns:p14="http://schemas.microsoft.com/office/powerpoint/2010/main" val="2546873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References</a:t>
            </a:r>
          </a:p>
        </p:txBody>
      </p:sp>
      <p:sp>
        <p:nvSpPr>
          <p:cNvPr id="3" name="Content Placeholder 2"/>
          <p:cNvSpPr>
            <a:spLocks noGrp="1"/>
          </p:cNvSpPr>
          <p:nvPr>
            <p:ph idx="1"/>
          </p:nvPr>
        </p:nvSpPr>
        <p:spPr>
          <a:xfrm>
            <a:off x="838200" y="1803042"/>
            <a:ext cx="10515600" cy="4185634"/>
          </a:xfrm>
        </p:spPr>
        <p:txBody>
          <a:bodyPr>
            <a:normAutofit/>
          </a:bodyPr>
          <a:lstStyle/>
          <a:p>
            <a:pPr marL="0" indent="0">
              <a:spcBef>
                <a:spcPts val="600"/>
              </a:spcBef>
              <a:buNone/>
            </a:pPr>
            <a:r>
              <a:rPr lang="en-US" sz="2400" dirty="0"/>
              <a:t>[1] </a:t>
            </a:r>
            <a:r>
              <a:rPr lang="en-US" sz="2400" dirty="0" smtClean="0"/>
              <a:t>R4-1709444, </a:t>
            </a:r>
            <a:r>
              <a:rPr lang="en-US" sz="2400" dirty="0"/>
              <a:t>“Issues on intra-band LTE-NR DC </a:t>
            </a:r>
            <a:r>
              <a:rPr lang="en-US" sz="2400" dirty="0" smtClean="0"/>
              <a:t>combinations”, MediaTek Inc.</a:t>
            </a:r>
          </a:p>
          <a:p>
            <a:pPr marL="0" indent="0">
              <a:spcBef>
                <a:spcPts val="600"/>
              </a:spcBef>
              <a:buNone/>
            </a:pPr>
            <a:r>
              <a:rPr lang="en-US" sz="2400" dirty="0" smtClean="0"/>
              <a:t>[2</a:t>
            </a:r>
            <a:r>
              <a:rPr lang="en-US" sz="2400" dirty="0"/>
              <a:t>] R4-1709390, “Feasibility of DC_42A-n77A and </a:t>
            </a:r>
            <a:r>
              <a:rPr lang="en-US" sz="2400" dirty="0" smtClean="0"/>
              <a:t>42A-n78A”, NTT Docomo Inc.</a:t>
            </a:r>
            <a:endParaRPr lang="en-US" sz="2400" dirty="0"/>
          </a:p>
        </p:txBody>
      </p:sp>
    </p:spTree>
    <p:extLst>
      <p:ext uri="{BB962C8B-B14F-4D97-AF65-F5344CB8AC3E}">
        <p14:creationId xmlns:p14="http://schemas.microsoft.com/office/powerpoint/2010/main" val="41924904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5123</TotalTime>
  <Words>311</Words>
  <Application>Microsoft Office PowerPoint</Application>
  <PresentationFormat>Widescreen</PresentationFormat>
  <Paragraphs>19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宋体</vt:lpstr>
      <vt:lpstr>Arial</vt:lpstr>
      <vt:lpstr>Calibri</vt:lpstr>
      <vt:lpstr>Calibri Light</vt:lpstr>
      <vt:lpstr>Office Theme</vt:lpstr>
      <vt:lpstr>Way forward on synchronization requirements for LTE-NR DC  </vt:lpstr>
      <vt:lpstr>Background (1)</vt:lpstr>
      <vt:lpstr>Background (2)</vt:lpstr>
      <vt:lpstr>Way Forward</vt:lpstr>
      <vt:lpstr>References</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Jamesf Wang</dc:creator>
  <cp:lastModifiedBy>Jamesf Wang</cp:lastModifiedBy>
  <cp:revision>80</cp:revision>
  <dcterms:created xsi:type="dcterms:W3CDTF">2017-01-18T06:26:21Z</dcterms:created>
  <dcterms:modified xsi:type="dcterms:W3CDTF">2017-09-20T11:12:51Z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