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90" r:id="rId3"/>
    <p:sldId id="291" r:id="rId4"/>
    <p:sldId id="299" r:id="rId5"/>
    <p:sldId id="303" r:id="rId6"/>
    <p:sldId id="300" r:id="rId7"/>
    <p:sldId id="304" r:id="rId8"/>
    <p:sldId id="305" r:id="rId9"/>
    <p:sldId id="292" r:id="rId10"/>
    <p:sldId id="293" r:id="rId11"/>
    <p:sldId id="295" r:id="rId12"/>
    <p:sldId id="294" r:id="rId13"/>
    <p:sldId id="296" r:id="rId14"/>
    <p:sldId id="297" r:id="rId15"/>
    <p:sldId id="298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155" d="100"/>
          <a:sy n="155" d="100"/>
        </p:scale>
        <p:origin x="249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9/11/2017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NR#3</a:t>
            </a:r>
            <a:br>
              <a:rPr lang="en-US" altLang="zh-CN" sz="2200" dirty="0"/>
            </a:br>
            <a:r>
              <a:rPr lang="en-US" altLang="zh-CN" sz="2200" dirty="0"/>
              <a:t>Nagoya, Japan, </a:t>
            </a:r>
            <a:r>
              <a:rPr lang="en-US" altLang="zh-CN" sz="2200"/>
              <a:t>18-21 September 2017</a:t>
            </a:r>
            <a:r>
              <a:rPr lang="en-US" altLang="zh-CN" sz="2200" dirty="0"/>
              <a:t>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sv-SE" altLang="zh-CN" dirty="0">
                <a:solidFill>
                  <a:schemeClr val="tx1"/>
                </a:solidFill>
              </a:rPr>
              <a:t>Ericsson, 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ON/OFF mask use cases for NR UE transmissions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R4-1709847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54330-160C-4100-92C2-669BA9D16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 slot 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4909D-CB69-45C7-8663-93B15C3D1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is outside the slot duration</a:t>
            </a:r>
          </a:p>
          <a:p>
            <a:r>
              <a:rPr lang="en-US" dirty="0"/>
              <a:t>OFF-to-ON (RX-TX) and ON-to-OFF (TX-RX) are as described in slide 3</a:t>
            </a:r>
          </a:p>
        </p:txBody>
      </p:sp>
      <p:pic>
        <p:nvPicPr>
          <p:cNvPr id="1026" name="Picture 2" descr="single slot tx">
            <a:extLst>
              <a:ext uri="{FF2B5EF4-FFF2-40B4-BE49-F238E27FC236}">
                <a16:creationId xmlns:a16="http://schemas.microsoft.com/office/drawing/2014/main" id="{2F9E9CA7-F94A-41E0-A9DD-1ACC8777B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82615"/>
            <a:ext cx="5976269" cy="19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3330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54330-160C-4100-92C2-669BA9D16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4909D-CB69-45C7-8663-93B15C3D1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is outside the PRACH duration</a:t>
            </a:r>
          </a:p>
          <a:p>
            <a:r>
              <a:rPr lang="en-US" dirty="0"/>
              <a:t>OFF-to-ON (RX-TX) and ON-to-OFF (TX-RX) are as described in slide 3.</a:t>
            </a:r>
          </a:p>
        </p:txBody>
      </p:sp>
      <p:pic>
        <p:nvPicPr>
          <p:cNvPr id="2050" name="Picture 2" descr="prach">
            <a:extLst>
              <a:ext uri="{FF2B5EF4-FFF2-40B4-BE49-F238E27FC236}">
                <a16:creationId xmlns:a16="http://schemas.microsoft.com/office/drawing/2014/main" id="{18AE0D69-4C55-47D8-8DC3-2E1329997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08866"/>
            <a:ext cx="6048672" cy="214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524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68610-8C5F-4876-8E79-78F1A0904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Consecutive SRS symbols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C6759-277A-453F-B0DA-04414536F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no power change required between SRS symbols, then the transient can be placed outside the SRS transmission duration. </a:t>
            </a:r>
          </a:p>
        </p:txBody>
      </p:sp>
      <p:pic>
        <p:nvPicPr>
          <p:cNvPr id="3074" name="Picture 2" descr="srs tx">
            <a:extLst>
              <a:ext uri="{FF2B5EF4-FFF2-40B4-BE49-F238E27FC236}">
                <a16:creationId xmlns:a16="http://schemas.microsoft.com/office/drawing/2014/main" id="{8E8EAD38-5EE9-4C32-B564-1668E623D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56992"/>
            <a:ext cx="626469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372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68610-8C5F-4876-8E79-78F1A0904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Consecutive SRS symbols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C6759-277A-453F-B0DA-04414536F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If there is a need for power change between consecutive SRS transmissions, then the transient period need to be placed in between SRS symbols.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time is TBD</a:t>
            </a:r>
          </a:p>
          <a:p>
            <a:endParaRPr lang="en-US" dirty="0"/>
          </a:p>
        </p:txBody>
      </p:sp>
      <p:pic>
        <p:nvPicPr>
          <p:cNvPr id="4098" name="Picture 2" descr="srs tx with power change">
            <a:extLst>
              <a:ext uri="{FF2B5EF4-FFF2-40B4-BE49-F238E27FC236}">
                <a16:creationId xmlns:a16="http://schemas.microsoft.com/office/drawing/2014/main" id="{DFCA97A1-86EE-4CFF-9C29-F3975FECF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73016"/>
            <a:ext cx="7531652" cy="1882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744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53CF9-C968-4A8E-8669-73A18455B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UL transmission preceding SRS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EB4BC-4942-4689-B2FA-62C386650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principle, SRS can be protected as shown below.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time is TBD</a:t>
            </a:r>
          </a:p>
          <a:p>
            <a:endParaRPr lang="en-US" dirty="0"/>
          </a:p>
        </p:txBody>
      </p:sp>
      <p:pic>
        <p:nvPicPr>
          <p:cNvPr id="5122" name="Picture 2" descr="pusch-pucch preceding">
            <a:extLst>
              <a:ext uri="{FF2B5EF4-FFF2-40B4-BE49-F238E27FC236}">
                <a16:creationId xmlns:a16="http://schemas.microsoft.com/office/drawing/2014/main" id="{BF2A39DD-F163-40C6-BEA3-DE1F12121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04" y="2711053"/>
            <a:ext cx="774934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585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47CFB-232E-4C91-828E-9E96B6113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UL transmission succeeding SRS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0D29F-28D7-4EA0-8D33-E184BB5BA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Same as before, in principle, SRS transmissions will be protected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time is TBD</a:t>
            </a:r>
          </a:p>
          <a:p>
            <a:endParaRPr lang="en-US" dirty="0"/>
          </a:p>
        </p:txBody>
      </p:sp>
      <p:pic>
        <p:nvPicPr>
          <p:cNvPr id="6146" name="Picture 2" descr="pusch-pucch succeeding SRS">
            <a:extLst>
              <a:ext uri="{FF2B5EF4-FFF2-40B4-BE49-F238E27FC236}">
                <a16:creationId xmlns:a16="http://schemas.microsoft.com/office/drawing/2014/main" id="{9354C503-6799-4789-9500-61835CB89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8920"/>
            <a:ext cx="6380121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5609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5040560"/>
          </a:xfrm>
        </p:spPr>
        <p:txBody>
          <a:bodyPr>
            <a:normAutofit fontScale="55000" lnSpcReduction="20000"/>
          </a:bodyPr>
          <a:lstStyle/>
          <a:p>
            <a:pPr hangingPunct="0"/>
            <a:r>
              <a:rPr lang="en-US" sz="4400" dirty="0"/>
              <a:t>RAN4 has agreed to use following ON-to-OFF and OFF-to-ON transition time for NR in Qingdao </a:t>
            </a:r>
            <a:r>
              <a:rPr lang="en-US" sz="4400" dirty="0" err="1"/>
              <a:t>adhoc</a:t>
            </a:r>
            <a:r>
              <a:rPr lang="en-US" sz="4400" dirty="0"/>
              <a:t>:</a:t>
            </a:r>
            <a:endParaRPr lang="sv-SE" sz="4400" dirty="0"/>
          </a:p>
          <a:p>
            <a:pPr lvl="1" hangingPunct="0"/>
            <a:r>
              <a:rPr lang="en-US" sz="3600" dirty="0"/>
              <a:t>Consider 10us for sub6GHz case</a:t>
            </a:r>
            <a:endParaRPr lang="sv-SE" sz="3600" dirty="0"/>
          </a:p>
          <a:p>
            <a:pPr lvl="1" hangingPunct="0"/>
            <a:r>
              <a:rPr lang="en-US" sz="3600" dirty="0"/>
              <a:t>Consider 5us for </a:t>
            </a:r>
            <a:r>
              <a:rPr lang="en-US" sz="3600" dirty="0" err="1"/>
              <a:t>mmWave</a:t>
            </a:r>
            <a:r>
              <a:rPr lang="en-US" sz="3600" dirty="0"/>
              <a:t> case</a:t>
            </a:r>
            <a:endParaRPr lang="sv-SE" sz="3600" dirty="0"/>
          </a:p>
          <a:p>
            <a:r>
              <a:rPr lang="en-US" sz="4400" dirty="0"/>
              <a:t>Thus, the transient time will be 20us and 10us for sub6GHz and </a:t>
            </a:r>
            <a:r>
              <a:rPr lang="en-US" sz="4400" dirty="0" err="1"/>
              <a:t>mmWave</a:t>
            </a:r>
            <a:r>
              <a:rPr lang="en-US" sz="4400" dirty="0"/>
              <a:t>, respectively.</a:t>
            </a:r>
          </a:p>
          <a:p>
            <a:endParaRPr lang="en-US" sz="4400" dirty="0"/>
          </a:p>
          <a:p>
            <a:r>
              <a:rPr lang="en-US" sz="4400" dirty="0"/>
              <a:t>A number of </a:t>
            </a:r>
            <a:r>
              <a:rPr lang="en-US" sz="4400" dirty="0" err="1"/>
              <a:t>usecases</a:t>
            </a:r>
            <a:r>
              <a:rPr lang="en-US" sz="4400" dirty="0"/>
              <a:t> for ON/OFF mask have bee discussed in [1]</a:t>
            </a:r>
          </a:p>
          <a:p>
            <a:r>
              <a:rPr lang="en-US" sz="4400" dirty="0"/>
              <a:t>Discussions related to UE-</a:t>
            </a:r>
            <a:r>
              <a:rPr lang="en-US" sz="4400" dirty="0" err="1"/>
              <a:t>gNB</a:t>
            </a:r>
            <a:r>
              <a:rPr lang="en-US" sz="4400" dirty="0"/>
              <a:t> Timing based on SCS are presented in [2]</a:t>
            </a:r>
          </a:p>
          <a:p>
            <a:pPr marL="0" indent="0">
              <a:buNone/>
            </a:pPr>
            <a:r>
              <a:rPr lang="en-US" sz="4400" dirty="0"/>
              <a:t>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[1] R4-1708148, ON/OFF mask use cases for NR UE transmissions, Ericsson</a:t>
            </a:r>
          </a:p>
          <a:p>
            <a:r>
              <a:rPr lang="en-US" dirty="0"/>
              <a:t>[2] R4-1708480, </a:t>
            </a:r>
            <a:r>
              <a:rPr lang="en-US" dirty="0" err="1"/>
              <a:t>mmW</a:t>
            </a:r>
            <a:r>
              <a:rPr lang="en-US" dirty="0"/>
              <a:t> and sub6 UE-</a:t>
            </a:r>
            <a:r>
              <a:rPr lang="en-US" dirty="0" err="1"/>
              <a:t>gNB</a:t>
            </a:r>
            <a:r>
              <a:rPr lang="en-US" dirty="0"/>
              <a:t> Timing based on SCS, QUALCOMM CDMA Technologies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C2036-D6DD-494D-B4F2-D999543F2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23167"/>
            <a:ext cx="8229600" cy="1143000"/>
          </a:xfrm>
        </p:spPr>
        <p:txBody>
          <a:bodyPr/>
          <a:lstStyle/>
          <a:p>
            <a:r>
              <a:rPr lang="en-US" dirty="0"/>
              <a:t>Switching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84650-9168-4090-AF60-9FB3205FB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166167"/>
            <a:ext cx="8856984" cy="5791225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The WF is to ask manufacturers to fill out the following table of transient times</a:t>
            </a:r>
          </a:p>
          <a:p>
            <a:r>
              <a:rPr lang="en-US" dirty="0"/>
              <a:t>Three different switching time need to be Studied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TX-TX time refers to switching time related to change of power between consecutive UL transmissions</a:t>
            </a:r>
          </a:p>
          <a:p>
            <a:r>
              <a:rPr lang="en-US" dirty="0"/>
              <a:t>TX-RX time refers to time required for switching from UL to DL (More details in coming slides)</a:t>
            </a:r>
          </a:p>
          <a:p>
            <a:r>
              <a:rPr lang="en-US" dirty="0"/>
              <a:t>RX-TX time refers to time required for switching from DL to UL (More details in coming slides)</a:t>
            </a:r>
          </a:p>
          <a:p>
            <a:endParaRPr lang="en-US" dirty="0"/>
          </a:p>
          <a:p>
            <a:r>
              <a:rPr lang="en-US" dirty="0"/>
              <a:t>Switching time required for SRS hopping (whether RB hopping or frequency hopping) is TBD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53A2E2-E1AC-4AD6-94D2-53D562D90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580448"/>
              </p:ext>
            </p:extLst>
          </p:nvPr>
        </p:nvGraphicFramePr>
        <p:xfrm>
          <a:off x="1835695" y="1916832"/>
          <a:ext cx="5519937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979">
                  <a:extLst>
                    <a:ext uri="{9D8B030D-6E8A-4147-A177-3AD203B41FA5}">
                      <a16:colId xmlns:a16="http://schemas.microsoft.com/office/drawing/2014/main" val="2821283279"/>
                    </a:ext>
                  </a:extLst>
                </a:gridCol>
                <a:gridCol w="1839979">
                  <a:extLst>
                    <a:ext uri="{9D8B030D-6E8A-4147-A177-3AD203B41FA5}">
                      <a16:colId xmlns:a16="http://schemas.microsoft.com/office/drawing/2014/main" val="438541297"/>
                    </a:ext>
                  </a:extLst>
                </a:gridCol>
                <a:gridCol w="1839979">
                  <a:extLst>
                    <a:ext uri="{9D8B030D-6E8A-4147-A177-3AD203B41FA5}">
                      <a16:colId xmlns:a16="http://schemas.microsoft.com/office/drawing/2014/main" val="3621254996"/>
                    </a:ext>
                  </a:extLst>
                </a:gridCol>
              </a:tblGrid>
              <a:tr h="3917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Sub6Hz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mmWave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444450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TX-TX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751822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RX-TX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trike="noStrike" dirty="0"/>
                        <a:t>TBD</a:t>
                      </a:r>
                      <a:endParaRPr lang="en-US" sz="2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trike="noStrike" dirty="0"/>
                        <a:t>TBD</a:t>
                      </a:r>
                      <a:endParaRPr lang="en-US" sz="2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865727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TX-RX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310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6292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 Off to 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178696" cy="4525963"/>
          </a:xfrm>
        </p:spPr>
        <p:txBody>
          <a:bodyPr/>
          <a:lstStyle/>
          <a:p>
            <a:r>
              <a:rPr lang="en-US" dirty="0"/>
              <a:t>Off to On transceiver and PA enabled from off state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934" y="1417638"/>
            <a:ext cx="6367066" cy="434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746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RX to TX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37446"/>
            <a:ext cx="3178696" cy="4525963"/>
          </a:xfrm>
        </p:spPr>
        <p:txBody>
          <a:bodyPr/>
          <a:lstStyle/>
          <a:p>
            <a:r>
              <a:rPr lang="en-US" dirty="0"/>
              <a:t>RX-TX switching</a:t>
            </a:r>
          </a:p>
          <a:p>
            <a:r>
              <a:rPr lang="en-US" dirty="0"/>
              <a:t>Transceiver on some setup can happen before end of RX slot</a:t>
            </a:r>
          </a:p>
          <a:p>
            <a:r>
              <a:rPr lang="en-US" dirty="0"/>
              <a:t>PA setup can happen before end of RX slot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256" y="1988840"/>
            <a:ext cx="6010135" cy="369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997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TX-RX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060848"/>
            <a:ext cx="3178696" cy="2985195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TX-RX switching </a:t>
            </a:r>
          </a:p>
          <a:p>
            <a:r>
              <a:rPr lang="en-US" dirty="0"/>
              <a:t>Transceiver switches from TX to RX mode (G4)</a:t>
            </a:r>
          </a:p>
          <a:p>
            <a:r>
              <a:rPr lang="en-US" dirty="0"/>
              <a:t>PA ramp down can happen as RX is setup for next slot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891" y="1422756"/>
            <a:ext cx="6675711" cy="411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819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 On to 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140968"/>
            <a:ext cx="3178696" cy="2985195"/>
          </a:xfrm>
        </p:spPr>
        <p:txBody>
          <a:bodyPr/>
          <a:lstStyle/>
          <a:p>
            <a:r>
              <a:rPr lang="en-US" dirty="0" err="1"/>
              <a:t>Tx</a:t>
            </a:r>
            <a:r>
              <a:rPr lang="en-US" dirty="0"/>
              <a:t> On to Off </a:t>
            </a:r>
          </a:p>
          <a:p>
            <a:r>
              <a:rPr lang="en-US" dirty="0"/>
              <a:t>Transceiver to off state</a:t>
            </a:r>
          </a:p>
          <a:p>
            <a:r>
              <a:rPr lang="en-US" dirty="0"/>
              <a:t>PA to off state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326" y="1628800"/>
            <a:ext cx="7006051" cy="352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124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80928"/>
            <a:ext cx="8229600" cy="1143000"/>
          </a:xfrm>
        </p:spPr>
        <p:txBody>
          <a:bodyPr/>
          <a:lstStyle/>
          <a:p>
            <a:r>
              <a:rPr lang="en-US" dirty="0"/>
              <a:t> Appendix – example cases</a:t>
            </a:r>
          </a:p>
        </p:txBody>
      </p:sp>
    </p:spTree>
    <p:extLst>
      <p:ext uri="{BB962C8B-B14F-4D97-AF65-F5344CB8AC3E}">
        <p14:creationId xmlns:p14="http://schemas.microsoft.com/office/powerpoint/2010/main" val="1157875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9712E-B0D5-44B5-AC82-65B409222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for ON/OFF mask design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D2997-CA62-4983-A63D-C958AE351D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Following use cases are considered:</a:t>
            </a:r>
          </a:p>
          <a:p>
            <a:pPr lvl="1" hangingPunct="0"/>
            <a:r>
              <a:rPr lang="en-US" dirty="0"/>
              <a:t>Single sot transmissions</a:t>
            </a:r>
            <a:endParaRPr lang="sv-SE" dirty="0"/>
          </a:p>
          <a:p>
            <a:pPr lvl="1" hangingPunct="0"/>
            <a:r>
              <a:rPr lang="en-US" dirty="0"/>
              <a:t>Inter-slot frequency hopping</a:t>
            </a:r>
          </a:p>
          <a:p>
            <a:pPr lvl="1" hangingPunct="0"/>
            <a:r>
              <a:rPr lang="en-US" dirty="0"/>
              <a:t>Intra-slot frequency hopping (applies to both </a:t>
            </a:r>
            <a:r>
              <a:rPr lang="en-US" dirty="0" err="1"/>
              <a:t>sPUCCH</a:t>
            </a:r>
            <a:r>
              <a:rPr lang="en-US" dirty="0"/>
              <a:t> and </a:t>
            </a:r>
            <a:r>
              <a:rPr lang="en-US" dirty="0" err="1"/>
              <a:t>sPUSCH</a:t>
            </a:r>
            <a:r>
              <a:rPr lang="en-US" dirty="0"/>
              <a:t>)</a:t>
            </a:r>
            <a:endParaRPr lang="sv-SE" dirty="0"/>
          </a:p>
          <a:p>
            <a:pPr lvl="1" hangingPunct="0"/>
            <a:r>
              <a:rPr lang="en-US" dirty="0"/>
              <a:t>SRS transmission</a:t>
            </a:r>
            <a:endParaRPr lang="sv-SE" dirty="0"/>
          </a:p>
          <a:p>
            <a:pPr lvl="1" hangingPunct="0"/>
            <a:r>
              <a:rPr lang="en-US" dirty="0"/>
              <a:t>UL transmission preceding SRS</a:t>
            </a:r>
            <a:endParaRPr lang="sv-SE" dirty="0"/>
          </a:p>
          <a:p>
            <a:pPr lvl="1" hangingPunct="0"/>
            <a:r>
              <a:rPr lang="en-US" dirty="0"/>
              <a:t>UL transmission succeeding SRS</a:t>
            </a:r>
            <a:endParaRPr lang="sv-SE" dirty="0"/>
          </a:p>
          <a:p>
            <a:pPr lvl="1" hangingPunct="0"/>
            <a:r>
              <a:rPr lang="en-US" dirty="0"/>
              <a:t>UL transmission preceding and succeeding SRS</a:t>
            </a:r>
            <a:endParaRPr lang="sv-SE" dirty="0"/>
          </a:p>
          <a:p>
            <a:r>
              <a:rPr lang="en-US" dirty="0"/>
              <a:t>Depending on progress in RAN1, other cases can be included.</a:t>
            </a:r>
          </a:p>
        </p:txBody>
      </p:sp>
    </p:spTree>
    <p:extLst>
      <p:ext uri="{BB962C8B-B14F-4D97-AF65-F5344CB8AC3E}">
        <p14:creationId xmlns:p14="http://schemas.microsoft.com/office/powerpoint/2010/main" val="4111011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10056</TotalTime>
  <Words>531</Words>
  <Application>Microsoft Office PowerPoint</Application>
  <PresentationFormat>On-screen Show (4:3)</PresentationFormat>
  <Paragraphs>105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Office 主题</vt:lpstr>
      <vt:lpstr>3GPP TSG-RAN WG4 Meeting NR#3 Nagoya, Japan, 18-21 September 2017 </vt:lpstr>
      <vt:lpstr>Background</vt:lpstr>
      <vt:lpstr>Switching time</vt:lpstr>
      <vt:lpstr>TX Off to On</vt:lpstr>
      <vt:lpstr>RX to TX switching</vt:lpstr>
      <vt:lpstr>TX-RX switching</vt:lpstr>
      <vt:lpstr>TX On to Off</vt:lpstr>
      <vt:lpstr> Appendix – example cases</vt:lpstr>
      <vt:lpstr>Use cases for ON/OFF mask design </vt:lpstr>
      <vt:lpstr>Single slot transmission</vt:lpstr>
      <vt:lpstr>PRACH</vt:lpstr>
      <vt:lpstr>Consecutive SRS symbols (1/2)</vt:lpstr>
      <vt:lpstr>Consecutive SRS symbols (2/2)</vt:lpstr>
      <vt:lpstr>UL transmission preceding SRS</vt:lpstr>
      <vt:lpstr>UL transmission succeeding SRS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794</cp:revision>
  <dcterms:created xsi:type="dcterms:W3CDTF">2016-01-12T08:39:50Z</dcterms:created>
  <dcterms:modified xsi:type="dcterms:W3CDTF">2017-09-11T19:57:13Z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_AdHocReviewCycleID">
    <vt:i4>-313870152</vt:i4>
  </property>
  <property fmtid="{D5CDD505-2E9C-101B-9397-08002B2CF9AE}" pid="12" name="_EmailSubject">
    <vt:lpwstr>Draft R4-1708815: WF on ON-OFF mask for NR UE</vt:lpwstr>
  </property>
  <property fmtid="{D5CDD505-2E9C-101B-9397-08002B2CF9AE}" pid="13" name="_AuthorEmail">
    <vt:lpwstr>mlane@qti.qualcomm.com</vt:lpwstr>
  </property>
  <property fmtid="{D5CDD505-2E9C-101B-9397-08002B2CF9AE}" pid="14" name="_AuthorEmailDisplayName">
    <vt:lpwstr>Mark Lane</vt:lpwstr>
  </property>
</Properties>
</file>