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15"/>
  </p:notesMasterIdLst>
  <p:sldIdLst>
    <p:sldId id="256" r:id="rId2"/>
    <p:sldId id="259" r:id="rId3"/>
    <p:sldId id="268" r:id="rId4"/>
    <p:sldId id="257" r:id="rId5"/>
    <p:sldId id="258" r:id="rId6"/>
    <p:sldId id="260" r:id="rId7"/>
    <p:sldId id="261" r:id="rId8"/>
    <p:sldId id="264" r:id="rId9"/>
    <p:sldId id="266" r:id="rId10"/>
    <p:sldId id="262" r:id="rId11"/>
    <p:sldId id="263" r:id="rId12"/>
    <p:sldId id="269" r:id="rId13"/>
    <p:sldId id="267" r:id="rId14"/>
  </p:sldIdLst>
  <p:sldSz cx="9144000" cy="5143500" type="screen16x9"/>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sten Hertel" initials="TWH" lastIdx="4" clrIdx="0">
    <p:extLst>
      <p:ext uri="{19B8F6BF-5375-455C-9EA6-DF929625EA0E}">
        <p15:presenceInfo xmlns:p15="http://schemas.microsoft.com/office/powerpoint/2012/main" userId="Thorsten Hert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6" autoAdjust="0"/>
    <p:restoredTop sz="91304" autoAdjust="0"/>
  </p:normalViewPr>
  <p:slideViewPr>
    <p:cSldViewPr snapToObjects="1" showGuides="1">
      <p:cViewPr varScale="1">
        <p:scale>
          <a:sx n="98" d="100"/>
          <a:sy n="98" d="100"/>
        </p:scale>
        <p:origin x="432" y="52"/>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9/11/2017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smtClean="0"/>
              <a:t>Enter title of presentation</a:t>
            </a:r>
            <a:br>
              <a:rPr lang="en-US" dirty="0" smtClean="0"/>
            </a:br>
            <a:r>
              <a:rPr lang="en-US" dirty="0" smtClean="0"/>
              <a:t>(max. 3 lines)</a:t>
            </a:r>
            <a:endParaRPr lang="en-US" dirty="0"/>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Enter subtitle (max. 3 lines), e. g. name, date</a:t>
            </a:r>
          </a:p>
        </p:txBody>
      </p:sp>
    </p:spTree>
    <p:extLst>
      <p:ext uri="{BB962C8B-B14F-4D97-AF65-F5344CB8AC3E}">
        <p14:creationId xmlns:p14="http://schemas.microsoft.com/office/powerpoint/2010/main" val="124801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smtClean="0"/>
              <a:t>Click icon to add picture</a:t>
            </a:r>
            <a:endParaRPr/>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smtClean="0"/>
              <a:t>Click icon to add picture</a:t>
            </a:r>
            <a:endParaRPr dirty="0"/>
          </a:p>
        </p:txBody>
      </p:sp>
      <p:sp>
        <p:nvSpPr>
          <p:cNvPr id="5" name="Date Placeholder 4"/>
          <p:cNvSpPr>
            <a:spLocks noGrp="1"/>
          </p:cNvSpPr>
          <p:nvPr>
            <p:ph type="dt" sz="half" idx="10"/>
          </p:nvPr>
        </p:nvSpPr>
        <p:spPr/>
        <p:txBody>
          <a:bodyPr/>
          <a:lstStyle/>
          <a:p>
            <a:r>
              <a:rPr lang="en-US" smtClean="0"/>
              <a:t>September 2017</a:t>
            </a:r>
          </a:p>
        </p:txBody>
      </p:sp>
      <p:sp>
        <p:nvSpPr>
          <p:cNvPr id="6" name="Footer Placeholder 5"/>
          <p:cNvSpPr>
            <a:spLocks noGrp="1"/>
          </p:cNvSpPr>
          <p:nvPr>
            <p:ph type="ftr" sz="quarter" idx="11"/>
          </p:nvPr>
        </p:nvSpPr>
        <p:spPr/>
        <p:txBody>
          <a:bodyPr/>
          <a:lstStyle/>
          <a:p>
            <a:r>
              <a:rPr lang="en-US" smtClean="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smtClean="0"/>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smtClean="0"/>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smtClean="0"/>
              <a:t>Click icon to add picture</a:t>
            </a:r>
            <a:endParaRPr dirty="0"/>
          </a:p>
        </p:txBody>
      </p:sp>
      <p:sp>
        <p:nvSpPr>
          <p:cNvPr id="5" name="Date Placeholder 4"/>
          <p:cNvSpPr>
            <a:spLocks noGrp="1"/>
          </p:cNvSpPr>
          <p:nvPr>
            <p:ph type="dt" sz="half" idx="10"/>
          </p:nvPr>
        </p:nvSpPr>
        <p:spPr/>
        <p:txBody>
          <a:bodyPr/>
          <a:lstStyle/>
          <a:p>
            <a:r>
              <a:rPr lang="en-US" smtClean="0"/>
              <a:t>September 2017</a:t>
            </a:r>
          </a:p>
        </p:txBody>
      </p:sp>
      <p:sp>
        <p:nvSpPr>
          <p:cNvPr id="6" name="Footer Placeholder 5"/>
          <p:cNvSpPr>
            <a:spLocks noGrp="1"/>
          </p:cNvSpPr>
          <p:nvPr>
            <p:ph type="ftr" sz="quarter" idx="11"/>
          </p:nvPr>
        </p:nvSpPr>
        <p:spPr/>
        <p:txBody>
          <a:bodyPr/>
          <a:lstStyle/>
          <a:p>
            <a:r>
              <a:rPr lang="en-US" smtClean="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smtClean="0"/>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smtClean="0"/>
              <a:t>Click icon to add picture</a:t>
            </a:r>
            <a:endParaRPr/>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smtClean="0"/>
              <a:t>Click icon to add picture</a:t>
            </a:r>
            <a:endParaRPr/>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smtClean="0"/>
              <a:t>Click icon to add picture</a:t>
            </a:r>
            <a:endParaRPr/>
          </a:p>
        </p:txBody>
      </p:sp>
      <p:sp>
        <p:nvSpPr>
          <p:cNvPr id="5" name="Date Placeholder 4"/>
          <p:cNvSpPr>
            <a:spLocks noGrp="1"/>
          </p:cNvSpPr>
          <p:nvPr>
            <p:ph type="dt" sz="half" idx="10"/>
          </p:nvPr>
        </p:nvSpPr>
        <p:spPr/>
        <p:txBody>
          <a:bodyPr/>
          <a:lstStyle/>
          <a:p>
            <a:r>
              <a:rPr lang="en-US" smtClean="0"/>
              <a:t>September 2017</a:t>
            </a:r>
          </a:p>
        </p:txBody>
      </p:sp>
      <p:sp>
        <p:nvSpPr>
          <p:cNvPr id="6" name="Footer Placeholder 5"/>
          <p:cNvSpPr>
            <a:spLocks noGrp="1"/>
          </p:cNvSpPr>
          <p:nvPr>
            <p:ph type="ftr" sz="quarter" idx="11"/>
          </p:nvPr>
        </p:nvSpPr>
        <p:spPr/>
        <p:txBody>
          <a:bodyPr/>
          <a:lstStyle/>
          <a:p>
            <a:r>
              <a:rPr lang="en-US" smtClean="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smtClean="0"/>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smtClean="0"/>
              <a:t>Click icon to add picture</a:t>
            </a:r>
            <a:endParaRPr/>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smtClean="0"/>
              <a:t>Click icon to add picture</a:t>
            </a:r>
            <a:endParaRPr/>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smtClean="0"/>
              <a:t>Click icon to add picture</a:t>
            </a:r>
            <a:endParaRPr/>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smtClean="0"/>
              <a:t>Click icon to add picture</a:t>
            </a:r>
            <a:endParaRPr/>
          </a:p>
        </p:txBody>
      </p:sp>
      <p:sp>
        <p:nvSpPr>
          <p:cNvPr id="5" name="Date Placeholder 4"/>
          <p:cNvSpPr>
            <a:spLocks noGrp="1"/>
          </p:cNvSpPr>
          <p:nvPr>
            <p:ph type="dt" sz="half" idx="10"/>
          </p:nvPr>
        </p:nvSpPr>
        <p:spPr/>
        <p:txBody>
          <a:bodyPr/>
          <a:lstStyle/>
          <a:p>
            <a:r>
              <a:rPr lang="en-US" smtClean="0"/>
              <a:t>September 2017</a:t>
            </a:r>
          </a:p>
        </p:txBody>
      </p:sp>
      <p:sp>
        <p:nvSpPr>
          <p:cNvPr id="6" name="Footer Placeholder 5"/>
          <p:cNvSpPr>
            <a:spLocks noGrp="1"/>
          </p:cNvSpPr>
          <p:nvPr>
            <p:ph type="ftr" sz="quarter" idx="11"/>
          </p:nvPr>
        </p:nvSpPr>
        <p:spPr/>
        <p:txBody>
          <a:bodyPr/>
          <a:lstStyle/>
          <a:p>
            <a:r>
              <a:rPr lang="en-US" smtClean="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This layout is primarily for equipment pictures</a:t>
            </a:r>
            <a:endParaRPr lang="en-US" dirty="0"/>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smtClean="0"/>
              <a:t>Edit Master text styles</a:t>
            </a:r>
          </a:p>
        </p:txBody>
      </p:sp>
      <p:sp>
        <p:nvSpPr>
          <p:cNvPr id="3" name="Date Placeholder 2"/>
          <p:cNvSpPr>
            <a:spLocks noGrp="1"/>
          </p:cNvSpPr>
          <p:nvPr>
            <p:ph type="dt" sz="half" idx="10"/>
          </p:nvPr>
        </p:nvSpPr>
        <p:spPr/>
        <p:txBody>
          <a:bodyPr/>
          <a:lstStyle/>
          <a:p>
            <a:r>
              <a:rPr lang="en-US" smtClean="0"/>
              <a:t>September 2017</a:t>
            </a:r>
          </a:p>
        </p:txBody>
      </p:sp>
      <p:sp>
        <p:nvSpPr>
          <p:cNvPr id="4" name="Footer Placeholder 3"/>
          <p:cNvSpPr>
            <a:spLocks noGrp="1"/>
          </p:cNvSpPr>
          <p:nvPr>
            <p:ph type="ftr" sz="quarter" idx="11"/>
          </p:nvPr>
        </p:nvSpPr>
        <p:spPr/>
        <p:txBody>
          <a:bodyPr/>
          <a:lstStyle/>
          <a:p>
            <a:r>
              <a:rPr lang="en-US" smtClean="0"/>
              <a:t>R4-1709810</a:t>
            </a:r>
            <a:endParaRPr lang="en-US" dirty="0"/>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smtClean="0"/>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smtClean="0"/>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smtClean="0"/>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smtClean="0"/>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smtClean="0"/>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smtClean="0"/>
              <a:t>Click icon to add picture</a:t>
            </a:r>
            <a:endParaRPr/>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smtClean="0"/>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smtClean="0"/>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smtClean="0"/>
              <a:t>Enter caption</a:t>
            </a:r>
            <a:br>
              <a:rPr lang="en-US" dirty="0" smtClean="0"/>
            </a:br>
            <a:r>
              <a:rPr lang="en-US" dirty="0" smtClean="0"/>
              <a:t>(max. 2 lines)</a:t>
            </a:r>
          </a:p>
          <a:p>
            <a:pPr lvl="1"/>
            <a:endParaRPr lang="en-US" dirty="0" smtClean="0"/>
          </a:p>
        </p:txBody>
      </p:sp>
      <p:sp>
        <p:nvSpPr>
          <p:cNvPr id="3" name="Date Placeholder 2"/>
          <p:cNvSpPr>
            <a:spLocks noGrp="1"/>
          </p:cNvSpPr>
          <p:nvPr>
            <p:ph type="dt" sz="half" idx="10"/>
          </p:nvPr>
        </p:nvSpPr>
        <p:spPr/>
        <p:txBody>
          <a:bodyPr/>
          <a:lstStyle/>
          <a:p>
            <a:r>
              <a:rPr lang="en-US" smtClean="0"/>
              <a:t>September 2017</a:t>
            </a:r>
          </a:p>
        </p:txBody>
      </p:sp>
      <p:sp>
        <p:nvSpPr>
          <p:cNvPr id="4" name="Footer Placeholder 3"/>
          <p:cNvSpPr>
            <a:spLocks noGrp="1"/>
          </p:cNvSpPr>
          <p:nvPr>
            <p:ph type="ftr" sz="quarter" idx="11"/>
          </p:nvPr>
        </p:nvSpPr>
        <p:spPr/>
        <p:txBody>
          <a:bodyPr/>
          <a:lstStyle/>
          <a:p>
            <a:r>
              <a:rPr lang="en-US" smtClean="0"/>
              <a:t>R4-1709810</a:t>
            </a:r>
            <a:endParaRPr lang="en-US" dirty="0"/>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 name="Date Placeholder 3"/>
          <p:cNvSpPr>
            <a:spLocks noGrp="1"/>
          </p:cNvSpPr>
          <p:nvPr>
            <p:ph type="dt" sz="half" idx="10"/>
          </p:nvPr>
        </p:nvSpPr>
        <p:spPr/>
        <p:txBody>
          <a:bodyPr/>
          <a:lstStyle/>
          <a:p>
            <a:r>
              <a:rPr lang="en-US" smtClean="0"/>
              <a:t>September 2017</a:t>
            </a:r>
          </a:p>
        </p:txBody>
      </p:sp>
      <p:sp>
        <p:nvSpPr>
          <p:cNvPr id="11" name="Footer Placeholder 4"/>
          <p:cNvSpPr>
            <a:spLocks noGrp="1"/>
          </p:cNvSpPr>
          <p:nvPr>
            <p:ph type="ftr" sz="quarter" idx="11"/>
          </p:nvPr>
        </p:nvSpPr>
        <p:spPr/>
        <p:txBody>
          <a:bodyPr/>
          <a:lstStyle/>
          <a:p>
            <a:r>
              <a:rPr lang="en-US" smtClean="0"/>
              <a:t>R4-1709810</a:t>
            </a:r>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Enter subtitle (max. 1 line)</a:t>
            </a:r>
          </a:p>
        </p:txBody>
      </p:sp>
      <p:sp>
        <p:nvSpPr>
          <p:cNvPr id="10" name="Date Placeholder 3"/>
          <p:cNvSpPr>
            <a:spLocks noGrp="1"/>
          </p:cNvSpPr>
          <p:nvPr>
            <p:ph type="dt" sz="half" idx="10"/>
          </p:nvPr>
        </p:nvSpPr>
        <p:spPr/>
        <p:txBody>
          <a:bodyPr/>
          <a:lstStyle/>
          <a:p>
            <a:r>
              <a:rPr lang="en-US" smtClean="0"/>
              <a:t>September 2017</a:t>
            </a:r>
          </a:p>
        </p:txBody>
      </p:sp>
      <p:sp>
        <p:nvSpPr>
          <p:cNvPr id="11" name="Footer Placeholder 4"/>
          <p:cNvSpPr>
            <a:spLocks noGrp="1"/>
          </p:cNvSpPr>
          <p:nvPr>
            <p:ph type="ftr" sz="quarter" idx="11"/>
          </p:nvPr>
        </p:nvSpPr>
        <p:spPr/>
        <p:txBody>
          <a:bodyPr/>
          <a:lstStyle/>
          <a:p>
            <a:r>
              <a:rPr lang="en-US" smtClean="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r>
              <a:rPr lang="en-US" smtClean="0"/>
              <a:t>September 2017</a:t>
            </a:r>
          </a:p>
        </p:txBody>
      </p:sp>
      <p:sp>
        <p:nvSpPr>
          <p:cNvPr id="11" name="Footer Placeholder 4"/>
          <p:cNvSpPr>
            <a:spLocks noGrp="1"/>
          </p:cNvSpPr>
          <p:nvPr>
            <p:ph type="ftr" sz="quarter" idx="11"/>
          </p:nvPr>
        </p:nvSpPr>
        <p:spPr/>
        <p:txBody>
          <a:bodyPr/>
          <a:lstStyle/>
          <a:p>
            <a:r>
              <a:rPr lang="en-US" smtClean="0"/>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a:p>
        </p:txBody>
      </p:sp>
      <p:sp>
        <p:nvSpPr>
          <p:cNvPr id="7" name="Title 1"/>
          <p:cNvSpPr>
            <a:spLocks noGrp="1"/>
          </p:cNvSpPr>
          <p:nvPr>
            <p:ph type="title" hasCustomPrompt="1"/>
          </p:nvPr>
        </p:nvSpPr>
        <p:spPr>
          <a:xfrm>
            <a:off x="360000" y="162000"/>
            <a:ext cx="6300000" cy="1215000"/>
          </a:xfrm>
        </p:spPr>
        <p:txBody>
          <a:bodyPr/>
          <a:lstStyle/>
          <a:p>
            <a:r>
              <a:rPr lang="en-US" dirty="0" smtClean="0"/>
              <a:t>Enter intertitle (max. 3 lines)</a:t>
            </a:r>
            <a:endParaRPr lang="en-US" dirty="0"/>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r>
              <a:rPr lang="en-US" smtClean="0"/>
              <a:t>September 2017</a:t>
            </a:r>
          </a:p>
        </p:txBody>
      </p:sp>
      <p:sp>
        <p:nvSpPr>
          <p:cNvPr id="6" name="Footer Placeholder 5"/>
          <p:cNvSpPr>
            <a:spLocks noGrp="1"/>
          </p:cNvSpPr>
          <p:nvPr>
            <p:ph type="ftr" sz="quarter" idx="11"/>
          </p:nvPr>
        </p:nvSpPr>
        <p:spPr/>
        <p:txBody>
          <a:bodyPr/>
          <a:lstStyle/>
          <a:p>
            <a:r>
              <a:rPr lang="en-US" smtClean="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Enter slide title (max. 2 lines)</a:t>
            </a:r>
            <a:br>
              <a:rPr lang="en-US" dirty="0" smtClean="0"/>
            </a:br>
            <a:r>
              <a:rPr lang="en-US" dirty="0" smtClean="0"/>
              <a:t>The 2nd line may be black if reasonable</a:t>
            </a:r>
            <a:endParaRPr lang="en-US" dirty="0"/>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smtClean="0"/>
              <a:t>Enter subtitle</a:t>
            </a:r>
            <a:br>
              <a:rPr lang="en-US" dirty="0" smtClean="0"/>
            </a:br>
            <a:r>
              <a:rPr lang="en-US" dirty="0" smtClean="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smtClean="0"/>
              <a:t>Enter subtitle</a:t>
            </a:r>
            <a:br>
              <a:rPr lang="en-US" dirty="0" smtClean="0"/>
            </a:br>
            <a:r>
              <a:rPr lang="en-US" dirty="0" smtClean="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smtClean="0"/>
              <a:t>Enter text or define content via symbol in the middle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r>
              <a:rPr lang="en-US" smtClean="0"/>
              <a:t>September 2017</a:t>
            </a:r>
          </a:p>
        </p:txBody>
      </p:sp>
      <p:sp>
        <p:nvSpPr>
          <p:cNvPr id="8" name="Footer Placeholder 7"/>
          <p:cNvSpPr>
            <a:spLocks noGrp="1"/>
          </p:cNvSpPr>
          <p:nvPr>
            <p:ph type="ftr" sz="quarter" idx="11"/>
          </p:nvPr>
        </p:nvSpPr>
        <p:spPr/>
        <p:txBody>
          <a:bodyPr/>
          <a:lstStyle/>
          <a:p>
            <a:r>
              <a:rPr lang="en-US" smtClean="0"/>
              <a:t>R4-1709810</a:t>
            </a:r>
            <a:endParaRPr lang="en-US"/>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br>
              <a:rPr lang="en-US" dirty="0" smtClean="0"/>
            </a:br>
            <a:endParaRPr lang="en-US" dirty="0" smtClean="0"/>
          </a:p>
        </p:txBody>
      </p:sp>
      <p:sp>
        <p:nvSpPr>
          <p:cNvPr id="3" name="Date Placeholder 2"/>
          <p:cNvSpPr>
            <a:spLocks noGrp="1"/>
          </p:cNvSpPr>
          <p:nvPr>
            <p:ph type="dt" sz="half" idx="10"/>
          </p:nvPr>
        </p:nvSpPr>
        <p:spPr/>
        <p:txBody>
          <a:bodyPr/>
          <a:lstStyle/>
          <a:p>
            <a:r>
              <a:rPr lang="en-US" smtClean="0"/>
              <a:t>September 2017</a:t>
            </a:r>
          </a:p>
        </p:txBody>
      </p:sp>
      <p:sp>
        <p:nvSpPr>
          <p:cNvPr id="4" name="Footer Placeholder 3"/>
          <p:cNvSpPr>
            <a:spLocks noGrp="1"/>
          </p:cNvSpPr>
          <p:nvPr>
            <p:ph type="ftr" sz="quarter" idx="11"/>
          </p:nvPr>
        </p:nvSpPr>
        <p:spPr/>
        <p:txBody>
          <a:bodyPr/>
          <a:lstStyle/>
          <a:p>
            <a:r>
              <a:rPr lang="en-US" smtClean="0"/>
              <a:t>R4-1709810</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smtClean="0"/>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September 2017</a:t>
            </a:r>
          </a:p>
        </p:txBody>
      </p:sp>
      <p:sp>
        <p:nvSpPr>
          <p:cNvPr id="3" name="Footer Placeholder 2"/>
          <p:cNvSpPr>
            <a:spLocks noGrp="1"/>
          </p:cNvSpPr>
          <p:nvPr>
            <p:ph type="ftr" sz="quarter" idx="11"/>
          </p:nvPr>
        </p:nvSpPr>
        <p:spPr/>
        <p:txBody>
          <a:bodyPr/>
          <a:lstStyle/>
          <a:p>
            <a:r>
              <a:rPr lang="en-US" smtClean="0"/>
              <a:t>R4-1709810</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smtClean="0"/>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smtClean="0"/>
              <a:t>Enter text (no picture)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smtClean="0"/>
              <a:t>Click icon to add picture</a:t>
            </a:r>
            <a:endParaRPr dirty="0"/>
          </a:p>
        </p:txBody>
      </p:sp>
      <p:sp>
        <p:nvSpPr>
          <p:cNvPr id="5" name="Date Placeholder 4"/>
          <p:cNvSpPr>
            <a:spLocks noGrp="1"/>
          </p:cNvSpPr>
          <p:nvPr>
            <p:ph type="dt" sz="half" idx="10"/>
          </p:nvPr>
        </p:nvSpPr>
        <p:spPr/>
        <p:txBody>
          <a:bodyPr/>
          <a:lstStyle/>
          <a:p>
            <a:r>
              <a:rPr lang="en-US" smtClean="0"/>
              <a:t>September 2017</a:t>
            </a:r>
          </a:p>
        </p:txBody>
      </p:sp>
      <p:sp>
        <p:nvSpPr>
          <p:cNvPr id="6" name="Footer Placeholder 5"/>
          <p:cNvSpPr>
            <a:spLocks noGrp="1"/>
          </p:cNvSpPr>
          <p:nvPr>
            <p:ph type="ftr" sz="quarter" idx="11"/>
          </p:nvPr>
        </p:nvSpPr>
        <p:spPr/>
        <p:txBody>
          <a:bodyPr/>
          <a:lstStyle/>
          <a:p>
            <a:r>
              <a:rPr lang="en-US" smtClean="0"/>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smtClean="0"/>
              <a:t>Enter slide title (max. 2 lines)</a:t>
            </a:r>
            <a:br>
              <a:rPr lang="en-US" dirty="0" smtClean="0"/>
            </a:br>
            <a:r>
              <a:rPr lang="en-US" dirty="0" smtClean="0"/>
              <a:t>The 2nd line may be black if reasonable</a:t>
            </a:r>
            <a:endParaRPr lang="en-US" dirty="0"/>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smtClean="0"/>
              <a:t>Click to enter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6</a:t>
            </a:r>
          </a:p>
          <a:p>
            <a:pPr lvl="6"/>
            <a:r>
              <a:rPr lang="en-US" dirty="0" smtClean="0"/>
              <a:t>7</a:t>
            </a:r>
          </a:p>
          <a:p>
            <a:pPr lvl="7"/>
            <a:r>
              <a:rPr lang="en-US" dirty="0" smtClean="0"/>
              <a:t>8</a:t>
            </a:r>
          </a:p>
          <a:p>
            <a:pPr lvl="8"/>
            <a:r>
              <a:rPr lang="en-US" dirty="0" smtClean="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r>
              <a:rPr lang="en-US" smtClean="0"/>
              <a:t>September 2017</a:t>
            </a:r>
            <a:endParaRPr lang="en-US" dirty="0"/>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ctr">
              <a:defRPr sz="1000">
                <a:solidFill>
                  <a:schemeClr val="tx1"/>
                </a:solidFill>
              </a:defRPr>
            </a:lvl1pPr>
          </a:lstStyle>
          <a:p>
            <a:r>
              <a:rPr lang="en-US" smtClean="0"/>
              <a:t>R4-1709810</a:t>
            </a:r>
            <a:endParaRPr lang="en-US" dirty="0"/>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0000" y="1890000"/>
            <a:ext cx="7412400" cy="1291350"/>
          </a:xfrm>
        </p:spPr>
        <p:txBody>
          <a:bodyPr/>
          <a:lstStyle/>
          <a:p>
            <a:pPr marL="1260475" indent="-1260475">
              <a:spcAft>
                <a:spcPts val="600"/>
              </a:spcAft>
            </a:pPr>
            <a:r>
              <a:rPr lang="en-US" sz="1200" b="1" dirty="0">
                <a:latin typeface="Arial" panose="020B0604020202020204" pitchFamily="34" charset="0"/>
                <a:ea typeface="Times New Roman" panose="02020603050405020304" pitchFamily="18" charset="0"/>
              </a:rPr>
              <a:t>Source:	</a:t>
            </a:r>
            <a:r>
              <a:rPr lang="en-US" sz="1200" dirty="0" smtClean="0">
                <a:latin typeface="Arial" panose="020B0604020202020204" pitchFamily="34" charset="0"/>
                <a:ea typeface="Times New Roman" panose="02020603050405020304" pitchFamily="18" charset="0"/>
              </a:rPr>
              <a:t>Rohde </a:t>
            </a:r>
            <a:r>
              <a:rPr lang="en-US" sz="1200" dirty="0">
                <a:latin typeface="Arial" panose="020B0604020202020204" pitchFamily="34" charset="0"/>
                <a:ea typeface="Times New Roman" panose="02020603050405020304" pitchFamily="18" charset="0"/>
              </a:rPr>
              <a:t>&amp; </a:t>
            </a:r>
            <a:r>
              <a:rPr lang="en-US" sz="1200" dirty="0" smtClean="0">
                <a:latin typeface="Arial" panose="020B0604020202020204" pitchFamily="34" charset="0"/>
                <a:ea typeface="Times New Roman" panose="02020603050405020304" pitchFamily="18" charset="0"/>
              </a:rPr>
              <a:t>Schwarz</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Title:	</a:t>
            </a:r>
            <a:r>
              <a:rPr lang="en-GB" sz="1200" dirty="0" smtClean="0">
                <a:latin typeface="Arial" panose="020B0604020202020204" pitchFamily="34" charset="0"/>
                <a:ea typeface="Times New Roman" panose="02020603050405020304" pitchFamily="18" charset="0"/>
              </a:rPr>
              <a:t>Proposals for Characterization of Quiet Zone at mm-wave NR frequencies</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Agenda item:</a:t>
            </a:r>
            <a:r>
              <a:rPr lang="en-US" sz="1200" dirty="0">
                <a:latin typeface="Arial" panose="020B0604020202020204" pitchFamily="34" charset="0"/>
                <a:ea typeface="Times New Roman" panose="02020603050405020304" pitchFamily="18" charset="0"/>
              </a:rPr>
              <a:t>	</a:t>
            </a:r>
            <a:r>
              <a:rPr lang="en-US" sz="1200" dirty="0" smtClean="0">
                <a:latin typeface="Arial" panose="020B0604020202020204" pitchFamily="34" charset="0"/>
                <a:ea typeface="Times New Roman" panose="02020603050405020304" pitchFamily="18" charset="0"/>
              </a:rPr>
              <a:t>3.6.2.2</a:t>
            </a:r>
          </a:p>
          <a:p>
            <a:pPr marL="1260475" indent="-1260475">
              <a:spcAft>
                <a:spcPts val="600"/>
              </a:spcAft>
            </a:pPr>
            <a:r>
              <a:rPr lang="en-US" sz="1200" b="1" dirty="0" smtClean="0">
                <a:latin typeface="Arial" panose="020B0604020202020204" pitchFamily="34" charset="0"/>
                <a:ea typeface="Times New Roman" panose="02020603050405020304" pitchFamily="18" charset="0"/>
              </a:rPr>
              <a:t>Document for:</a:t>
            </a:r>
            <a:r>
              <a:rPr lang="en-US" sz="1200" dirty="0">
                <a:latin typeface="Arial" panose="020B0604020202020204" pitchFamily="34" charset="0"/>
                <a:ea typeface="Times New Roman" panose="02020603050405020304" pitchFamily="18" charset="0"/>
              </a:rPr>
              <a:t>	</a:t>
            </a:r>
            <a:r>
              <a:rPr lang="en-US" sz="1200" dirty="0" smtClean="0">
                <a:latin typeface="Arial" panose="020B0604020202020204" pitchFamily="34" charset="0"/>
                <a:ea typeface="Times New Roman" panose="02020603050405020304" pitchFamily="18" charset="0"/>
              </a:rPr>
              <a:t>Approval</a:t>
            </a:r>
            <a:endParaRPr lang="en-GB" sz="1200" dirty="0"/>
          </a:p>
        </p:txBody>
      </p:sp>
      <p:sp>
        <p:nvSpPr>
          <p:cNvPr id="3" name="Title 2"/>
          <p:cNvSpPr>
            <a:spLocks noGrp="1"/>
          </p:cNvSpPr>
          <p:nvPr>
            <p:ph type="ctrTitle"/>
          </p:nvPr>
        </p:nvSpPr>
        <p:spPr>
          <a:xfrm>
            <a:off x="360000" y="162000"/>
            <a:ext cx="8479200" cy="1215000"/>
          </a:xfrm>
        </p:spPr>
        <p:txBody>
          <a:bodyPr/>
          <a:lstStyle/>
          <a:p>
            <a:pPr>
              <a:tabLst>
                <a:tab pos="6264275" algn="r"/>
                <a:tab pos="6480810" algn="r"/>
              </a:tabLst>
            </a:pPr>
            <a:r>
              <a:rPr lang="en-GB" sz="1100" b="1" dirty="0">
                <a:solidFill>
                  <a:schemeClr val="tx1"/>
                </a:solidFill>
                <a:latin typeface="Arial" panose="020B0604020202020204" pitchFamily="34" charset="0"/>
                <a:ea typeface="Times New Roman" panose="02020603050405020304" pitchFamily="18" charset="0"/>
              </a:rPr>
              <a:t>3GPP TSG RAN WG4 </a:t>
            </a:r>
            <a:r>
              <a:rPr lang="en-GB" sz="1100" b="1" dirty="0" smtClean="0">
                <a:solidFill>
                  <a:schemeClr val="tx1"/>
                </a:solidFill>
                <a:latin typeface="Arial" panose="020B0604020202020204" pitchFamily="34" charset="0"/>
                <a:ea typeface="Times New Roman" panose="02020603050405020304" pitchFamily="18" charset="0"/>
              </a:rPr>
              <a:t>NR#3             </a:t>
            </a:r>
            <a:r>
              <a:rPr lang="en-GB" sz="1100" b="1" dirty="0">
                <a:solidFill>
                  <a:schemeClr val="tx1"/>
                </a:solidFill>
                <a:latin typeface="Arial" panose="020B0604020202020204" pitchFamily="34" charset="0"/>
                <a:ea typeface="Times New Roman" panose="02020603050405020304" pitchFamily="18" charset="0"/>
              </a:rPr>
              <a:t>		R4-1709810</a:t>
            </a:r>
            <a:br>
              <a:rPr lang="en-GB" sz="1100" b="1" dirty="0">
                <a:solidFill>
                  <a:schemeClr val="tx1"/>
                </a:solidFill>
                <a:latin typeface="Arial" panose="020B0604020202020204" pitchFamily="34" charset="0"/>
                <a:ea typeface="Times New Roman" panose="02020603050405020304" pitchFamily="18" charset="0"/>
              </a:rPr>
            </a:br>
            <a:r>
              <a:rPr lang="en-GB" sz="1100" b="1" dirty="0">
                <a:solidFill>
                  <a:schemeClr val="tx1"/>
                </a:solidFill>
                <a:latin typeface="Arial" panose="020B0604020202020204" pitchFamily="34" charset="0"/>
                <a:ea typeface="Times New Roman" panose="02020603050405020304" pitchFamily="18" charset="0"/>
              </a:rPr>
              <a:t>18 - 21 September 2017, Nagoya, Japan</a:t>
            </a:r>
          </a:p>
        </p:txBody>
      </p:sp>
      <p:sp>
        <p:nvSpPr>
          <p:cNvPr id="1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Calculation of Combined MU for TRP/TRS</a:t>
            </a:r>
            <a:endParaRPr lang="en-US" dirty="0"/>
          </a:p>
        </p:txBody>
      </p:sp>
      <p:sp>
        <p:nvSpPr>
          <p:cNvPr id="3" name="Content Placeholder 2"/>
          <p:cNvSpPr>
            <a:spLocks noGrp="1"/>
          </p:cNvSpPr>
          <p:nvPr>
            <p:ph idx="1"/>
          </p:nvPr>
        </p:nvSpPr>
        <p:spPr/>
        <p:txBody>
          <a:bodyPr/>
          <a:lstStyle/>
          <a:p>
            <a:r>
              <a:rPr lang="en-US" dirty="0" smtClean="0"/>
              <a:t>The combined MU element related to the quality of the quiet zone for TRP/TRS and </a:t>
            </a:r>
            <a:r>
              <a:rPr lang="en-US" dirty="0"/>
              <a:t>offset between UE antenna array and </a:t>
            </a:r>
            <a:r>
              <a:rPr lang="en-US" dirty="0" err="1"/>
              <a:t>centre</a:t>
            </a:r>
            <a:r>
              <a:rPr lang="en-US" dirty="0"/>
              <a:t> of quiet zone </a:t>
            </a:r>
            <a:r>
              <a:rPr lang="en-US" dirty="0" smtClean="0"/>
              <a:t>is the standard deviation of the 7 (number of positions) x 25 (number of orientations) efficiency measurement results. </a:t>
            </a:r>
          </a:p>
          <a:p>
            <a:pPr lvl="1"/>
            <a:r>
              <a:rPr lang="en-US" dirty="0" smtClean="0"/>
              <a:t>The estimated number of EIRP measurements is 7 x 25 x 200 (number of EIRP measurements for each efficiency measurements </a:t>
            </a:r>
            <a:r>
              <a:rPr lang="en-US" dirty="0" smtClean="0"/>
              <a:t>[7]) </a:t>
            </a:r>
            <a:r>
              <a:rPr lang="en-US" dirty="0" smtClean="0"/>
              <a:t>= 35,000 which matches the number of EIRP measurements for the traditional ripple test for sub6 (range 1)</a:t>
            </a:r>
          </a:p>
          <a:p>
            <a:r>
              <a:rPr lang="en-US" b="1" dirty="0" smtClean="0"/>
              <a:t>Proposal 6: The </a:t>
            </a:r>
            <a:r>
              <a:rPr lang="en-US" b="1" dirty="0"/>
              <a:t>MU element </a:t>
            </a:r>
            <a:r>
              <a:rPr lang="en-US" b="1" dirty="0" smtClean="0"/>
              <a:t>quantifying the quality </a:t>
            </a:r>
            <a:r>
              <a:rPr lang="en-US" b="1" dirty="0"/>
              <a:t>of the quiet zone for </a:t>
            </a:r>
            <a:r>
              <a:rPr lang="en-US" b="1" dirty="0" smtClean="0"/>
              <a:t>TRP/TRS combined with the MU element of </a:t>
            </a:r>
            <a:r>
              <a:rPr lang="en-US" b="1" dirty="0"/>
              <a:t>offset between UE antenna array and </a:t>
            </a:r>
            <a:r>
              <a:rPr lang="en-US" b="1" dirty="0" err="1"/>
              <a:t>centre</a:t>
            </a:r>
            <a:r>
              <a:rPr lang="en-US" b="1" dirty="0"/>
              <a:t> of quiet zone</a:t>
            </a:r>
            <a:r>
              <a:rPr lang="en-US" b="1" dirty="0" smtClean="0"/>
              <a:t> </a:t>
            </a:r>
            <a:r>
              <a:rPr lang="en-US" b="1" dirty="0"/>
              <a:t>is </a:t>
            </a:r>
            <a:r>
              <a:rPr lang="en-US" b="1" dirty="0" smtClean="0"/>
              <a:t>the </a:t>
            </a:r>
            <a:r>
              <a:rPr lang="en-US" b="1" dirty="0"/>
              <a:t>standard deviation of the </a:t>
            </a:r>
            <a:r>
              <a:rPr lang="en-US" b="1" dirty="0" smtClean="0"/>
              <a:t>175 efficiency </a:t>
            </a:r>
            <a:r>
              <a:rPr lang="en-US" b="1" dirty="0"/>
              <a:t>measurement results</a:t>
            </a:r>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10</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2587795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Calculation of Combined MU </a:t>
            </a:r>
            <a:r>
              <a:rPr lang="en-US" dirty="0" smtClean="0"/>
              <a:t>for EIRP/EIS</a:t>
            </a:r>
            <a:endParaRPr lang="en-US" dirty="0"/>
          </a:p>
        </p:txBody>
      </p:sp>
      <p:sp>
        <p:nvSpPr>
          <p:cNvPr id="3" name="Content Placeholder 2"/>
          <p:cNvSpPr>
            <a:spLocks noGrp="1"/>
          </p:cNvSpPr>
          <p:nvPr>
            <p:ph idx="1"/>
          </p:nvPr>
        </p:nvSpPr>
        <p:spPr/>
        <p:txBody>
          <a:bodyPr/>
          <a:lstStyle/>
          <a:p>
            <a:r>
              <a:rPr lang="en-GB" dirty="0" smtClean="0"/>
              <a:t>The combined MU of quality of the QZ and offset between UE antenna array and centre of QZ for EIRP and EIS can be determined from a subset of the measurements taken to determine the combined MU of TRP/TRS, specifically the respective peak gain measurements</a:t>
            </a:r>
          </a:p>
          <a:p>
            <a:pPr lvl="1"/>
            <a:r>
              <a:rPr lang="en-GB" dirty="0"/>
              <a:t>T</a:t>
            </a:r>
            <a:r>
              <a:rPr lang="en-GB" dirty="0" smtClean="0"/>
              <a:t>he combined MU </a:t>
            </a:r>
            <a:r>
              <a:rPr lang="en-GB" dirty="0"/>
              <a:t>element </a:t>
            </a:r>
            <a:r>
              <a:rPr lang="en-GB" dirty="0" smtClean="0"/>
              <a:t>corresponds to the standard </a:t>
            </a:r>
            <a:r>
              <a:rPr lang="en-GB" dirty="0"/>
              <a:t>deviation </a:t>
            </a:r>
            <a:r>
              <a:rPr lang="en-GB" dirty="0" smtClean="0"/>
              <a:t>of the </a:t>
            </a:r>
            <a:r>
              <a:rPr lang="en-GB" dirty="0" smtClean="0"/>
              <a:t>peak </a:t>
            </a:r>
            <a:r>
              <a:rPr lang="en-GB" dirty="0"/>
              <a:t>gain </a:t>
            </a:r>
            <a:r>
              <a:rPr lang="en-GB" dirty="0" smtClean="0"/>
              <a:t>radiated by the </a:t>
            </a:r>
            <a:r>
              <a:rPr lang="en-GB" dirty="0"/>
              <a:t>reference </a:t>
            </a:r>
            <a:r>
              <a:rPr lang="en-GB" dirty="0" smtClean="0"/>
              <a:t>antenna radiated in the respective reference orientations</a:t>
            </a:r>
          </a:p>
          <a:p>
            <a:r>
              <a:rPr lang="en-GB" b="1" dirty="0" smtClean="0"/>
              <a:t>Proposal 7: </a:t>
            </a:r>
            <a:r>
              <a:rPr lang="en-US" b="1" dirty="0"/>
              <a:t>The MU element quantifying the quality of the quiet zone for </a:t>
            </a:r>
            <a:r>
              <a:rPr lang="en-US" b="1" dirty="0" smtClean="0"/>
              <a:t>EIRP/EIS </a:t>
            </a:r>
            <a:r>
              <a:rPr lang="en-US" b="1" dirty="0"/>
              <a:t>combined with the MU element of offset between UE antenna array and </a:t>
            </a:r>
            <a:r>
              <a:rPr lang="en-US" b="1" dirty="0" err="1"/>
              <a:t>centre</a:t>
            </a:r>
            <a:r>
              <a:rPr lang="en-US" b="1" dirty="0"/>
              <a:t> of quiet zone is the standard deviation of the 175 </a:t>
            </a:r>
            <a:r>
              <a:rPr lang="en-US" b="1" dirty="0" smtClean="0"/>
              <a:t>peak gain measurements</a:t>
            </a:r>
            <a:endParaRPr lang="en-GB" b="1" dirty="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11</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760016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a:t>
            </a:r>
            <a:endParaRPr lang="en-US" dirty="0"/>
          </a:p>
        </p:txBody>
      </p:sp>
      <p:sp>
        <p:nvSpPr>
          <p:cNvPr id="3" name="Content Placeholder 2"/>
          <p:cNvSpPr>
            <a:spLocks noGrp="1"/>
          </p:cNvSpPr>
          <p:nvPr>
            <p:ph idx="1"/>
          </p:nvPr>
        </p:nvSpPr>
        <p:spPr>
          <a:xfrm>
            <a:off x="360000" y="742950"/>
            <a:ext cx="8280000" cy="3766050"/>
          </a:xfrm>
        </p:spPr>
        <p:txBody>
          <a:bodyPr>
            <a:normAutofit fontScale="92500" lnSpcReduction="10000"/>
          </a:bodyPr>
          <a:lstStyle/>
          <a:p>
            <a:r>
              <a:rPr lang="en-GB" b="1" dirty="0"/>
              <a:t>Proposal 1: The quality of the QZ measurements shall be based on efficiency measurements, i.e., full 3D pattern measurements </a:t>
            </a:r>
          </a:p>
          <a:p>
            <a:r>
              <a:rPr lang="en-GB" b="1" dirty="0"/>
              <a:t>Proposal 2: the 3D pattern measurement grid is </a:t>
            </a:r>
            <a:r>
              <a:rPr lang="en-GB" b="1" dirty="0" smtClean="0"/>
              <a:t>FFS</a:t>
            </a:r>
          </a:p>
          <a:p>
            <a:r>
              <a:rPr lang="en-US" b="1" dirty="0"/>
              <a:t>Proposal 3: Use 7 reference antenna positions to determine the quality of the quiet zone and the effect of offsetting the reference antenna from the </a:t>
            </a:r>
            <a:r>
              <a:rPr lang="en-US" b="1" dirty="0" err="1"/>
              <a:t>centre</a:t>
            </a:r>
            <a:r>
              <a:rPr lang="en-US" b="1" dirty="0"/>
              <a:t> of the quiet zone Proposal 4: Use a total of 25 different reference antenna orientations, i.e., 4 different elevation orientations, </a:t>
            </a:r>
            <a:r>
              <a:rPr lang="en-US" b="1" i="1" dirty="0" err="1">
                <a:latin typeface="Symbol" panose="05050102010706020507" pitchFamily="18" charset="2"/>
              </a:rPr>
              <a:t>q</a:t>
            </a:r>
            <a:r>
              <a:rPr lang="en-US" b="1" baseline="-25000" dirty="0" err="1">
                <a:latin typeface="Times New Roman" panose="02020603050405020304" pitchFamily="18" charset="0"/>
                <a:cs typeface="Times New Roman" panose="02020603050405020304" pitchFamily="18" charset="0"/>
              </a:rPr>
              <a:t>ref</a:t>
            </a:r>
            <a:r>
              <a:rPr lang="en-US" b="1" dirty="0">
                <a:latin typeface="Symbol" panose="05050102010706020507" pitchFamily="18" charset="2"/>
              </a:rPr>
              <a:t> </a:t>
            </a:r>
            <a:r>
              <a:rPr lang="en-US" b="1" dirty="0"/>
              <a:t>= 0</a:t>
            </a:r>
            <a:r>
              <a:rPr lang="en-US" b="1" baseline="30000" dirty="0"/>
              <a:t>o</a:t>
            </a:r>
            <a:r>
              <a:rPr lang="en-US" b="1" dirty="0"/>
              <a:t>, 45</a:t>
            </a:r>
            <a:r>
              <a:rPr lang="en-US" b="1" baseline="30000" dirty="0"/>
              <a:t>o</a:t>
            </a:r>
            <a:r>
              <a:rPr lang="en-US" b="1" dirty="0"/>
              <a:t>, 90</a:t>
            </a:r>
            <a:r>
              <a:rPr lang="en-US" b="1" baseline="30000" dirty="0"/>
              <a:t>o</a:t>
            </a:r>
            <a:r>
              <a:rPr lang="en-US" b="1" dirty="0"/>
              <a:t>, and 135</a:t>
            </a:r>
            <a:r>
              <a:rPr lang="en-US" b="1" baseline="30000" dirty="0"/>
              <a:t>o</a:t>
            </a:r>
            <a:r>
              <a:rPr lang="en-US" b="1" dirty="0"/>
              <a:t> and 8 different azimuth orientations </a:t>
            </a:r>
            <a:r>
              <a:rPr lang="en-US" b="1" i="1" dirty="0" err="1">
                <a:latin typeface="Symbol" panose="05050102010706020507" pitchFamily="18" charset="2"/>
              </a:rPr>
              <a:t>f</a:t>
            </a:r>
            <a:r>
              <a:rPr lang="en-US" b="1" baseline="-25000" dirty="0" err="1">
                <a:latin typeface="Times New Roman" panose="02020603050405020304" pitchFamily="18" charset="0"/>
                <a:cs typeface="Times New Roman" panose="02020603050405020304" pitchFamily="18" charset="0"/>
              </a:rPr>
              <a:t>ref</a:t>
            </a:r>
            <a:r>
              <a:rPr lang="en-US" b="1" baseline="-25000" dirty="0">
                <a:latin typeface="Times New Roman" panose="02020603050405020304" pitchFamily="18" charset="0"/>
                <a:cs typeface="Times New Roman" panose="02020603050405020304" pitchFamily="18" charset="0"/>
              </a:rPr>
              <a:t> </a:t>
            </a:r>
            <a:r>
              <a:rPr lang="en-US" b="1" dirty="0"/>
              <a:t>= 0</a:t>
            </a:r>
            <a:r>
              <a:rPr lang="en-US" b="1" baseline="30000" dirty="0"/>
              <a:t>o</a:t>
            </a:r>
            <a:r>
              <a:rPr lang="en-US" b="1" dirty="0"/>
              <a:t>, 45</a:t>
            </a:r>
            <a:r>
              <a:rPr lang="en-US" b="1" baseline="30000" dirty="0"/>
              <a:t>o</a:t>
            </a:r>
            <a:r>
              <a:rPr lang="en-US" b="1" dirty="0"/>
              <a:t>, 90</a:t>
            </a:r>
            <a:r>
              <a:rPr lang="en-US" b="1" baseline="30000" dirty="0"/>
              <a:t>o</a:t>
            </a:r>
            <a:r>
              <a:rPr lang="en-US" b="1" dirty="0"/>
              <a:t>, 135</a:t>
            </a:r>
            <a:r>
              <a:rPr lang="en-US" b="1" baseline="30000" dirty="0"/>
              <a:t>o</a:t>
            </a:r>
            <a:r>
              <a:rPr lang="en-US" b="1" dirty="0"/>
              <a:t>, 180</a:t>
            </a:r>
            <a:r>
              <a:rPr lang="en-US" b="1" baseline="30000" dirty="0"/>
              <a:t>o</a:t>
            </a:r>
            <a:r>
              <a:rPr lang="en-US" b="1" dirty="0"/>
              <a:t>, 225</a:t>
            </a:r>
            <a:r>
              <a:rPr lang="en-US" b="1" baseline="30000" dirty="0"/>
              <a:t>o</a:t>
            </a:r>
            <a:r>
              <a:rPr lang="en-US" b="1" dirty="0"/>
              <a:t>, 270</a:t>
            </a:r>
            <a:r>
              <a:rPr lang="en-US" b="1" baseline="30000" dirty="0"/>
              <a:t>o</a:t>
            </a:r>
            <a:r>
              <a:rPr lang="en-US" b="1" dirty="0"/>
              <a:t>, and </a:t>
            </a:r>
            <a:r>
              <a:rPr lang="en-US" b="1" dirty="0" smtClean="0"/>
              <a:t>315</a:t>
            </a:r>
            <a:r>
              <a:rPr lang="en-US" b="1" baseline="30000" dirty="0" smtClean="0"/>
              <a:t>o</a:t>
            </a:r>
          </a:p>
          <a:p>
            <a:r>
              <a:rPr lang="en-US" b="1" dirty="0"/>
              <a:t>Proposal 5: utilize a single linear-polarized reference antenna and tilt it by 45</a:t>
            </a:r>
            <a:r>
              <a:rPr lang="en-US" b="1" baseline="30000" dirty="0"/>
              <a:t>o</a:t>
            </a:r>
            <a:r>
              <a:rPr lang="en-US" b="1" dirty="0"/>
              <a:t> around its own axis or a circular-polarized reference antenna to transmit both </a:t>
            </a:r>
            <a:r>
              <a:rPr lang="en-US" b="1" dirty="0">
                <a:latin typeface="Symbol" panose="05050102010706020507" pitchFamily="18" charset="2"/>
              </a:rPr>
              <a:t>q</a:t>
            </a:r>
            <a:r>
              <a:rPr lang="en-US" b="1" dirty="0"/>
              <a:t> and </a:t>
            </a:r>
            <a:r>
              <a:rPr lang="en-US" b="1" dirty="0">
                <a:latin typeface="Symbol" panose="05050102010706020507" pitchFamily="18" charset="2"/>
              </a:rPr>
              <a:t>f-</a:t>
            </a:r>
            <a:r>
              <a:rPr lang="en-US" b="1" dirty="0"/>
              <a:t>polarized field </a:t>
            </a:r>
            <a:r>
              <a:rPr lang="en-US" b="1" dirty="0" smtClean="0"/>
              <a:t>components</a:t>
            </a:r>
          </a:p>
          <a:p>
            <a:r>
              <a:rPr lang="en-US" b="1" dirty="0"/>
              <a:t>Proposal 6: The MU element quantifying the quality of the quiet zone for TRP/TRS combined with the MU element of offset between UE antenna array and </a:t>
            </a:r>
            <a:r>
              <a:rPr lang="en-US" b="1" dirty="0" err="1"/>
              <a:t>centre</a:t>
            </a:r>
            <a:r>
              <a:rPr lang="en-US" b="1" dirty="0"/>
              <a:t> of quiet zone is the standard deviation of the 175 efficiency measurement results</a:t>
            </a:r>
          </a:p>
          <a:p>
            <a:r>
              <a:rPr lang="en-GB" b="1" dirty="0"/>
              <a:t>Proposal 7: </a:t>
            </a:r>
            <a:r>
              <a:rPr lang="en-US" b="1" dirty="0"/>
              <a:t>The MU element quantifying the quality of the quiet zone for EIRP/EIS combined with the MU element of offset between UE antenna array and </a:t>
            </a:r>
            <a:r>
              <a:rPr lang="en-US" b="1" dirty="0" err="1"/>
              <a:t>centre</a:t>
            </a:r>
            <a:r>
              <a:rPr lang="en-US" b="1" dirty="0"/>
              <a:t> of quiet zone is the standard deviation of the 175 peak gain </a:t>
            </a:r>
            <a:r>
              <a:rPr lang="en-US" b="1" dirty="0" smtClean="0"/>
              <a:t>measurements</a:t>
            </a:r>
            <a:endParaRPr lang="en-US" b="1" dirty="0"/>
          </a:p>
          <a:p>
            <a:endParaRPr lang="en-US" b="1" baseline="30000" dirty="0"/>
          </a:p>
          <a:p>
            <a:endParaRPr lang="en-US" b="1" dirty="0"/>
          </a:p>
          <a:p>
            <a:endParaRPr lang="en-US" b="1" dirty="0"/>
          </a:p>
          <a:p>
            <a:endParaRPr lang="en-US" dirty="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12</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385221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GB" dirty="0"/>
              <a:t>[</a:t>
            </a:r>
            <a:r>
              <a:rPr lang="en-GB" dirty="0" smtClean="0"/>
              <a:t>1]</a:t>
            </a:r>
            <a:r>
              <a:rPr lang="en-GB" dirty="0"/>
              <a:t> </a:t>
            </a:r>
            <a:r>
              <a:rPr lang="en-GB" dirty="0" smtClean="0"/>
              <a:t>CTIA</a:t>
            </a:r>
            <a:r>
              <a:rPr lang="en-GB" dirty="0"/>
              <a:t>, “Test Plan for Wireless Device Over-the-Air Performance” Version 3.7, June 2017</a:t>
            </a:r>
            <a:endParaRPr lang="en-US" dirty="0"/>
          </a:p>
          <a:p>
            <a:r>
              <a:rPr lang="en-GB" dirty="0"/>
              <a:t>[</a:t>
            </a:r>
            <a:r>
              <a:rPr lang="en-GB" dirty="0" smtClean="0"/>
              <a:t>2] 3GPP </a:t>
            </a:r>
            <a:r>
              <a:rPr lang="en-GB" dirty="0"/>
              <a:t>TR 25.914 “Measurements of radio performances for UMTS terminals in speech mode”</a:t>
            </a:r>
            <a:endParaRPr lang="en-US" dirty="0"/>
          </a:p>
          <a:p>
            <a:r>
              <a:rPr lang="en-GB" dirty="0"/>
              <a:t>[3] 3GPP TS 34.114, “User Equipment (UE) / Mobile Station (MS) Over The Air (OTA) antenna performance; Conformance testing”</a:t>
            </a:r>
          </a:p>
          <a:p>
            <a:r>
              <a:rPr lang="en-GB" dirty="0" smtClean="0"/>
              <a:t>[4] R4-1708200</a:t>
            </a:r>
            <a:r>
              <a:rPr lang="en-GB" dirty="0"/>
              <a:t>, Black Box vs White Box Testing for NR, Rohde &amp; Schwarz, TSG RAN WG4 Meeting #84, Berlin, China, August 2017</a:t>
            </a:r>
            <a:endParaRPr lang="en-US" dirty="0"/>
          </a:p>
          <a:p>
            <a:r>
              <a:rPr lang="en-GB" dirty="0" smtClean="0"/>
              <a:t>[5] R4-1707220</a:t>
            </a:r>
            <a:r>
              <a:rPr lang="en-GB" dirty="0"/>
              <a:t>, Views on MU contribution Offset of DUT phase centre from axis of rotation  for NR OTA, Anritsu, TSG RAN WG4 Meeting #84, Berlin, China, August </a:t>
            </a:r>
            <a:r>
              <a:rPr lang="en-GB" dirty="0" smtClean="0"/>
              <a:t>2017</a:t>
            </a:r>
          </a:p>
          <a:p>
            <a:r>
              <a:rPr lang="en-US" dirty="0" smtClean="0"/>
              <a:t>[6] R4-1707756</a:t>
            </a:r>
            <a:r>
              <a:rPr lang="en-US" dirty="0"/>
              <a:t>, WF on NR MU and test tolerance, CATR, Intel Corporation, Rohde &amp; Schwarz, Anritsu, </a:t>
            </a:r>
            <a:r>
              <a:rPr lang="en-US" dirty="0" err="1"/>
              <a:t>Fraunhofer</a:t>
            </a:r>
            <a:r>
              <a:rPr lang="en-US" dirty="0"/>
              <a:t> HHI, 3GPP TSG-RAN WG4 Meeting #84, Berlin, Germany, August, 2017</a:t>
            </a:r>
          </a:p>
          <a:p>
            <a:r>
              <a:rPr lang="en-GB" dirty="0" smtClean="0"/>
              <a:t>[7] </a:t>
            </a:r>
            <a:r>
              <a:rPr lang="en-GB" dirty="0" smtClean="0"/>
              <a:t>R4-1709769, </a:t>
            </a:r>
            <a:r>
              <a:rPr lang="en-GB" dirty="0"/>
              <a:t>On Measurement Grids for mm-wave </a:t>
            </a:r>
            <a:r>
              <a:rPr lang="en-GB" dirty="0" smtClean="0"/>
              <a:t>NR, Rohde &amp; Schwarz, </a:t>
            </a:r>
            <a:r>
              <a:rPr lang="en-GB" dirty="0"/>
              <a:t>3GPP TSG RAN WG4 </a:t>
            </a:r>
            <a:r>
              <a:rPr lang="en-GB" dirty="0" smtClean="0"/>
              <a:t>NR#3, </a:t>
            </a:r>
            <a:r>
              <a:rPr lang="en-GB" dirty="0"/>
              <a:t>Nagoya, </a:t>
            </a:r>
            <a:r>
              <a:rPr lang="en-GB" dirty="0" smtClean="0"/>
              <a:t>Japan, September 2017</a:t>
            </a:r>
            <a:endParaRPr lang="en-US" dirty="0"/>
          </a:p>
          <a:p>
            <a:pPr marL="0" indent="0">
              <a:buNone/>
            </a:pPr>
            <a:endParaRPr lang="en-US" dirty="0"/>
          </a:p>
          <a:p>
            <a:endParaRPr lang="en-US" dirty="0"/>
          </a:p>
          <a:p>
            <a:endParaRPr lang="en-US" dirty="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13</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56721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 of this Contribution</a:t>
            </a:r>
            <a:endParaRPr lang="en-US" dirty="0"/>
          </a:p>
        </p:txBody>
      </p:sp>
      <p:sp>
        <p:nvSpPr>
          <p:cNvPr id="3" name="Content Placeholder 2"/>
          <p:cNvSpPr>
            <a:spLocks noGrp="1"/>
          </p:cNvSpPr>
          <p:nvPr>
            <p:ph idx="1"/>
          </p:nvPr>
        </p:nvSpPr>
        <p:spPr/>
        <p:txBody>
          <a:bodyPr/>
          <a:lstStyle/>
          <a:p>
            <a:r>
              <a:rPr lang="en-GB" dirty="0" smtClean="0"/>
              <a:t>For below 6GHz, characterization of the quiet zone test procedures, also commonly referred to as ‘ripple test’ have been defined by CTIA (normative) [1] and 3GPP (informative) [2, 3]. </a:t>
            </a:r>
          </a:p>
          <a:p>
            <a:pPr lvl="1"/>
            <a:r>
              <a:rPr lang="en-GB" dirty="0" smtClean="0"/>
              <a:t>The outcome of the ripple </a:t>
            </a:r>
            <a:r>
              <a:rPr lang="en-GB" dirty="0"/>
              <a:t>test </a:t>
            </a:r>
            <a:r>
              <a:rPr lang="en-GB" dirty="0" smtClean="0"/>
              <a:t>is a surface </a:t>
            </a:r>
            <a:r>
              <a:rPr lang="en-GB" dirty="0"/>
              <a:t>standard deviation that effectively </a:t>
            </a:r>
            <a:r>
              <a:rPr lang="en-GB" dirty="0" smtClean="0"/>
              <a:t>predicts </a:t>
            </a:r>
            <a:r>
              <a:rPr lang="en-GB" dirty="0"/>
              <a:t>the variation of the TRP/TRS </a:t>
            </a:r>
            <a:r>
              <a:rPr lang="en-GB" dirty="0" smtClean="0"/>
              <a:t>measurements, </a:t>
            </a:r>
            <a:r>
              <a:rPr lang="en-GB" dirty="0"/>
              <a:t>spherical surface integrals of </a:t>
            </a:r>
            <a:r>
              <a:rPr lang="en-GB" dirty="0" smtClean="0"/>
              <a:t>EIRP/EIS</a:t>
            </a:r>
            <a:r>
              <a:rPr lang="en-GB" dirty="0"/>
              <a:t>, when the DUT is placed anywhere within the quiet zone. </a:t>
            </a:r>
            <a:endParaRPr lang="en-GB" dirty="0" smtClean="0"/>
          </a:p>
          <a:p>
            <a:r>
              <a:rPr lang="en-US" dirty="0" smtClean="0"/>
              <a:t>The objective of this contribution is to introduce </a:t>
            </a:r>
            <a:r>
              <a:rPr lang="en-US" dirty="0"/>
              <a:t>a ‘Characterization of the Quiet Zone’ test procedure for </a:t>
            </a:r>
            <a:r>
              <a:rPr lang="en-US" dirty="0" smtClean="0"/>
              <a:t>TRP/TRS (3D surface integrals) and for EIRP/EIS (single point power measurements) for mm-wave frequencies combined with the MU </a:t>
            </a:r>
            <a:r>
              <a:rPr lang="en-US" dirty="0"/>
              <a:t>of </a:t>
            </a:r>
            <a:r>
              <a:rPr lang="en-US" dirty="0" smtClean="0"/>
              <a:t>offset </a:t>
            </a:r>
            <a:r>
              <a:rPr lang="en-US" dirty="0"/>
              <a:t>between UE antenna array and </a:t>
            </a:r>
            <a:r>
              <a:rPr lang="en-US" dirty="0" err="1" smtClean="0"/>
              <a:t>centre</a:t>
            </a:r>
            <a:r>
              <a:rPr lang="en-US" dirty="0" smtClean="0"/>
              <a:t> </a:t>
            </a:r>
            <a:r>
              <a:rPr lang="en-US" dirty="0"/>
              <a:t>of </a:t>
            </a:r>
            <a:r>
              <a:rPr lang="en-US" dirty="0" smtClean="0"/>
              <a:t>quiet </a:t>
            </a:r>
            <a:r>
              <a:rPr lang="en-US" dirty="0"/>
              <a:t>z</a:t>
            </a:r>
            <a:r>
              <a:rPr lang="en-US" dirty="0" smtClean="0"/>
              <a:t>one [4,5]. This procedure is applicable to the baseline setup and potentially some alternative methods. </a:t>
            </a:r>
          </a:p>
          <a:p>
            <a:r>
              <a:rPr lang="en-US" dirty="0" smtClean="0"/>
              <a:t>Once agreement is reached, a TP will be created</a:t>
            </a:r>
            <a:endParaRPr lang="en-US" dirty="0"/>
          </a:p>
          <a:p>
            <a:endParaRPr lang="en-US" dirty="0"/>
          </a:p>
          <a:p>
            <a:endParaRPr lang="en-US" dirty="0"/>
          </a:p>
          <a:p>
            <a:endParaRPr lang="en-US" dirty="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3204599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Ripple Test per CTIA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 characterization of the quiet zone test is generally only performed once when the chamber is commissioned</a:t>
            </a:r>
          </a:p>
          <a:p>
            <a:r>
              <a:rPr lang="en-US" dirty="0" smtClean="0"/>
              <a:t>The ripple test per CTIA is currently performed with a total of 7 sleeve dipoles and 7 magnetic loop antennas at </a:t>
            </a:r>
            <a:r>
              <a:rPr lang="en-US" dirty="0" err="1" smtClean="0"/>
              <a:t>centre</a:t>
            </a:r>
            <a:r>
              <a:rPr lang="en-US" dirty="0" smtClean="0"/>
              <a:t> frequencies of bands of interest</a:t>
            </a:r>
          </a:p>
          <a:p>
            <a:r>
              <a:rPr lang="en-US" dirty="0" smtClean="0"/>
              <a:t>The antenna pattern variation in their respective omnidirectional </a:t>
            </a:r>
            <a:br>
              <a:rPr lang="en-US" dirty="0" smtClean="0"/>
            </a:br>
            <a:r>
              <a:rPr lang="en-US" dirty="0" smtClean="0"/>
              <a:t>planes is studied with the antennas placed in the </a:t>
            </a:r>
            <a:r>
              <a:rPr lang="en-US" dirty="0" err="1" smtClean="0"/>
              <a:t>centre</a:t>
            </a:r>
            <a:r>
              <a:rPr lang="en-US" dirty="0" smtClean="0"/>
              <a:t> of the quiet zone</a:t>
            </a:r>
            <a:br>
              <a:rPr lang="en-US" dirty="0" smtClean="0"/>
            </a:br>
            <a:r>
              <a:rPr lang="en-US" dirty="0" smtClean="0"/>
              <a:t>as well as 6 </a:t>
            </a:r>
            <a:r>
              <a:rPr lang="en-US" dirty="0"/>
              <a:t>(theta-axis </a:t>
            </a:r>
            <a:r>
              <a:rPr lang="en-US" dirty="0" smtClean="0"/>
              <a:t>test) or 5 (phi-axis test) additional </a:t>
            </a:r>
            <a:r>
              <a:rPr lang="en-US" dirty="0" err="1" smtClean="0"/>
              <a:t>off-centre</a:t>
            </a:r>
            <a:r>
              <a:rPr lang="en-US" dirty="0" smtClean="0"/>
              <a:t> positions </a:t>
            </a:r>
            <a:endParaRPr lang="en-US" dirty="0"/>
          </a:p>
          <a:p>
            <a:pPr lvl="1"/>
            <a:r>
              <a:rPr lang="en-US" dirty="0" smtClean="0"/>
              <a:t>each </a:t>
            </a:r>
            <a:r>
              <a:rPr lang="en-US" dirty="0" err="1" smtClean="0"/>
              <a:t>off-centre</a:t>
            </a:r>
            <a:r>
              <a:rPr lang="en-US" dirty="0" smtClean="0"/>
              <a:t> position is displaced from the </a:t>
            </a:r>
            <a:r>
              <a:rPr lang="en-US" dirty="0" err="1" smtClean="0"/>
              <a:t>centre</a:t>
            </a:r>
            <a:r>
              <a:rPr lang="en-US" dirty="0" smtClean="0"/>
              <a:t> of the QZ by the radius </a:t>
            </a:r>
            <a:br>
              <a:rPr lang="en-US" dirty="0" smtClean="0"/>
            </a:br>
            <a:r>
              <a:rPr lang="en-US" dirty="0" smtClean="0"/>
              <a:t>of the quiet zone in either </a:t>
            </a:r>
            <a:r>
              <a:rPr lang="en-US" i="1" dirty="0" smtClean="0">
                <a:latin typeface="Times New Roman" panose="02020603050405020304" pitchFamily="18" charset="0"/>
                <a:cs typeface="Times New Roman" panose="02020603050405020304" pitchFamily="18" charset="0"/>
              </a:rPr>
              <a:t>x</a:t>
            </a:r>
            <a:r>
              <a:rPr lang="en-US" dirty="0" smtClean="0"/>
              <a:t>, </a:t>
            </a:r>
            <a:r>
              <a:rPr lang="en-US" i="1" dirty="0" smtClean="0">
                <a:latin typeface="Times New Roman" panose="02020603050405020304" pitchFamily="18" charset="0"/>
                <a:cs typeface="Times New Roman" panose="02020603050405020304" pitchFamily="18" charset="0"/>
              </a:rPr>
              <a:t>y</a:t>
            </a:r>
            <a:r>
              <a:rPr lang="en-US" dirty="0" smtClean="0"/>
              <a:t>, or </a:t>
            </a:r>
            <a:r>
              <a:rPr lang="en-US" i="1" dirty="0" smtClean="0">
                <a:latin typeface="Times New Roman" panose="02020603050405020304" pitchFamily="18" charset="0"/>
                <a:cs typeface="Times New Roman" panose="02020603050405020304" pitchFamily="18" charset="0"/>
              </a:rPr>
              <a:t>z</a:t>
            </a:r>
            <a:endParaRPr lang="en-US" dirty="0" smtClean="0"/>
          </a:p>
          <a:p>
            <a:r>
              <a:rPr lang="en-US" dirty="0" smtClean="0"/>
              <a:t>The surface standard deviation of the pattern variations corresponds to the MU element of the ‘Quality of the Quiet Zone’</a:t>
            </a:r>
          </a:p>
          <a:p>
            <a:r>
              <a:rPr lang="en-US" dirty="0" smtClean="0"/>
              <a:t>The ripple test procedure usually takes several </a:t>
            </a:r>
            <a:r>
              <a:rPr lang="en-US" dirty="0" smtClean="0"/>
              <a:t>days to complete:</a:t>
            </a:r>
            <a:endParaRPr lang="en-US" dirty="0" smtClean="0"/>
          </a:p>
          <a:p>
            <a:pPr lvl="1"/>
            <a:r>
              <a:rPr lang="en-US" dirty="0" smtClean="0"/>
              <a:t>7 (frequencies) x [7 (reference positions, theta-axis)+6 </a:t>
            </a:r>
            <a:r>
              <a:rPr lang="en-US" dirty="0"/>
              <a:t>(reference positions, </a:t>
            </a:r>
            <a:r>
              <a:rPr lang="en-US" dirty="0" smtClean="0"/>
              <a:t>phi-axis)] x 2 (reference antennas) x 180 EIRP measurements (2D pattern measurements with 2</a:t>
            </a:r>
            <a:r>
              <a:rPr lang="en-US" baseline="30000" dirty="0" smtClean="0"/>
              <a:t>o</a:t>
            </a:r>
            <a:r>
              <a:rPr lang="en-US" dirty="0" smtClean="0"/>
              <a:t> angular spacing) ~ 33,000 EIRP measurements</a:t>
            </a:r>
          </a:p>
          <a:p>
            <a:pPr lvl="1"/>
            <a:r>
              <a:rPr lang="en-US" dirty="0" smtClean="0"/>
              <a:t>A bulk of the time is spent positioning and properly aligning the reference antennas</a:t>
            </a:r>
            <a:endParaRPr lang="en-US" dirty="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8" name="Slide Number Placeholder 7"/>
          <p:cNvSpPr>
            <a:spLocks noGrp="1"/>
          </p:cNvSpPr>
          <p:nvPr>
            <p:ph type="sldNum" sz="quarter" idx="12"/>
          </p:nvPr>
        </p:nvSpPr>
        <p:spPr/>
        <p:txBody>
          <a:bodyPr/>
          <a:lstStyle/>
          <a:p>
            <a:fld id="{57CB76AC-E5DF-427C-ABDC-2F4FBD8E4B69}" type="slidenum">
              <a:rPr lang="en-US" smtClean="0"/>
              <a:t>3</a:t>
            </a:fld>
            <a:endParaRPr lang="en-US"/>
          </a:p>
        </p:txBody>
      </p:sp>
      <p:pic>
        <p:nvPicPr>
          <p:cNvPr id="6" name="Picture 5"/>
          <p:cNvPicPr>
            <a:picLocks noChangeAspect="1"/>
          </p:cNvPicPr>
          <p:nvPr/>
        </p:nvPicPr>
        <p:blipFill>
          <a:blip r:embed="rId3"/>
          <a:stretch>
            <a:fillRect/>
          </a:stretch>
        </p:blipFill>
        <p:spPr>
          <a:xfrm>
            <a:off x="6705600" y="1657350"/>
            <a:ext cx="2438400" cy="1322829"/>
          </a:xfrm>
          <a:prstGeom prst="rect">
            <a:avLst/>
          </a:prstGeom>
        </p:spPr>
      </p:pic>
      <p:sp>
        <p:nvSpPr>
          <p:cNvPr id="13"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526023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Directional Antennas</a:t>
            </a:r>
            <a:endParaRPr lang="en-US" dirty="0"/>
          </a:p>
        </p:txBody>
      </p:sp>
      <p:sp>
        <p:nvSpPr>
          <p:cNvPr id="3" name="Content Placeholder 2"/>
          <p:cNvSpPr>
            <a:spLocks noGrp="1"/>
          </p:cNvSpPr>
          <p:nvPr>
            <p:ph idx="1"/>
          </p:nvPr>
        </p:nvSpPr>
        <p:spPr/>
        <p:txBody>
          <a:bodyPr/>
          <a:lstStyle/>
          <a:p>
            <a:r>
              <a:rPr lang="en-US" dirty="0" smtClean="0"/>
              <a:t>Based on the WF from </a:t>
            </a:r>
            <a:r>
              <a:rPr lang="en-US" dirty="0"/>
              <a:t>RAN4#84 </a:t>
            </a:r>
            <a:r>
              <a:rPr lang="en-US" dirty="0" smtClean="0"/>
              <a:t>[6</a:t>
            </a:r>
            <a:r>
              <a:rPr lang="en-US" dirty="0" smtClean="0"/>
              <a:t>], it was agreed to use directional antennas as they more closely resemble NR UE antenna patterns and as omnidirectional antennas for mm-wave cannot be manufactured with the asymmetry requirements outlined by CTIA (sub6)</a:t>
            </a:r>
          </a:p>
          <a:p>
            <a:pPr lvl="1"/>
            <a:r>
              <a:rPr lang="en-US" dirty="0" smtClean="0"/>
              <a:t>“</a:t>
            </a:r>
            <a:r>
              <a:rPr lang="en-US" altLang="zh-CN" sz="1600" b="1" dirty="0"/>
              <a:t>Directional antenna should be used for quiet zone characterization at NR </a:t>
            </a:r>
            <a:r>
              <a:rPr lang="en-US" altLang="zh-CN" sz="1600" b="1" dirty="0" err="1" smtClean="0"/>
              <a:t>mmWave</a:t>
            </a:r>
            <a:r>
              <a:rPr lang="en-US" altLang="zh-CN" sz="1600" b="1" dirty="0" smtClean="0"/>
              <a:t>”</a:t>
            </a:r>
            <a:endParaRPr lang="en-US" dirty="0"/>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a:p>
        </p:txBody>
      </p:sp>
      <p:sp>
        <p:nvSpPr>
          <p:cNvPr id="4" name="Date Placeholder 3"/>
          <p:cNvSpPr>
            <a:spLocks noGrp="1"/>
          </p:cNvSpPr>
          <p:nvPr>
            <p:ph type="dt" sz="half" idx="10"/>
          </p:nvPr>
        </p:nvSpPr>
        <p:spPr/>
        <p:txBody>
          <a:bodyPr/>
          <a:lstStyle/>
          <a:p>
            <a:r>
              <a:rPr lang="en-US" smtClean="0"/>
              <a:t>September 2017</a:t>
            </a:r>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391891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 for TRP/TIS based Efficiency Measurements</a:t>
            </a:r>
            <a:endParaRPr lang="en-US" dirty="0"/>
          </a:p>
        </p:txBody>
      </p:sp>
      <p:sp>
        <p:nvSpPr>
          <p:cNvPr id="3" name="Content Placeholder 2"/>
          <p:cNvSpPr>
            <a:spLocks noGrp="1"/>
          </p:cNvSpPr>
          <p:nvPr>
            <p:ph idx="1"/>
          </p:nvPr>
        </p:nvSpPr>
        <p:spPr/>
        <p:txBody>
          <a:bodyPr/>
          <a:lstStyle/>
          <a:p>
            <a:r>
              <a:rPr lang="en-US" dirty="0" smtClean="0"/>
              <a:t>The quality of the QZ measurements for integrated RF parameters should be based on 3D pattern measurements of the reference antenna patterns as they most closely resemble the 3D/</a:t>
            </a:r>
            <a:r>
              <a:rPr lang="en-GB" dirty="0" smtClean="0"/>
              <a:t>spherical </a:t>
            </a:r>
            <a:r>
              <a:rPr lang="en-GB" dirty="0"/>
              <a:t>surface </a:t>
            </a:r>
            <a:r>
              <a:rPr lang="en-GB" dirty="0" smtClean="0"/>
              <a:t>measurements/integrals </a:t>
            </a:r>
            <a:r>
              <a:rPr lang="en-GB" dirty="0"/>
              <a:t>of EIRP or </a:t>
            </a:r>
            <a:r>
              <a:rPr lang="en-GB" dirty="0" smtClean="0"/>
              <a:t>EIS</a:t>
            </a:r>
          </a:p>
          <a:p>
            <a:pPr lvl="1"/>
            <a:r>
              <a:rPr lang="en-GB" dirty="0" smtClean="0"/>
              <a:t>A signal source is connected to the reference antenna via a coaxial cable</a:t>
            </a:r>
          </a:p>
          <a:p>
            <a:pPr lvl="1"/>
            <a:r>
              <a:rPr lang="en-GB" dirty="0" smtClean="0"/>
              <a:t>A measurement receiver is connected to the measurement antenna (ideally, a multi-port VNA is used to simultaneously measure the </a:t>
            </a:r>
            <a:r>
              <a:rPr lang="en-GB" dirty="0" smtClean="0">
                <a:latin typeface="Symbol" panose="05050102010706020507" pitchFamily="18" charset="2"/>
              </a:rPr>
              <a:t>q</a:t>
            </a:r>
            <a:r>
              <a:rPr lang="en-GB" dirty="0" smtClean="0"/>
              <a:t> and </a:t>
            </a:r>
            <a:r>
              <a:rPr lang="en-GB" dirty="0" smtClean="0">
                <a:latin typeface="Symbol" panose="05050102010706020507" pitchFamily="18" charset="2"/>
              </a:rPr>
              <a:t>f</a:t>
            </a:r>
            <a:r>
              <a:rPr lang="en-GB" dirty="0" smtClean="0"/>
              <a:t> polarizations</a:t>
            </a:r>
            <a:r>
              <a:rPr lang="en-GB" dirty="0" smtClean="0"/>
              <a:t>)</a:t>
            </a:r>
          </a:p>
          <a:p>
            <a:r>
              <a:rPr lang="en-GB" dirty="0" smtClean="0"/>
              <a:t>Suitable TRP/TRS grids have been proposed in [7] but more work is planned, e.g., adaptive grids, before proposing a grid</a:t>
            </a:r>
            <a:endParaRPr lang="en-GB" dirty="0" smtClean="0"/>
          </a:p>
          <a:p>
            <a:r>
              <a:rPr lang="en-GB" b="1" dirty="0" smtClean="0"/>
              <a:t>Proposal 1: The quality of the QZ measurements shall be based on efficiency measurements, i.e., full 3D pattern measurements </a:t>
            </a:r>
          </a:p>
          <a:p>
            <a:r>
              <a:rPr lang="en-GB" b="1" dirty="0" smtClean="0"/>
              <a:t>Proposal 2: the 3D pattern measurement grid is FFS</a:t>
            </a:r>
            <a:endParaRPr lang="en-US" b="1" dirty="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588250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Number of Reference Positions</a:t>
            </a:r>
            <a:endParaRPr lang="en-US" dirty="0"/>
          </a:p>
        </p:txBody>
      </p:sp>
      <p:sp>
        <p:nvSpPr>
          <p:cNvPr id="3" name="Content Placeholder 2"/>
          <p:cNvSpPr>
            <a:spLocks noGrp="1"/>
          </p:cNvSpPr>
          <p:nvPr>
            <p:ph idx="1"/>
          </p:nvPr>
        </p:nvSpPr>
        <p:spPr/>
        <p:txBody>
          <a:bodyPr/>
          <a:lstStyle/>
          <a:p>
            <a:r>
              <a:rPr lang="en-US" dirty="0" smtClean="0"/>
              <a:t>It is suggested to consider a total of 7 reference antenna positions: one at the </a:t>
            </a:r>
            <a:r>
              <a:rPr lang="en-US" dirty="0" err="1" smtClean="0"/>
              <a:t>centre</a:t>
            </a:r>
            <a:r>
              <a:rPr lang="en-US" dirty="0" smtClean="0"/>
              <a:t> of the QZ and 6 </a:t>
            </a:r>
            <a:r>
              <a:rPr lang="en-US" dirty="0" err="1" smtClean="0"/>
              <a:t>off-centre</a:t>
            </a:r>
            <a:r>
              <a:rPr lang="en-US" dirty="0" smtClean="0"/>
              <a:t> positions each displaced by the radius of the QZ, </a:t>
            </a:r>
            <a:r>
              <a:rPr lang="en-US" i="1" dirty="0" smtClean="0">
                <a:latin typeface="Times New Roman" panose="02020603050405020304" pitchFamily="18" charset="0"/>
                <a:cs typeface="Times New Roman" panose="02020603050405020304" pitchFamily="18" charset="0"/>
              </a:rPr>
              <a:t>R</a:t>
            </a:r>
            <a:r>
              <a:rPr lang="en-US" dirty="0" smtClean="0"/>
              <a:t>. </a:t>
            </a:r>
          </a:p>
          <a:p>
            <a:endParaRPr lang="en-US" dirty="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b="1" dirty="0" smtClean="0"/>
              <a:t>Proposal 3: Use 7 </a:t>
            </a:r>
            <a:r>
              <a:rPr lang="en-US" b="1" dirty="0"/>
              <a:t>reference antenna </a:t>
            </a:r>
            <a:r>
              <a:rPr lang="en-US" b="1" dirty="0" smtClean="0"/>
              <a:t>positions to determine the quality of the quiet zone and the effect of offsetting the reference antenna from the </a:t>
            </a:r>
            <a:r>
              <a:rPr lang="en-US" b="1" dirty="0" err="1" smtClean="0"/>
              <a:t>centre</a:t>
            </a:r>
            <a:r>
              <a:rPr lang="en-US" b="1" dirty="0" smtClean="0"/>
              <a:t> of the quiet zone</a:t>
            </a:r>
            <a:endParaRPr lang="en-US" b="1" dirty="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6</a:t>
            </a:fld>
            <a:endParaRPr lang="en-US"/>
          </a:p>
        </p:txBody>
      </p:sp>
      <p:grpSp>
        <p:nvGrpSpPr>
          <p:cNvPr id="20" name="Group 19"/>
          <p:cNvGrpSpPr/>
          <p:nvPr/>
        </p:nvGrpSpPr>
        <p:grpSpPr>
          <a:xfrm>
            <a:off x="1371061" y="1449773"/>
            <a:ext cx="2590800" cy="2410728"/>
            <a:chOff x="1219200" y="1486585"/>
            <a:chExt cx="2590800" cy="2410728"/>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44014"/>
            <a:stretch/>
          </p:blipFill>
          <p:spPr bwMode="auto">
            <a:xfrm>
              <a:off x="1219200" y="1809750"/>
              <a:ext cx="2590800" cy="208756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420000" y="2853531"/>
              <a:ext cx="381000" cy="323165"/>
            </a:xfrm>
            <a:prstGeom prst="rect">
              <a:avLst/>
            </a:prstGeom>
            <a:noFill/>
          </p:spPr>
          <p:txBody>
            <a:bodyPr wrap="square" rtlCol="0">
              <a:spAutoFit/>
            </a:bodyPr>
            <a:lstStyle/>
            <a:p>
              <a:r>
                <a:rPr lang="en-US" sz="1500" i="1" dirty="0" smtClean="0">
                  <a:latin typeface="Times New Roman" panose="02020603050405020304" pitchFamily="18" charset="0"/>
                  <a:cs typeface="Times New Roman" panose="02020603050405020304" pitchFamily="18" charset="0"/>
                </a:rPr>
                <a:t>x</a:t>
              </a:r>
            </a:p>
          </p:txBody>
        </p:sp>
        <p:sp>
          <p:nvSpPr>
            <p:cNvPr id="10" name="TextBox 9"/>
            <p:cNvSpPr txBox="1"/>
            <p:nvPr/>
          </p:nvSpPr>
          <p:spPr>
            <a:xfrm>
              <a:off x="2967680" y="2114550"/>
              <a:ext cx="381000" cy="323165"/>
            </a:xfrm>
            <a:prstGeom prst="rect">
              <a:avLst/>
            </a:prstGeom>
            <a:noFill/>
          </p:spPr>
          <p:txBody>
            <a:bodyPr wrap="square" rtlCol="0">
              <a:spAutoFit/>
            </a:bodyPr>
            <a:lstStyle/>
            <a:p>
              <a:r>
                <a:rPr lang="en-US" sz="1500" i="1" dirty="0" smtClean="0">
                  <a:latin typeface="Times New Roman" panose="02020603050405020304" pitchFamily="18" charset="0"/>
                  <a:cs typeface="Times New Roman" panose="02020603050405020304" pitchFamily="18" charset="0"/>
                </a:rPr>
                <a:t>y</a:t>
              </a:r>
            </a:p>
          </p:txBody>
        </p:sp>
        <p:sp>
          <p:nvSpPr>
            <p:cNvPr id="11" name="TextBox 10"/>
            <p:cNvSpPr txBox="1"/>
            <p:nvPr/>
          </p:nvSpPr>
          <p:spPr>
            <a:xfrm>
              <a:off x="2057400" y="1486585"/>
              <a:ext cx="381000" cy="323165"/>
            </a:xfrm>
            <a:prstGeom prst="rect">
              <a:avLst/>
            </a:prstGeom>
            <a:noFill/>
          </p:spPr>
          <p:txBody>
            <a:bodyPr wrap="square" rtlCol="0">
              <a:spAutoFit/>
            </a:bodyPr>
            <a:lstStyle/>
            <a:p>
              <a:r>
                <a:rPr lang="en-US" sz="1500" i="1" dirty="0" smtClean="0">
                  <a:latin typeface="Times New Roman" panose="02020603050405020304" pitchFamily="18" charset="0"/>
                  <a:cs typeface="Times New Roman" panose="02020603050405020304" pitchFamily="18" charset="0"/>
                </a:rPr>
                <a:t>z</a:t>
              </a:r>
            </a:p>
          </p:txBody>
        </p:sp>
        <p:sp>
          <p:nvSpPr>
            <p:cNvPr id="9" name="TextBox 8"/>
            <p:cNvSpPr txBox="1"/>
            <p:nvPr/>
          </p:nvSpPr>
          <p:spPr>
            <a:xfrm>
              <a:off x="2157622" y="3009328"/>
              <a:ext cx="372218" cy="276999"/>
            </a:xfrm>
            <a:prstGeom prst="rect">
              <a:avLst/>
            </a:prstGeom>
            <a:noFill/>
          </p:spPr>
          <p:txBody>
            <a:bodyPr wrap="none" rtlCol="0">
              <a:spAutoFit/>
            </a:bodyPr>
            <a:lstStyle/>
            <a:p>
              <a:r>
                <a:rPr lang="en-US" sz="1200" dirty="0" smtClean="0"/>
                <a:t>P1</a:t>
              </a:r>
            </a:p>
          </p:txBody>
        </p:sp>
        <p:sp>
          <p:nvSpPr>
            <p:cNvPr id="13" name="TextBox 12"/>
            <p:cNvSpPr txBox="1"/>
            <p:nvPr/>
          </p:nvSpPr>
          <p:spPr>
            <a:xfrm>
              <a:off x="2781571" y="3009327"/>
              <a:ext cx="372218" cy="276999"/>
            </a:xfrm>
            <a:prstGeom prst="rect">
              <a:avLst/>
            </a:prstGeom>
            <a:noFill/>
          </p:spPr>
          <p:txBody>
            <a:bodyPr wrap="none" rtlCol="0">
              <a:spAutoFit/>
            </a:bodyPr>
            <a:lstStyle/>
            <a:p>
              <a:r>
                <a:rPr lang="en-US" sz="1200" dirty="0" smtClean="0"/>
                <a:t>P2</a:t>
              </a:r>
            </a:p>
          </p:txBody>
        </p:sp>
        <p:sp>
          <p:nvSpPr>
            <p:cNvPr id="14" name="TextBox 13"/>
            <p:cNvSpPr txBox="1"/>
            <p:nvPr/>
          </p:nvSpPr>
          <p:spPr>
            <a:xfrm>
              <a:off x="1410201" y="3003813"/>
              <a:ext cx="372218" cy="276999"/>
            </a:xfrm>
            <a:prstGeom prst="rect">
              <a:avLst/>
            </a:prstGeom>
            <a:noFill/>
          </p:spPr>
          <p:txBody>
            <a:bodyPr wrap="none" rtlCol="0">
              <a:spAutoFit/>
            </a:bodyPr>
            <a:lstStyle/>
            <a:p>
              <a:r>
                <a:rPr lang="en-US" sz="1200" dirty="0" smtClean="0"/>
                <a:t>P3</a:t>
              </a:r>
            </a:p>
          </p:txBody>
        </p:sp>
        <p:sp>
          <p:nvSpPr>
            <p:cNvPr id="15" name="TextBox 14"/>
            <p:cNvSpPr txBox="1"/>
            <p:nvPr/>
          </p:nvSpPr>
          <p:spPr>
            <a:xfrm>
              <a:off x="2254662" y="2504439"/>
              <a:ext cx="372218" cy="276999"/>
            </a:xfrm>
            <a:prstGeom prst="rect">
              <a:avLst/>
            </a:prstGeom>
            <a:noFill/>
          </p:spPr>
          <p:txBody>
            <a:bodyPr wrap="none" rtlCol="0">
              <a:spAutoFit/>
            </a:bodyPr>
            <a:lstStyle/>
            <a:p>
              <a:r>
                <a:rPr lang="en-US" sz="1200" dirty="0" smtClean="0"/>
                <a:t>P4</a:t>
              </a:r>
            </a:p>
          </p:txBody>
        </p:sp>
        <p:sp>
          <p:nvSpPr>
            <p:cNvPr id="16" name="TextBox 15"/>
            <p:cNvSpPr txBox="1"/>
            <p:nvPr/>
          </p:nvSpPr>
          <p:spPr>
            <a:xfrm>
              <a:off x="1669051" y="3361551"/>
              <a:ext cx="372218" cy="276999"/>
            </a:xfrm>
            <a:prstGeom prst="rect">
              <a:avLst/>
            </a:prstGeom>
            <a:noFill/>
          </p:spPr>
          <p:txBody>
            <a:bodyPr wrap="none" rtlCol="0">
              <a:spAutoFit/>
            </a:bodyPr>
            <a:lstStyle/>
            <a:p>
              <a:r>
                <a:rPr lang="en-US" sz="1200" dirty="0" smtClean="0"/>
                <a:t>P5</a:t>
              </a:r>
            </a:p>
          </p:txBody>
        </p:sp>
        <p:sp>
          <p:nvSpPr>
            <p:cNvPr id="17" name="TextBox 16"/>
            <p:cNvSpPr txBox="1"/>
            <p:nvPr/>
          </p:nvSpPr>
          <p:spPr>
            <a:xfrm>
              <a:off x="1855160" y="2246802"/>
              <a:ext cx="372218" cy="276999"/>
            </a:xfrm>
            <a:prstGeom prst="rect">
              <a:avLst/>
            </a:prstGeom>
            <a:noFill/>
          </p:spPr>
          <p:txBody>
            <a:bodyPr wrap="none" rtlCol="0">
              <a:spAutoFit/>
            </a:bodyPr>
            <a:lstStyle/>
            <a:p>
              <a:r>
                <a:rPr lang="en-US" sz="1200" dirty="0" smtClean="0"/>
                <a:t>P6</a:t>
              </a:r>
            </a:p>
          </p:txBody>
        </p:sp>
        <p:sp>
          <p:nvSpPr>
            <p:cNvPr id="18" name="TextBox 17"/>
            <p:cNvSpPr txBox="1"/>
            <p:nvPr/>
          </p:nvSpPr>
          <p:spPr>
            <a:xfrm>
              <a:off x="1875682" y="3554050"/>
              <a:ext cx="372218" cy="276999"/>
            </a:xfrm>
            <a:prstGeom prst="rect">
              <a:avLst/>
            </a:prstGeom>
            <a:noFill/>
          </p:spPr>
          <p:txBody>
            <a:bodyPr wrap="none" rtlCol="0">
              <a:spAutoFit/>
            </a:bodyPr>
            <a:lstStyle/>
            <a:p>
              <a:r>
                <a:rPr lang="en-US" sz="1200" dirty="0" smtClean="0"/>
                <a:t>P7</a:t>
              </a:r>
            </a:p>
          </p:txBody>
        </p:sp>
      </p:grpSp>
      <p:graphicFrame>
        <p:nvGraphicFramePr>
          <p:cNvPr id="19" name="Table 18"/>
          <p:cNvGraphicFramePr>
            <a:graphicFrameLocks noGrp="1"/>
          </p:cNvGraphicFramePr>
          <p:nvPr>
            <p:extLst>
              <p:ext uri="{D42A27DB-BD31-4B8C-83A1-F6EECF244321}">
                <p14:modId xmlns:p14="http://schemas.microsoft.com/office/powerpoint/2010/main" val="1121608833"/>
              </p:ext>
            </p:extLst>
          </p:nvPr>
        </p:nvGraphicFramePr>
        <p:xfrm>
          <a:off x="4600510" y="1576337"/>
          <a:ext cx="1949096" cy="2123173"/>
        </p:xfrm>
        <a:graphic>
          <a:graphicData uri="http://schemas.openxmlformats.org/drawingml/2006/table">
            <a:tbl>
              <a:tblPr firstRow="1" bandRow="1">
                <a:tableStyleId>{5C22544A-7EE6-4342-B048-85BDC9FD1C3A}</a:tableStyleId>
              </a:tblPr>
              <a:tblGrid>
                <a:gridCol w="797956">
                  <a:extLst>
                    <a:ext uri="{9D8B030D-6E8A-4147-A177-3AD203B41FA5}">
                      <a16:colId xmlns:a16="http://schemas.microsoft.com/office/drawing/2014/main" val="1554546073"/>
                    </a:ext>
                  </a:extLst>
                </a:gridCol>
                <a:gridCol w="389140">
                  <a:extLst>
                    <a:ext uri="{9D8B030D-6E8A-4147-A177-3AD203B41FA5}">
                      <a16:colId xmlns:a16="http://schemas.microsoft.com/office/drawing/2014/main" val="3444487030"/>
                    </a:ext>
                  </a:extLst>
                </a:gridCol>
                <a:gridCol w="381000">
                  <a:extLst>
                    <a:ext uri="{9D8B030D-6E8A-4147-A177-3AD203B41FA5}">
                      <a16:colId xmlns:a16="http://schemas.microsoft.com/office/drawing/2014/main" val="3668043369"/>
                    </a:ext>
                  </a:extLst>
                </a:gridCol>
                <a:gridCol w="381000">
                  <a:extLst>
                    <a:ext uri="{9D8B030D-6E8A-4147-A177-3AD203B41FA5}">
                      <a16:colId xmlns:a16="http://schemas.microsoft.com/office/drawing/2014/main" val="1464502174"/>
                    </a:ext>
                  </a:extLst>
                </a:gridCol>
              </a:tblGrid>
              <a:tr h="309613">
                <a:tc>
                  <a:txBody>
                    <a:bodyPr/>
                    <a:lstStyle/>
                    <a:p>
                      <a:r>
                        <a:rPr lang="en-US" sz="1200" dirty="0" smtClean="0"/>
                        <a:t>Position</a:t>
                      </a:r>
                      <a:endParaRPr lang="en-US" sz="1200" dirty="0"/>
                    </a:p>
                  </a:txBody>
                  <a:tcPr/>
                </a:tc>
                <a:tc>
                  <a:txBody>
                    <a:bodyPr/>
                    <a:lstStyle/>
                    <a:p>
                      <a:r>
                        <a:rPr lang="en-US" sz="1200" i="1" dirty="0" smtClean="0">
                          <a:latin typeface="Times New Roman" panose="02020603050405020304" pitchFamily="18" charset="0"/>
                          <a:cs typeface="Times New Roman" panose="02020603050405020304" pitchFamily="18" charset="0"/>
                        </a:rPr>
                        <a:t>x</a:t>
                      </a:r>
                      <a:endParaRPr lang="en-US" sz="1200" i="1"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smtClean="0">
                          <a:latin typeface="Times New Roman" panose="02020603050405020304" pitchFamily="18" charset="0"/>
                          <a:cs typeface="Times New Roman" panose="02020603050405020304" pitchFamily="18" charset="0"/>
                        </a:rPr>
                        <a: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smtClean="0">
                          <a:latin typeface="Times New Roman" panose="02020603050405020304" pitchFamily="18" charset="0"/>
                          <a:cs typeface="Times New Roman" panose="02020603050405020304" pitchFamily="18" charset="0"/>
                        </a:rPr>
                        <a:t>z</a:t>
                      </a:r>
                      <a:endParaRPr lang="en-US" sz="1200" dirty="0"/>
                    </a:p>
                  </a:txBody>
                  <a:tcPr/>
                </a:tc>
                <a:extLst>
                  <a:ext uri="{0D108BD9-81ED-4DB2-BD59-A6C34878D82A}">
                    <a16:rowId xmlns:a16="http://schemas.microsoft.com/office/drawing/2014/main" val="2998498342"/>
                  </a:ext>
                </a:extLst>
              </a:tr>
              <a:tr h="242353">
                <a:tc>
                  <a:txBody>
                    <a:bodyPr/>
                    <a:lstStyle/>
                    <a:p>
                      <a:r>
                        <a:rPr lang="en-US" sz="1100" dirty="0" smtClean="0"/>
                        <a:t>P1</a:t>
                      </a:r>
                      <a:endParaRPr lang="en-US" sz="1100" dirty="0"/>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895980247"/>
                  </a:ext>
                </a:extLst>
              </a:tr>
              <a:tr h="242353">
                <a:tc>
                  <a:txBody>
                    <a:bodyPr/>
                    <a:lstStyle/>
                    <a:p>
                      <a:r>
                        <a:rPr lang="en-US" sz="1100" dirty="0" smtClean="0"/>
                        <a:t>P2</a:t>
                      </a:r>
                      <a:endParaRPr lang="en-US" sz="1100" dirty="0"/>
                    </a:p>
                  </a:txBody>
                  <a:tcPr/>
                </a:tc>
                <a:tc>
                  <a:txBody>
                    <a:bodyPr/>
                    <a:lstStyle/>
                    <a:p>
                      <a:pPr algn="ctr"/>
                      <a:r>
                        <a:rPr lang="en-US" sz="1100" i="1" dirty="0" smtClean="0">
                          <a:latin typeface="Times New Roman" panose="02020603050405020304" pitchFamily="18" charset="0"/>
                          <a:cs typeface="Times New Roman" panose="02020603050405020304" pitchFamily="18" charset="0"/>
                        </a:rPr>
                        <a:t>R</a:t>
                      </a:r>
                      <a:endParaRPr lang="en-US" sz="1100" i="1"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68122459"/>
                  </a:ext>
                </a:extLst>
              </a:tr>
              <a:tr h="242353">
                <a:tc>
                  <a:txBody>
                    <a:bodyPr/>
                    <a:lstStyle/>
                    <a:p>
                      <a:r>
                        <a:rPr lang="en-US" sz="1100" dirty="0" smtClean="0"/>
                        <a:t>P3</a:t>
                      </a:r>
                      <a:endParaRPr lang="en-US" sz="1100" dirty="0"/>
                    </a:p>
                  </a:txBody>
                  <a:tcPr/>
                </a:tc>
                <a:tc>
                  <a:txBody>
                    <a:bodyPr/>
                    <a:lstStyle/>
                    <a:p>
                      <a:pPr algn="ctr"/>
                      <a:r>
                        <a:rPr lang="en-US" sz="1100" i="1" dirty="0" smtClean="0">
                          <a:latin typeface="Times New Roman" panose="02020603050405020304" pitchFamily="18" charset="0"/>
                          <a:cs typeface="Times New Roman" panose="02020603050405020304" pitchFamily="18" charset="0"/>
                        </a:rPr>
                        <a:t>-R</a:t>
                      </a:r>
                      <a:endParaRPr lang="en-US" sz="1100" i="1"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0763868"/>
                  </a:ext>
                </a:extLst>
              </a:tr>
              <a:tr h="242353">
                <a:tc>
                  <a:txBody>
                    <a:bodyPr/>
                    <a:lstStyle/>
                    <a:p>
                      <a:r>
                        <a:rPr lang="en-US" sz="1100" dirty="0" smtClean="0"/>
                        <a:t>P4</a:t>
                      </a:r>
                      <a:endParaRPr lang="en-US" sz="1100" dirty="0"/>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1" dirty="0" smtClean="0">
                          <a:latin typeface="Times New Roman" panose="02020603050405020304" pitchFamily="18" charset="0"/>
                          <a:cs typeface="Times New Roman" panose="02020603050405020304" pitchFamily="18" charset="0"/>
                        </a:rPr>
                        <a:t>R</a:t>
                      </a:r>
                      <a:endParaRPr lang="en-US" sz="1100" i="1"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67085254"/>
                  </a:ext>
                </a:extLst>
              </a:tr>
              <a:tr h="242353">
                <a:tc>
                  <a:txBody>
                    <a:bodyPr/>
                    <a:lstStyle/>
                    <a:p>
                      <a:r>
                        <a:rPr lang="en-US" sz="1100" dirty="0" smtClean="0"/>
                        <a:t>P5</a:t>
                      </a:r>
                      <a:endParaRPr lang="en-US" sz="1100" dirty="0"/>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1" dirty="0" smtClean="0">
                          <a:latin typeface="Times New Roman" panose="02020603050405020304" pitchFamily="18" charset="0"/>
                          <a:cs typeface="Times New Roman" panose="02020603050405020304" pitchFamily="18" charset="0"/>
                        </a:rPr>
                        <a:t>-R</a:t>
                      </a:r>
                      <a:endParaRPr lang="en-US" sz="1100" i="1"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992920051"/>
                  </a:ext>
                </a:extLst>
              </a:tr>
              <a:tr h="242353">
                <a:tc>
                  <a:txBody>
                    <a:bodyPr/>
                    <a:lstStyle/>
                    <a:p>
                      <a:r>
                        <a:rPr lang="en-US" sz="1100" dirty="0" smtClean="0"/>
                        <a:t>P6</a:t>
                      </a:r>
                      <a:endParaRPr lang="en-US" sz="1100" dirty="0"/>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1" dirty="0" smtClean="0">
                          <a:latin typeface="Times New Roman" panose="02020603050405020304" pitchFamily="18" charset="0"/>
                          <a:cs typeface="Times New Roman" panose="02020603050405020304" pitchFamily="18" charset="0"/>
                        </a:rPr>
                        <a:t>R</a:t>
                      </a:r>
                      <a:endParaRPr lang="en-US" sz="1100" i="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09362131"/>
                  </a:ext>
                </a:extLst>
              </a:tr>
              <a:tr h="242353">
                <a:tc>
                  <a:txBody>
                    <a:bodyPr/>
                    <a:lstStyle/>
                    <a:p>
                      <a:r>
                        <a:rPr lang="en-US" sz="1100" dirty="0" smtClean="0"/>
                        <a:t>P7</a:t>
                      </a:r>
                      <a:endParaRPr lang="en-US" sz="1100" dirty="0"/>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0" dirty="0" smtClean="0">
                          <a:latin typeface="Times New Roman" panose="02020603050405020304" pitchFamily="18" charset="0"/>
                          <a:cs typeface="Times New Roman" panose="02020603050405020304" pitchFamily="18" charset="0"/>
                        </a:rPr>
                        <a:t>0</a:t>
                      </a:r>
                      <a:endParaRPr lang="en-US" sz="1100" i="0" dirty="0">
                        <a:latin typeface="Times New Roman" panose="02020603050405020304" pitchFamily="18" charset="0"/>
                        <a:cs typeface="Times New Roman" panose="02020603050405020304" pitchFamily="18" charset="0"/>
                      </a:endParaRPr>
                    </a:p>
                  </a:txBody>
                  <a:tcPr/>
                </a:tc>
                <a:tc>
                  <a:txBody>
                    <a:bodyPr/>
                    <a:lstStyle/>
                    <a:p>
                      <a:pPr algn="ctr"/>
                      <a:r>
                        <a:rPr lang="en-US" sz="1100" i="1" dirty="0" smtClean="0">
                          <a:latin typeface="Times New Roman" panose="02020603050405020304" pitchFamily="18" charset="0"/>
                          <a:cs typeface="Times New Roman" panose="02020603050405020304" pitchFamily="18" charset="0"/>
                        </a:rPr>
                        <a:t>-R</a:t>
                      </a:r>
                      <a:endParaRPr lang="en-US" sz="1100" i="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38374989"/>
                  </a:ext>
                </a:extLst>
              </a:tr>
            </a:tbl>
          </a:graphicData>
        </a:graphic>
      </p:graphicFrame>
      <p:sp>
        <p:nvSpPr>
          <p:cNvPr id="21" name="Rectangle 20"/>
          <p:cNvSpPr/>
          <p:nvPr/>
        </p:nvSpPr>
        <p:spPr>
          <a:xfrm>
            <a:off x="6747432" y="2393527"/>
            <a:ext cx="1349400" cy="523220"/>
          </a:xfrm>
          <a:prstGeom prst="rect">
            <a:avLst/>
          </a:prstGeom>
        </p:spPr>
        <p:txBody>
          <a:bodyPr wrap="square">
            <a:spAutoFit/>
          </a:bodyPr>
          <a:lstStyle/>
          <a:p>
            <a:r>
              <a:rPr lang="en-US" sz="1400" i="1" dirty="0">
                <a:latin typeface="Times New Roman" panose="02020603050405020304" pitchFamily="18" charset="0"/>
                <a:cs typeface="Times New Roman" panose="02020603050405020304" pitchFamily="18" charset="0"/>
              </a:rPr>
              <a:t>R</a:t>
            </a:r>
            <a:r>
              <a:rPr lang="en-US" sz="1400" dirty="0"/>
              <a:t> is the radius of the QZ</a:t>
            </a:r>
          </a:p>
        </p:txBody>
      </p:sp>
      <p:sp>
        <p:nvSpPr>
          <p:cNvPr id="2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479362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Antenna Orientations</a:t>
            </a:r>
            <a:endParaRPr lang="en-US" dirty="0"/>
          </a:p>
        </p:txBody>
      </p:sp>
      <p:sp>
        <p:nvSpPr>
          <p:cNvPr id="3" name="Content Placeholder 2"/>
          <p:cNvSpPr>
            <a:spLocks noGrp="1"/>
          </p:cNvSpPr>
          <p:nvPr>
            <p:ph idx="1"/>
          </p:nvPr>
        </p:nvSpPr>
        <p:spPr/>
        <p:txBody>
          <a:bodyPr>
            <a:normAutofit lnSpcReduction="10000"/>
          </a:bodyPr>
          <a:lstStyle/>
          <a:p>
            <a:r>
              <a:rPr lang="en-US" dirty="0" smtClean="0"/>
              <a:t>As different areas within the chamber could yield </a:t>
            </a:r>
            <a:r>
              <a:rPr lang="en-US" dirty="0"/>
              <a:t>variations in </a:t>
            </a:r>
            <a:r>
              <a:rPr lang="en-US" dirty="0" smtClean="0"/>
              <a:t>the field uniformity inside the quiet zone caused </a:t>
            </a:r>
            <a:r>
              <a:rPr lang="en-US" dirty="0"/>
              <a:t>by </a:t>
            </a:r>
            <a:r>
              <a:rPr lang="en-US" dirty="0" smtClean="0"/>
              <a:t>reflections, it is important to characterize the electromagnetic fields with the reference antennas uniformly illuminating </a:t>
            </a:r>
            <a:r>
              <a:rPr lang="en-US" dirty="0"/>
              <a:t>the </a:t>
            </a:r>
            <a:r>
              <a:rPr lang="en-US" dirty="0" smtClean="0"/>
              <a:t>test chamber, </a:t>
            </a:r>
            <a:r>
              <a:rPr lang="en-US" dirty="0"/>
              <a:t>including </a:t>
            </a:r>
            <a:r>
              <a:rPr lang="en-US" dirty="0" smtClean="0"/>
              <a:t>positioners </a:t>
            </a:r>
            <a:r>
              <a:rPr lang="en-US" dirty="0"/>
              <a:t>and support </a:t>
            </a:r>
            <a:r>
              <a:rPr lang="en-US" dirty="0" smtClean="0"/>
              <a:t>structures</a:t>
            </a:r>
          </a:p>
          <a:p>
            <a:r>
              <a:rPr lang="en-US" dirty="0" smtClean="0"/>
              <a:t>In order to keep the quality of the QZ characterization manageable in terms of test times, it is suggested to perform efficiency measurements (Proposal 1) for the reference antenna placed at the 7 antenna positions (Proposal 3) with the antenna oriented in 4 different elevation orientations, i.e., </a:t>
            </a:r>
            <a:r>
              <a:rPr lang="en-US" i="1" dirty="0" err="1" smtClean="0">
                <a:latin typeface="Symbol" panose="05050102010706020507" pitchFamily="18" charset="2"/>
              </a:rPr>
              <a:t>q</a:t>
            </a:r>
            <a:r>
              <a:rPr lang="en-US" baseline="-25000" dirty="0" err="1">
                <a:latin typeface="Times New Roman" panose="02020603050405020304" pitchFamily="18" charset="0"/>
                <a:cs typeface="Times New Roman" panose="02020603050405020304" pitchFamily="18" charset="0"/>
              </a:rPr>
              <a:t>ref</a:t>
            </a:r>
            <a:r>
              <a:rPr lang="en-US" dirty="0" smtClean="0">
                <a:latin typeface="Symbol" panose="05050102010706020507" pitchFamily="18" charset="2"/>
              </a:rPr>
              <a:t> </a:t>
            </a:r>
            <a:r>
              <a:rPr lang="en-US" dirty="0" smtClean="0"/>
              <a:t>= 0</a:t>
            </a:r>
            <a:r>
              <a:rPr lang="en-US" baseline="30000" dirty="0"/>
              <a:t>o</a:t>
            </a:r>
            <a:r>
              <a:rPr lang="en-US" dirty="0" smtClean="0"/>
              <a:t>, 45</a:t>
            </a:r>
            <a:r>
              <a:rPr lang="en-US" baseline="30000" dirty="0" smtClean="0"/>
              <a:t>o</a:t>
            </a:r>
            <a:r>
              <a:rPr lang="en-US" dirty="0" smtClean="0"/>
              <a:t>, 90</a:t>
            </a:r>
            <a:r>
              <a:rPr lang="en-US" baseline="30000" dirty="0" smtClean="0"/>
              <a:t>o</a:t>
            </a:r>
            <a:r>
              <a:rPr lang="en-US" dirty="0" smtClean="0"/>
              <a:t>, and 135</a:t>
            </a:r>
            <a:r>
              <a:rPr lang="en-US" baseline="30000" dirty="0" smtClean="0"/>
              <a:t>o</a:t>
            </a:r>
            <a:r>
              <a:rPr lang="en-US" dirty="0" smtClean="0"/>
              <a:t> and 8 </a:t>
            </a:r>
            <a:r>
              <a:rPr lang="en-US" dirty="0"/>
              <a:t>different </a:t>
            </a:r>
            <a:r>
              <a:rPr lang="en-US" dirty="0" smtClean="0"/>
              <a:t>azimuth orientations </a:t>
            </a:r>
            <a:r>
              <a:rPr lang="en-US" i="1" dirty="0" err="1" smtClean="0">
                <a:latin typeface="Symbol" panose="05050102010706020507" pitchFamily="18" charset="2"/>
              </a:rPr>
              <a:t>f</a:t>
            </a:r>
            <a:r>
              <a:rPr lang="en-US" baseline="-25000" dirty="0" err="1">
                <a:latin typeface="Times New Roman" panose="02020603050405020304" pitchFamily="18" charset="0"/>
                <a:cs typeface="Times New Roman" panose="02020603050405020304" pitchFamily="18" charset="0"/>
              </a:rPr>
              <a:t>ref</a:t>
            </a:r>
            <a:r>
              <a:rPr lang="en-US" dirty="0" smtClean="0">
                <a:latin typeface="Symbol" panose="05050102010706020507" pitchFamily="18" charset="2"/>
              </a:rPr>
              <a:t> </a:t>
            </a:r>
            <a:r>
              <a:rPr lang="en-US" dirty="0"/>
              <a:t>= 0</a:t>
            </a:r>
            <a:r>
              <a:rPr lang="en-US" baseline="30000" dirty="0"/>
              <a:t>o</a:t>
            </a:r>
            <a:r>
              <a:rPr lang="en-US" dirty="0"/>
              <a:t>, 45</a:t>
            </a:r>
            <a:r>
              <a:rPr lang="en-US" baseline="30000" dirty="0"/>
              <a:t>o</a:t>
            </a:r>
            <a:r>
              <a:rPr lang="en-US" dirty="0"/>
              <a:t>, </a:t>
            </a:r>
            <a:r>
              <a:rPr lang="en-US" dirty="0" smtClean="0"/>
              <a:t>90</a:t>
            </a:r>
            <a:r>
              <a:rPr lang="en-US" baseline="30000" dirty="0" smtClean="0"/>
              <a:t>o</a:t>
            </a:r>
            <a:r>
              <a:rPr lang="en-US" dirty="0" smtClean="0"/>
              <a:t>, 135</a:t>
            </a:r>
            <a:r>
              <a:rPr lang="en-US" baseline="30000" dirty="0" smtClean="0"/>
              <a:t>o</a:t>
            </a:r>
            <a:r>
              <a:rPr lang="en-US" dirty="0" smtClean="0"/>
              <a:t>, 180</a:t>
            </a:r>
            <a:r>
              <a:rPr lang="en-US" baseline="30000" dirty="0" smtClean="0"/>
              <a:t>o</a:t>
            </a:r>
            <a:r>
              <a:rPr lang="en-US" dirty="0"/>
              <a:t>, </a:t>
            </a:r>
            <a:r>
              <a:rPr lang="en-US" dirty="0" smtClean="0"/>
              <a:t>225</a:t>
            </a:r>
            <a:r>
              <a:rPr lang="en-US" baseline="30000" dirty="0" smtClean="0"/>
              <a:t>o</a:t>
            </a:r>
            <a:r>
              <a:rPr lang="en-US" dirty="0"/>
              <a:t>, </a:t>
            </a:r>
            <a:r>
              <a:rPr lang="en-US" dirty="0" smtClean="0"/>
              <a:t>270</a:t>
            </a:r>
            <a:r>
              <a:rPr lang="en-US" baseline="30000" dirty="0" smtClean="0"/>
              <a:t>o</a:t>
            </a:r>
            <a:r>
              <a:rPr lang="en-US" dirty="0" smtClean="0"/>
              <a:t>, and 315</a:t>
            </a:r>
            <a:r>
              <a:rPr lang="en-US" baseline="30000" dirty="0" smtClean="0"/>
              <a:t>o</a:t>
            </a:r>
          </a:p>
          <a:p>
            <a:pPr lvl="1"/>
            <a:r>
              <a:rPr lang="en-US" dirty="0" smtClean="0"/>
              <a:t>This yields a total of 25 different antenna orientations, i.e., 3 elevation x 8 azimuth + 1 elevation </a:t>
            </a:r>
            <a:r>
              <a:rPr lang="en-US" dirty="0"/>
              <a:t>at </a:t>
            </a:r>
            <a:r>
              <a:rPr lang="en-US" dirty="0" smtClean="0"/>
              <a:t>0</a:t>
            </a:r>
            <a:r>
              <a:rPr lang="en-US" baseline="30000" dirty="0" smtClean="0"/>
              <a:t>o </a:t>
            </a:r>
            <a:r>
              <a:rPr lang="en-US" dirty="0" smtClean="0"/>
              <a:t>where it is not be necessary to rotate the reference antenna around its axis</a:t>
            </a:r>
            <a:endParaRPr lang="en-US" baseline="30000" dirty="0" smtClean="0"/>
          </a:p>
          <a:p>
            <a:r>
              <a:rPr lang="en-US" b="1" dirty="0" smtClean="0"/>
              <a:t>Proposal 4: Use a total of 25 different reference antenna orientations, i.e., </a:t>
            </a:r>
            <a:r>
              <a:rPr lang="en-US" b="1" dirty="0"/>
              <a:t>4 different elevation orientations, </a:t>
            </a:r>
            <a:r>
              <a:rPr lang="en-US" b="1" i="1" dirty="0" err="1" smtClean="0">
                <a:latin typeface="Symbol" panose="05050102010706020507" pitchFamily="18" charset="2"/>
              </a:rPr>
              <a:t>q</a:t>
            </a:r>
            <a:r>
              <a:rPr lang="en-US" b="1" baseline="-25000" dirty="0" err="1" smtClean="0">
                <a:latin typeface="Times New Roman" panose="02020603050405020304" pitchFamily="18" charset="0"/>
                <a:cs typeface="Times New Roman" panose="02020603050405020304" pitchFamily="18" charset="0"/>
              </a:rPr>
              <a:t>ref</a:t>
            </a:r>
            <a:r>
              <a:rPr lang="en-US" b="1" dirty="0" smtClean="0">
                <a:latin typeface="Symbol" panose="05050102010706020507" pitchFamily="18" charset="2"/>
              </a:rPr>
              <a:t> </a:t>
            </a:r>
            <a:r>
              <a:rPr lang="en-US" b="1" dirty="0"/>
              <a:t>= 0</a:t>
            </a:r>
            <a:r>
              <a:rPr lang="en-US" b="1" baseline="30000" dirty="0"/>
              <a:t>o</a:t>
            </a:r>
            <a:r>
              <a:rPr lang="en-US" b="1" dirty="0"/>
              <a:t>, 45</a:t>
            </a:r>
            <a:r>
              <a:rPr lang="en-US" b="1" baseline="30000" dirty="0"/>
              <a:t>o</a:t>
            </a:r>
            <a:r>
              <a:rPr lang="en-US" b="1" dirty="0"/>
              <a:t>, 90</a:t>
            </a:r>
            <a:r>
              <a:rPr lang="en-US" b="1" baseline="30000" dirty="0"/>
              <a:t>o</a:t>
            </a:r>
            <a:r>
              <a:rPr lang="en-US" b="1" dirty="0"/>
              <a:t>, and 135</a:t>
            </a:r>
            <a:r>
              <a:rPr lang="en-US" b="1" baseline="30000" dirty="0"/>
              <a:t>o</a:t>
            </a:r>
            <a:r>
              <a:rPr lang="en-US" b="1" dirty="0"/>
              <a:t> and 8 different azimuth orientations </a:t>
            </a:r>
            <a:r>
              <a:rPr lang="en-US" b="1" dirty="0"/>
              <a:t/>
            </a:r>
            <a:br>
              <a:rPr lang="en-US" b="1" dirty="0"/>
            </a:br>
            <a:r>
              <a:rPr lang="en-US" b="1" i="1" dirty="0" err="1" smtClean="0">
                <a:latin typeface="Symbol" panose="05050102010706020507" pitchFamily="18" charset="2"/>
              </a:rPr>
              <a:t>f</a:t>
            </a:r>
            <a:r>
              <a:rPr lang="en-US" b="1" baseline="-25000" dirty="0" err="1" smtClean="0">
                <a:latin typeface="Times New Roman" panose="02020603050405020304" pitchFamily="18" charset="0"/>
                <a:cs typeface="Times New Roman" panose="02020603050405020304" pitchFamily="18" charset="0"/>
              </a:rPr>
              <a:t>ref</a:t>
            </a:r>
            <a:r>
              <a:rPr lang="en-US" b="1" baseline="-25000" dirty="0" smtClean="0">
                <a:latin typeface="Times New Roman" panose="02020603050405020304" pitchFamily="18" charset="0"/>
                <a:cs typeface="Times New Roman" panose="02020603050405020304" pitchFamily="18" charset="0"/>
              </a:rPr>
              <a:t> </a:t>
            </a:r>
            <a:r>
              <a:rPr lang="en-US" b="1" dirty="0" smtClean="0"/>
              <a:t>= </a:t>
            </a:r>
            <a:r>
              <a:rPr lang="en-US" b="1" dirty="0"/>
              <a:t>0</a:t>
            </a:r>
            <a:r>
              <a:rPr lang="en-US" b="1" baseline="30000" dirty="0"/>
              <a:t>o</a:t>
            </a:r>
            <a:r>
              <a:rPr lang="en-US" b="1" dirty="0"/>
              <a:t>, 45</a:t>
            </a:r>
            <a:r>
              <a:rPr lang="en-US" b="1" baseline="30000" dirty="0"/>
              <a:t>o</a:t>
            </a:r>
            <a:r>
              <a:rPr lang="en-US" b="1" dirty="0"/>
              <a:t>, 90</a:t>
            </a:r>
            <a:r>
              <a:rPr lang="en-US" b="1" baseline="30000" dirty="0"/>
              <a:t>o</a:t>
            </a:r>
            <a:r>
              <a:rPr lang="en-US" b="1" dirty="0"/>
              <a:t>, 135</a:t>
            </a:r>
            <a:r>
              <a:rPr lang="en-US" b="1" baseline="30000" dirty="0"/>
              <a:t>o</a:t>
            </a:r>
            <a:r>
              <a:rPr lang="en-US" b="1" dirty="0"/>
              <a:t>, 180</a:t>
            </a:r>
            <a:r>
              <a:rPr lang="en-US" b="1" baseline="30000" dirty="0"/>
              <a:t>o</a:t>
            </a:r>
            <a:r>
              <a:rPr lang="en-US" b="1" dirty="0"/>
              <a:t>, 225</a:t>
            </a:r>
            <a:r>
              <a:rPr lang="en-US" b="1" baseline="30000" dirty="0"/>
              <a:t>o</a:t>
            </a:r>
            <a:r>
              <a:rPr lang="en-US" b="1" dirty="0"/>
              <a:t>, 270</a:t>
            </a:r>
            <a:r>
              <a:rPr lang="en-US" b="1" baseline="30000" dirty="0"/>
              <a:t>o</a:t>
            </a:r>
            <a:r>
              <a:rPr lang="en-US" b="1" dirty="0"/>
              <a:t>, and </a:t>
            </a:r>
            <a:r>
              <a:rPr lang="en-US" b="1" dirty="0" smtClean="0"/>
              <a:t>315</a:t>
            </a:r>
            <a:r>
              <a:rPr lang="en-US" b="1" baseline="30000" dirty="0" smtClean="0"/>
              <a:t>o</a:t>
            </a:r>
            <a:endParaRPr lang="en-US" b="1" baseline="30000" dirty="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7</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3284432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Antenna Orientations</a:t>
            </a:r>
            <a:endParaRPr lang="en-US" dirty="0"/>
          </a:p>
        </p:txBody>
      </p:sp>
      <p:sp>
        <p:nvSpPr>
          <p:cNvPr id="3" name="Content Placeholder 2"/>
          <p:cNvSpPr>
            <a:spLocks noGrp="1"/>
          </p:cNvSpPr>
          <p:nvPr>
            <p:ph idx="1"/>
          </p:nvPr>
        </p:nvSpPr>
        <p:spPr>
          <a:xfrm>
            <a:off x="360000" y="666750"/>
            <a:ext cx="8280000" cy="3842250"/>
          </a:xfrm>
        </p:spPr>
        <p:txBody>
          <a:bodyPr/>
          <a:lstStyle/>
          <a:p>
            <a:r>
              <a:rPr lang="en-US" dirty="0" smtClean="0"/>
              <a:t>Example: Antenna </a:t>
            </a:r>
            <a:r>
              <a:rPr lang="en-US" dirty="0"/>
              <a:t/>
            </a:r>
            <a:br>
              <a:rPr lang="en-US" dirty="0"/>
            </a:br>
            <a:r>
              <a:rPr lang="en-US" dirty="0" smtClean="0"/>
              <a:t>Orientations at </a:t>
            </a:r>
            <a:r>
              <a:rPr lang="en-US" dirty="0"/>
              <a:t/>
            </a:r>
            <a:br>
              <a:rPr lang="en-US" dirty="0"/>
            </a:br>
            <a:r>
              <a:rPr lang="en-US" dirty="0" smtClean="0"/>
              <a:t>Position 6</a:t>
            </a:r>
          </a:p>
        </p:txBody>
      </p:sp>
      <p:sp>
        <p:nvSpPr>
          <p:cNvPr id="71" name="TextBox 70"/>
          <p:cNvSpPr txBox="1"/>
          <p:nvPr/>
        </p:nvSpPr>
        <p:spPr>
          <a:xfrm>
            <a:off x="376297" y="1872272"/>
            <a:ext cx="896028" cy="430887"/>
          </a:xfrm>
          <a:prstGeom prst="rect">
            <a:avLst/>
          </a:prstGeom>
          <a:noFill/>
        </p:spPr>
        <p:txBody>
          <a:bodyPr wrap="square" rtlCol="0">
            <a:spAutoFit/>
          </a:bodyPr>
          <a:lstStyle/>
          <a:p>
            <a:r>
              <a:rPr lang="en-US" sz="1100" i="1" dirty="0" err="1" smtClean="0">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smtClean="0">
                <a:latin typeface="Symbol" panose="05050102010706020507" pitchFamily="18" charset="2"/>
              </a:rPr>
              <a:t> </a:t>
            </a:r>
            <a:r>
              <a:rPr lang="en-US" sz="1100" dirty="0"/>
              <a:t>= </a:t>
            </a:r>
            <a:r>
              <a:rPr lang="en-US" sz="1100" dirty="0" smtClean="0"/>
              <a:t>0</a:t>
            </a:r>
            <a:r>
              <a:rPr lang="en-US" sz="1100" baseline="30000" dirty="0" smtClean="0"/>
              <a:t>o</a:t>
            </a:r>
            <a:r>
              <a:rPr lang="en-US" sz="1100" b="1" i="1" dirty="0">
                <a:latin typeface="Symbol" panose="05050102010706020507" pitchFamily="18" charset="2"/>
              </a:rPr>
              <a:t> </a:t>
            </a:r>
            <a:endParaRPr lang="en-US" sz="1100" b="1" i="1" dirty="0" smtClean="0">
              <a:latin typeface="Symbol" panose="05050102010706020507" pitchFamily="18" charset="2"/>
            </a:endParaRPr>
          </a:p>
          <a:p>
            <a:r>
              <a:rPr lang="en-US" sz="1100" i="1" dirty="0" err="1" smtClean="0">
                <a:latin typeface="Symbol" panose="05050102010706020507" pitchFamily="18" charset="2"/>
              </a:rPr>
              <a:t>f</a:t>
            </a:r>
            <a:r>
              <a:rPr lang="en-US" sz="1100" baseline="-25000" dirty="0" err="1" smtClean="0">
                <a:latin typeface="Times New Roman" panose="02020603050405020304" pitchFamily="18" charset="0"/>
                <a:cs typeface="Times New Roman" panose="02020603050405020304" pitchFamily="18" charset="0"/>
              </a:rPr>
              <a:t>ref</a:t>
            </a:r>
            <a:r>
              <a:rPr lang="en-US" sz="1100" dirty="0"/>
              <a:t> = 0</a:t>
            </a:r>
            <a:r>
              <a:rPr lang="en-US" sz="1100" baseline="30000" dirty="0"/>
              <a:t>o</a:t>
            </a:r>
            <a:r>
              <a:rPr lang="en-US" sz="1100" b="1" i="1" dirty="0" smtClean="0">
                <a:latin typeface="Symbol" panose="05050102010706020507" pitchFamily="18" charset="2"/>
              </a:rPr>
              <a:t> </a:t>
            </a:r>
            <a:endParaRPr lang="en-US" sz="1100" dirty="0" smtClean="0"/>
          </a:p>
        </p:txBody>
      </p:sp>
      <p:sp>
        <p:nvSpPr>
          <p:cNvPr id="72" name="TextBox 71"/>
          <p:cNvSpPr txBox="1"/>
          <p:nvPr/>
        </p:nvSpPr>
        <p:spPr>
          <a:xfrm>
            <a:off x="1485255" y="1262609"/>
            <a:ext cx="726002" cy="261610"/>
          </a:xfrm>
          <a:prstGeom prst="rect">
            <a:avLst/>
          </a:prstGeom>
          <a:noFill/>
        </p:spPr>
        <p:txBody>
          <a:bodyPr wrap="square" rtlCol="0">
            <a:spAutoFit/>
          </a:bodyPr>
          <a:lstStyle/>
          <a:p>
            <a:r>
              <a:rPr lang="en-US" sz="1100" i="1" dirty="0" err="1" smtClean="0">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smtClean="0">
                <a:latin typeface="Symbol" panose="05050102010706020507" pitchFamily="18" charset="2"/>
              </a:rPr>
              <a:t> </a:t>
            </a:r>
            <a:r>
              <a:rPr lang="en-US" sz="1100" dirty="0"/>
              <a:t>= </a:t>
            </a:r>
            <a:r>
              <a:rPr lang="en-US" sz="1100" dirty="0" smtClean="0"/>
              <a:t>45</a:t>
            </a:r>
            <a:r>
              <a:rPr lang="en-US" sz="1100" baseline="30000" dirty="0" smtClean="0"/>
              <a:t>o</a:t>
            </a:r>
            <a:r>
              <a:rPr lang="en-US" sz="1100" b="1" i="1" dirty="0" smtClean="0">
                <a:latin typeface="Symbol" panose="05050102010706020507" pitchFamily="18" charset="2"/>
              </a:rPr>
              <a:t> </a:t>
            </a:r>
          </a:p>
        </p:txBody>
      </p:sp>
      <p:sp>
        <p:nvSpPr>
          <p:cNvPr id="73" name="Rectangle 72"/>
          <p:cNvSpPr/>
          <p:nvPr/>
        </p:nvSpPr>
        <p:spPr>
          <a:xfrm>
            <a:off x="2321123" y="617148"/>
            <a:ext cx="734496"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0</a:t>
            </a:r>
            <a:r>
              <a:rPr lang="en-US" sz="1200" baseline="30000" dirty="0"/>
              <a:t>o</a:t>
            </a:r>
            <a:r>
              <a:rPr lang="en-US" sz="1200" b="1" i="1" dirty="0">
                <a:latin typeface="Symbol" panose="05050102010706020507" pitchFamily="18" charset="2"/>
              </a:rPr>
              <a:t> </a:t>
            </a:r>
            <a:endParaRPr lang="en-US" sz="1200" dirty="0"/>
          </a:p>
        </p:txBody>
      </p:sp>
      <p:sp>
        <p:nvSpPr>
          <p:cNvPr id="74" name="Rectangle 73"/>
          <p:cNvSpPr/>
          <p:nvPr/>
        </p:nvSpPr>
        <p:spPr>
          <a:xfrm>
            <a:off x="3795342" y="612210"/>
            <a:ext cx="81945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a:t>
            </a:r>
            <a:r>
              <a:rPr lang="en-US" sz="1200" dirty="0" smtClean="0"/>
              <a:t>45</a:t>
            </a:r>
            <a:r>
              <a:rPr lang="en-US" sz="1200" baseline="30000" dirty="0" smtClean="0"/>
              <a:t>o</a:t>
            </a:r>
            <a:r>
              <a:rPr lang="en-US" sz="1200" b="1" i="1" dirty="0" smtClean="0">
                <a:latin typeface="Symbol" panose="05050102010706020507" pitchFamily="18" charset="2"/>
              </a:rPr>
              <a:t> </a:t>
            </a:r>
            <a:endParaRPr lang="en-US" sz="1200" dirty="0"/>
          </a:p>
        </p:txBody>
      </p:sp>
      <p:sp>
        <p:nvSpPr>
          <p:cNvPr id="75" name="Rectangle 74"/>
          <p:cNvSpPr/>
          <p:nvPr/>
        </p:nvSpPr>
        <p:spPr>
          <a:xfrm>
            <a:off x="5240801" y="620031"/>
            <a:ext cx="81945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a:t>
            </a:r>
            <a:r>
              <a:rPr lang="en-US" sz="1200" dirty="0" smtClean="0"/>
              <a:t>90</a:t>
            </a:r>
            <a:r>
              <a:rPr lang="en-US" sz="1200" baseline="30000" dirty="0" smtClean="0"/>
              <a:t>o</a:t>
            </a:r>
            <a:r>
              <a:rPr lang="en-US" sz="1200" b="1" i="1" dirty="0" smtClean="0">
                <a:latin typeface="Symbol" panose="05050102010706020507" pitchFamily="18" charset="2"/>
              </a:rPr>
              <a:t> </a:t>
            </a:r>
            <a:endParaRPr lang="en-US" sz="1200" dirty="0"/>
          </a:p>
        </p:txBody>
      </p:sp>
      <p:sp>
        <p:nvSpPr>
          <p:cNvPr id="76" name="Rectangle 75"/>
          <p:cNvSpPr/>
          <p:nvPr/>
        </p:nvSpPr>
        <p:spPr>
          <a:xfrm>
            <a:off x="7226300" y="616796"/>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a:t>
            </a:r>
            <a:r>
              <a:rPr lang="en-US" sz="1200" dirty="0" smtClean="0"/>
              <a:t>315</a:t>
            </a:r>
            <a:r>
              <a:rPr lang="en-US" sz="1200" baseline="30000" dirty="0" smtClean="0"/>
              <a:t>o</a:t>
            </a:r>
            <a:r>
              <a:rPr lang="en-US" sz="1200" b="1" i="1" dirty="0" smtClean="0">
                <a:latin typeface="Symbol" panose="05050102010706020507" pitchFamily="18" charset="2"/>
              </a:rPr>
              <a:t> </a:t>
            </a:r>
            <a:endParaRPr lang="en-US" sz="1200" dirty="0"/>
          </a:p>
        </p:txBody>
      </p:sp>
      <p:sp>
        <p:nvSpPr>
          <p:cNvPr id="77" name="TextBox 76"/>
          <p:cNvSpPr txBox="1"/>
          <p:nvPr/>
        </p:nvSpPr>
        <p:spPr>
          <a:xfrm>
            <a:off x="1485255" y="4030850"/>
            <a:ext cx="853408" cy="261610"/>
          </a:xfrm>
          <a:prstGeom prst="rect">
            <a:avLst/>
          </a:prstGeom>
          <a:noFill/>
        </p:spPr>
        <p:txBody>
          <a:bodyPr wrap="square" rtlCol="0">
            <a:spAutoFit/>
          </a:bodyPr>
          <a:lstStyle/>
          <a:p>
            <a:r>
              <a:rPr lang="en-US" sz="1100" i="1" dirty="0" err="1" smtClean="0">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smtClean="0">
                <a:latin typeface="Symbol" panose="05050102010706020507" pitchFamily="18" charset="2"/>
              </a:rPr>
              <a:t> </a:t>
            </a:r>
            <a:r>
              <a:rPr lang="en-US" sz="1100" dirty="0"/>
              <a:t>= </a:t>
            </a:r>
            <a:r>
              <a:rPr lang="en-US" sz="1100" dirty="0" smtClean="0"/>
              <a:t>135</a:t>
            </a:r>
            <a:r>
              <a:rPr lang="en-US" sz="1100" baseline="30000" dirty="0" smtClean="0"/>
              <a:t>o</a:t>
            </a:r>
            <a:r>
              <a:rPr lang="en-US" sz="1100" b="1" i="1" dirty="0" smtClean="0">
                <a:latin typeface="Symbol" panose="05050102010706020507" pitchFamily="18" charset="2"/>
              </a:rPr>
              <a:t> </a:t>
            </a:r>
          </a:p>
        </p:txBody>
      </p:sp>
      <p:sp>
        <p:nvSpPr>
          <p:cNvPr id="78" name="TextBox 77"/>
          <p:cNvSpPr txBox="1"/>
          <p:nvPr/>
        </p:nvSpPr>
        <p:spPr>
          <a:xfrm>
            <a:off x="1485255" y="2797814"/>
            <a:ext cx="726002" cy="261610"/>
          </a:xfrm>
          <a:prstGeom prst="rect">
            <a:avLst/>
          </a:prstGeom>
          <a:noFill/>
        </p:spPr>
        <p:txBody>
          <a:bodyPr wrap="square" rtlCol="0">
            <a:spAutoFit/>
          </a:bodyPr>
          <a:lstStyle/>
          <a:p>
            <a:r>
              <a:rPr lang="en-US" sz="1100" i="1" dirty="0" err="1" smtClean="0">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smtClean="0">
                <a:latin typeface="Symbol" panose="05050102010706020507" pitchFamily="18" charset="2"/>
              </a:rPr>
              <a:t> </a:t>
            </a:r>
            <a:r>
              <a:rPr lang="en-US" sz="1100" dirty="0"/>
              <a:t>= </a:t>
            </a:r>
            <a:r>
              <a:rPr lang="en-US" sz="1100" dirty="0" smtClean="0"/>
              <a:t>90</a:t>
            </a:r>
            <a:r>
              <a:rPr lang="en-US" sz="1100" baseline="30000" dirty="0" smtClean="0"/>
              <a:t>o</a:t>
            </a:r>
            <a:r>
              <a:rPr lang="en-US" sz="1100" b="1" i="1" dirty="0" smtClean="0">
                <a:latin typeface="Symbol" panose="05050102010706020507" pitchFamily="18" charset="2"/>
              </a:rPr>
              <a:t> </a:t>
            </a:r>
          </a:p>
        </p:txBody>
      </p:sp>
      <p:pic>
        <p:nvPicPr>
          <p:cNvPr id="4" name="Picture 3"/>
          <p:cNvPicPr>
            <a:picLocks noChangeAspect="1"/>
          </p:cNvPicPr>
          <p:nvPr/>
        </p:nvPicPr>
        <p:blipFill>
          <a:blip r:embed="rId3"/>
          <a:stretch>
            <a:fillRect/>
          </a:stretch>
        </p:blipFill>
        <p:spPr>
          <a:xfrm>
            <a:off x="228600" y="889209"/>
            <a:ext cx="8551732" cy="4196436"/>
          </a:xfrm>
          <a:prstGeom prst="rect">
            <a:avLst/>
          </a:prstGeom>
        </p:spPr>
      </p:pic>
      <p:sp>
        <p:nvSpPr>
          <p:cNvPr id="10"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989334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Antenna Polarization</a:t>
            </a:r>
            <a:endParaRPr lang="en-US" dirty="0"/>
          </a:p>
        </p:txBody>
      </p:sp>
      <p:sp>
        <p:nvSpPr>
          <p:cNvPr id="3" name="Content Placeholder 2"/>
          <p:cNvSpPr>
            <a:spLocks noGrp="1"/>
          </p:cNvSpPr>
          <p:nvPr>
            <p:ph idx="1"/>
          </p:nvPr>
        </p:nvSpPr>
        <p:spPr>
          <a:xfrm>
            <a:off x="360000" y="1026000"/>
            <a:ext cx="4821600" cy="3483000"/>
          </a:xfrm>
        </p:spPr>
        <p:txBody>
          <a:bodyPr>
            <a:normAutofit fontScale="92500" lnSpcReduction="20000"/>
          </a:bodyPr>
          <a:lstStyle/>
          <a:p>
            <a:r>
              <a:rPr lang="en-US" dirty="0" smtClean="0"/>
              <a:t>It is important to evaluate </a:t>
            </a:r>
            <a:r>
              <a:rPr lang="en-US" dirty="0"/>
              <a:t>the coupling of both </a:t>
            </a:r>
            <a:r>
              <a:rPr lang="en-US" dirty="0">
                <a:latin typeface="Symbol" panose="05050102010706020507" pitchFamily="18" charset="2"/>
              </a:rPr>
              <a:t>q</a:t>
            </a:r>
            <a:r>
              <a:rPr lang="en-US" dirty="0"/>
              <a:t> and </a:t>
            </a:r>
            <a:r>
              <a:rPr lang="en-US" dirty="0">
                <a:latin typeface="Symbol" panose="05050102010706020507" pitchFamily="18" charset="2"/>
              </a:rPr>
              <a:t>f-</a:t>
            </a:r>
            <a:r>
              <a:rPr lang="en-US" dirty="0"/>
              <a:t>polarized field </a:t>
            </a:r>
            <a:r>
              <a:rPr lang="en-US" dirty="0" smtClean="0"/>
              <a:t>components radiated by the reference antenna with </a:t>
            </a:r>
            <a:r>
              <a:rPr lang="en-US" dirty="0"/>
              <a:t>the test chamber</a:t>
            </a:r>
            <a:endParaRPr lang="en-US" dirty="0" smtClean="0"/>
          </a:p>
          <a:p>
            <a:r>
              <a:rPr lang="en-US" dirty="0" smtClean="0"/>
              <a:t>In order to limit the testing requirements, it is suggested not to test the reference antenna aligned with each of the two principal polarizations separately as it would effectively double the test time. Instead, it is suggested to either utilize a</a:t>
            </a:r>
          </a:p>
          <a:p>
            <a:pPr lvl="1"/>
            <a:r>
              <a:rPr lang="en-US" dirty="0" smtClean="0"/>
              <a:t>a single linear-polarized reference antenna and tilt it by 45</a:t>
            </a:r>
            <a:r>
              <a:rPr lang="en-US" baseline="30000" dirty="0" smtClean="0"/>
              <a:t>o</a:t>
            </a:r>
            <a:r>
              <a:rPr lang="en-US" dirty="0" smtClean="0"/>
              <a:t> around its own axis or a</a:t>
            </a:r>
          </a:p>
          <a:p>
            <a:pPr lvl="1"/>
            <a:r>
              <a:rPr lang="en-US" dirty="0" smtClean="0"/>
              <a:t>A circular-polarized reference antenna</a:t>
            </a:r>
          </a:p>
          <a:p>
            <a:pPr marL="180000" lvl="1" indent="0">
              <a:buNone/>
            </a:pPr>
            <a:r>
              <a:rPr lang="en-US" dirty="0"/>
              <a:t>i</a:t>
            </a:r>
            <a:r>
              <a:rPr lang="en-US" dirty="0" smtClean="0"/>
              <a:t>n order to transmit both </a:t>
            </a:r>
            <a:r>
              <a:rPr lang="en-US" dirty="0" smtClean="0">
                <a:latin typeface="Symbol" panose="05050102010706020507" pitchFamily="18" charset="2"/>
              </a:rPr>
              <a:t>q</a:t>
            </a:r>
            <a:r>
              <a:rPr lang="en-US" dirty="0"/>
              <a:t> </a:t>
            </a:r>
            <a:r>
              <a:rPr lang="en-US" dirty="0" smtClean="0"/>
              <a:t>and </a:t>
            </a:r>
            <a:r>
              <a:rPr lang="en-US" dirty="0" smtClean="0">
                <a:latin typeface="Symbol" panose="05050102010706020507" pitchFamily="18" charset="2"/>
              </a:rPr>
              <a:t>f-</a:t>
            </a:r>
            <a:r>
              <a:rPr lang="en-US" dirty="0" smtClean="0"/>
              <a:t>polarized field components from the reference antenna.</a:t>
            </a:r>
          </a:p>
          <a:p>
            <a:r>
              <a:rPr lang="en-US" b="1" dirty="0" smtClean="0"/>
              <a:t>Proposal 5: </a:t>
            </a:r>
            <a:r>
              <a:rPr lang="en-US" b="1" dirty="0"/>
              <a:t>utilize </a:t>
            </a:r>
            <a:r>
              <a:rPr lang="en-US" b="1" dirty="0" smtClean="0"/>
              <a:t>a </a:t>
            </a:r>
            <a:r>
              <a:rPr lang="en-US" b="1" dirty="0"/>
              <a:t>single linear-polarized reference antenna and tilt it by 45</a:t>
            </a:r>
            <a:r>
              <a:rPr lang="en-US" b="1" baseline="30000" dirty="0"/>
              <a:t>o</a:t>
            </a:r>
            <a:r>
              <a:rPr lang="en-US" b="1" dirty="0"/>
              <a:t> around its own </a:t>
            </a:r>
            <a:r>
              <a:rPr lang="en-US" b="1" dirty="0" smtClean="0"/>
              <a:t>axis or a </a:t>
            </a:r>
            <a:r>
              <a:rPr lang="en-US" b="1" dirty="0"/>
              <a:t>circular-polarized reference </a:t>
            </a:r>
            <a:r>
              <a:rPr lang="en-US" b="1" dirty="0" smtClean="0"/>
              <a:t>antenna </a:t>
            </a:r>
            <a:r>
              <a:rPr lang="en-US" b="1" dirty="0"/>
              <a:t>to transmit both </a:t>
            </a:r>
            <a:r>
              <a:rPr lang="en-US" b="1" dirty="0">
                <a:latin typeface="Symbol" panose="05050102010706020507" pitchFamily="18" charset="2"/>
              </a:rPr>
              <a:t>q</a:t>
            </a:r>
            <a:r>
              <a:rPr lang="en-US" b="1" dirty="0"/>
              <a:t> and </a:t>
            </a:r>
            <a:r>
              <a:rPr lang="en-US" b="1" dirty="0">
                <a:latin typeface="Symbol" panose="05050102010706020507" pitchFamily="18" charset="2"/>
              </a:rPr>
              <a:t>f-</a:t>
            </a:r>
            <a:r>
              <a:rPr lang="en-US" b="1" dirty="0"/>
              <a:t>polarized field components</a:t>
            </a:r>
            <a:endParaRPr lang="en-US" b="1" dirty="0" smtClean="0"/>
          </a:p>
        </p:txBody>
      </p:sp>
      <p:sp>
        <p:nvSpPr>
          <p:cNvPr id="4" name="Date Placeholder 3"/>
          <p:cNvSpPr>
            <a:spLocks noGrp="1"/>
          </p:cNvSpPr>
          <p:nvPr>
            <p:ph type="dt" sz="half" idx="10"/>
          </p:nvPr>
        </p:nvSpPr>
        <p:spPr/>
        <p:txBody>
          <a:bodyPr/>
          <a:lstStyle/>
          <a:p>
            <a:r>
              <a:rPr lang="en-US" smtClean="0"/>
              <a:t>September 2017</a:t>
            </a:r>
          </a:p>
        </p:txBody>
      </p:sp>
      <p:sp>
        <p:nvSpPr>
          <p:cNvPr id="5" name="Footer Placeholder 4"/>
          <p:cNvSpPr>
            <a:spLocks noGrp="1"/>
          </p:cNvSpPr>
          <p:nvPr>
            <p:ph type="ftr" sz="quarter" idx="11"/>
          </p:nvPr>
        </p:nvSpPr>
        <p:spPr/>
        <p:txBody>
          <a:bodyPr/>
          <a:lstStyle/>
          <a:p>
            <a:r>
              <a:rPr lang="en-US" smtClean="0"/>
              <a:t>R4-1709810</a:t>
            </a:r>
          </a:p>
        </p:txBody>
      </p:sp>
      <p:sp>
        <p:nvSpPr>
          <p:cNvPr id="6" name="Slide Number Placeholder 5"/>
          <p:cNvSpPr>
            <a:spLocks noGrp="1"/>
          </p:cNvSpPr>
          <p:nvPr>
            <p:ph type="sldNum" sz="quarter" idx="12"/>
          </p:nvPr>
        </p:nvSpPr>
        <p:spPr/>
        <p:txBody>
          <a:bodyPr/>
          <a:lstStyle/>
          <a:p>
            <a:fld id="{57CB76AC-E5DF-427C-ABDC-2F4FBD8E4B69}" type="slidenum">
              <a:rPr lang="en-US" smtClean="0"/>
              <a:t>9</a:t>
            </a:fld>
            <a:endParaRPr lang="en-US"/>
          </a:p>
        </p:txBody>
      </p:sp>
      <p:cxnSp>
        <p:nvCxnSpPr>
          <p:cNvPr id="10" name="Straight Arrow Connector 9"/>
          <p:cNvCxnSpPr/>
          <p:nvPr/>
        </p:nvCxnSpPr>
        <p:spPr>
          <a:xfrm>
            <a:off x="7743511" y="470024"/>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6200000">
            <a:off x="8669612" y="419736"/>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725897" y="561395"/>
            <a:ext cx="537327" cy="276999"/>
          </a:xfrm>
          <a:prstGeom prst="rect">
            <a:avLst/>
          </a:prstGeom>
          <a:noFill/>
        </p:spPr>
        <p:txBody>
          <a:bodyPr wrap="none" rtlCol="0">
            <a:spAutoFit/>
          </a:bodyPr>
          <a:lstStyle/>
          <a:p>
            <a:r>
              <a:rPr lang="en-US" sz="1200" dirty="0" smtClean="0">
                <a:latin typeface="Symbol" panose="05050102010706020507" pitchFamily="18" charset="2"/>
              </a:rPr>
              <a:t>q</a:t>
            </a:r>
            <a:r>
              <a:rPr lang="en-US" sz="1200" dirty="0" smtClean="0"/>
              <a:t>-Pol</a:t>
            </a:r>
          </a:p>
        </p:txBody>
      </p:sp>
      <p:sp>
        <p:nvSpPr>
          <p:cNvPr id="20" name="TextBox 19"/>
          <p:cNvSpPr txBox="1"/>
          <p:nvPr/>
        </p:nvSpPr>
        <p:spPr>
          <a:xfrm>
            <a:off x="8367235" y="349426"/>
            <a:ext cx="537327" cy="276999"/>
          </a:xfrm>
          <a:prstGeom prst="rect">
            <a:avLst/>
          </a:prstGeom>
          <a:noFill/>
        </p:spPr>
        <p:txBody>
          <a:bodyPr wrap="none" rtlCol="0">
            <a:spAutoFit/>
          </a:bodyPr>
          <a:lstStyle/>
          <a:p>
            <a:r>
              <a:rPr lang="en-US" sz="1200" dirty="0" smtClean="0">
                <a:latin typeface="Symbol" panose="05050102010706020507" pitchFamily="18" charset="2"/>
              </a:rPr>
              <a:t>f</a:t>
            </a:r>
            <a:r>
              <a:rPr lang="en-US" sz="1200" dirty="0" smtClean="0"/>
              <a:t>-Pol</a:t>
            </a:r>
          </a:p>
        </p:txBody>
      </p:sp>
      <p:cxnSp>
        <p:nvCxnSpPr>
          <p:cNvPr id="24" name="Straight Arrow Connector 23"/>
          <p:cNvCxnSpPr/>
          <p:nvPr/>
        </p:nvCxnSpPr>
        <p:spPr>
          <a:xfrm>
            <a:off x="8134254" y="2257038"/>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6200000">
            <a:off x="8134254" y="2230242"/>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101028" y="2600754"/>
            <a:ext cx="537327" cy="276999"/>
          </a:xfrm>
          <a:prstGeom prst="rect">
            <a:avLst/>
          </a:prstGeom>
          <a:noFill/>
        </p:spPr>
        <p:txBody>
          <a:bodyPr wrap="none" rtlCol="0">
            <a:spAutoFit/>
          </a:bodyPr>
          <a:lstStyle/>
          <a:p>
            <a:r>
              <a:rPr lang="en-US" sz="1200" dirty="0" smtClean="0">
                <a:latin typeface="Symbol" panose="05050102010706020507" pitchFamily="18" charset="2"/>
              </a:rPr>
              <a:t>q</a:t>
            </a:r>
            <a:r>
              <a:rPr lang="en-US" sz="1200" dirty="0" smtClean="0"/>
              <a:t>-Pol</a:t>
            </a:r>
          </a:p>
        </p:txBody>
      </p:sp>
      <p:sp>
        <p:nvSpPr>
          <p:cNvPr id="27" name="TextBox 26"/>
          <p:cNvSpPr txBox="1"/>
          <p:nvPr/>
        </p:nvSpPr>
        <p:spPr>
          <a:xfrm>
            <a:off x="8312189" y="2301241"/>
            <a:ext cx="537327" cy="276999"/>
          </a:xfrm>
          <a:prstGeom prst="rect">
            <a:avLst/>
          </a:prstGeom>
          <a:noFill/>
        </p:spPr>
        <p:txBody>
          <a:bodyPr wrap="none" rtlCol="0">
            <a:spAutoFit/>
          </a:bodyPr>
          <a:lstStyle/>
          <a:p>
            <a:r>
              <a:rPr lang="en-US" sz="1200" dirty="0" smtClean="0">
                <a:latin typeface="Symbol" panose="05050102010706020507" pitchFamily="18" charset="2"/>
              </a:rPr>
              <a:t>f</a:t>
            </a:r>
            <a:r>
              <a:rPr lang="en-US" sz="1200" dirty="0" smtClean="0"/>
              <a:t>-Pol</a:t>
            </a:r>
          </a:p>
        </p:txBody>
      </p:sp>
      <p:sp>
        <p:nvSpPr>
          <p:cNvPr id="28" name="TextBox 27"/>
          <p:cNvSpPr txBox="1"/>
          <p:nvPr/>
        </p:nvSpPr>
        <p:spPr>
          <a:xfrm>
            <a:off x="5200824" y="945024"/>
            <a:ext cx="1422849" cy="507831"/>
          </a:xfrm>
          <a:prstGeom prst="rect">
            <a:avLst/>
          </a:prstGeom>
          <a:noFill/>
        </p:spPr>
        <p:txBody>
          <a:bodyPr wrap="square" rtlCol="0">
            <a:spAutoFit/>
          </a:bodyPr>
          <a:lstStyle/>
          <a:p>
            <a:r>
              <a:rPr lang="en-US" sz="900" dirty="0" smtClean="0"/>
              <a:t>Requires two separate antenna orientations </a:t>
            </a:r>
            <a:br>
              <a:rPr lang="en-US" sz="900" dirty="0" smtClean="0"/>
            </a:br>
            <a:r>
              <a:rPr lang="en-US" sz="900" dirty="0" smtClean="0">
                <a:sym typeface="Wingdings" panose="05000000000000000000" pitchFamily="2" charset="2"/>
              </a:rPr>
              <a:t> Double the test time!</a:t>
            </a:r>
            <a:endParaRPr lang="en-US" sz="900" dirty="0" smtClean="0"/>
          </a:p>
        </p:txBody>
      </p:sp>
      <p:sp>
        <p:nvSpPr>
          <p:cNvPr id="29" name="TextBox 28"/>
          <p:cNvSpPr txBox="1"/>
          <p:nvPr/>
        </p:nvSpPr>
        <p:spPr>
          <a:xfrm>
            <a:off x="5127774" y="2728831"/>
            <a:ext cx="1175637" cy="369332"/>
          </a:xfrm>
          <a:prstGeom prst="rect">
            <a:avLst/>
          </a:prstGeom>
          <a:noFill/>
        </p:spPr>
        <p:txBody>
          <a:bodyPr wrap="square" rtlCol="0">
            <a:spAutoFit/>
          </a:bodyPr>
          <a:lstStyle/>
          <a:p>
            <a:r>
              <a:rPr lang="en-US" sz="900" dirty="0" smtClean="0"/>
              <a:t>Requires a single antenna orientation</a:t>
            </a:r>
          </a:p>
        </p:txBody>
      </p:sp>
      <p:cxnSp>
        <p:nvCxnSpPr>
          <p:cNvPr id="31" name="Straight Arrow Connector 30"/>
          <p:cNvCxnSpPr/>
          <p:nvPr/>
        </p:nvCxnSpPr>
        <p:spPr>
          <a:xfrm>
            <a:off x="7369022" y="1781125"/>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6200000">
            <a:off x="7369022" y="1754329"/>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335796" y="2124841"/>
            <a:ext cx="537327" cy="276999"/>
          </a:xfrm>
          <a:prstGeom prst="rect">
            <a:avLst/>
          </a:prstGeom>
          <a:noFill/>
        </p:spPr>
        <p:txBody>
          <a:bodyPr wrap="none" rtlCol="0">
            <a:spAutoFit/>
          </a:bodyPr>
          <a:lstStyle/>
          <a:p>
            <a:r>
              <a:rPr lang="en-US" sz="1200" dirty="0" smtClean="0">
                <a:latin typeface="Symbol" panose="05050102010706020507" pitchFamily="18" charset="2"/>
              </a:rPr>
              <a:t>q</a:t>
            </a:r>
            <a:r>
              <a:rPr lang="en-US" sz="1200" dirty="0" smtClean="0"/>
              <a:t>-Pol</a:t>
            </a:r>
          </a:p>
        </p:txBody>
      </p:sp>
      <p:sp>
        <p:nvSpPr>
          <p:cNvPr id="34" name="TextBox 33"/>
          <p:cNvSpPr txBox="1"/>
          <p:nvPr/>
        </p:nvSpPr>
        <p:spPr>
          <a:xfrm>
            <a:off x="7546957" y="1825328"/>
            <a:ext cx="537327" cy="276999"/>
          </a:xfrm>
          <a:prstGeom prst="rect">
            <a:avLst/>
          </a:prstGeom>
          <a:noFill/>
        </p:spPr>
        <p:txBody>
          <a:bodyPr wrap="none" rtlCol="0">
            <a:spAutoFit/>
          </a:bodyPr>
          <a:lstStyle/>
          <a:p>
            <a:r>
              <a:rPr lang="en-US" sz="1200" dirty="0" smtClean="0">
                <a:latin typeface="Symbol" panose="05050102010706020507" pitchFamily="18" charset="2"/>
              </a:rPr>
              <a:t>f</a:t>
            </a:r>
            <a:r>
              <a:rPr lang="en-US" sz="1200" dirty="0" smtClean="0"/>
              <a:t>-Pol</a:t>
            </a:r>
          </a:p>
        </p:txBody>
      </p:sp>
      <p:sp>
        <p:nvSpPr>
          <p:cNvPr id="22" name="Can 21"/>
          <p:cNvSpPr/>
          <p:nvPr/>
        </p:nvSpPr>
        <p:spPr>
          <a:xfrm rot="13202680">
            <a:off x="7035193" y="2899394"/>
            <a:ext cx="533400" cy="916398"/>
          </a:xfrm>
          <a:prstGeom prst="can">
            <a:avLst>
              <a:gd name="adj" fmla="val 41217"/>
            </a:avLst>
          </a:prstGeom>
          <a:solidFill>
            <a:schemeClr val="bg1">
              <a:lumMod val="65000"/>
            </a:schemeClr>
          </a:solidFill>
          <a:ln>
            <a:noFill/>
          </a:ln>
          <a:scene3d>
            <a:camera prst="orthographicFront">
              <a:rot lat="21216220" lon="20423199" rev="2141929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smtClean="0"/>
          </a:p>
        </p:txBody>
      </p:sp>
      <p:sp>
        <p:nvSpPr>
          <p:cNvPr id="38" name="Circular Arrow 37"/>
          <p:cNvSpPr/>
          <p:nvPr/>
        </p:nvSpPr>
        <p:spPr>
          <a:xfrm rot="8698368">
            <a:off x="7610779" y="2675902"/>
            <a:ext cx="304800" cy="436488"/>
          </a:xfrm>
          <a:prstGeom prst="circularArrow">
            <a:avLst>
              <a:gd name="adj1" fmla="val 12500"/>
              <a:gd name="adj2" fmla="val 1142319"/>
              <a:gd name="adj3" fmla="val 20457681"/>
              <a:gd name="adj4" fmla="val 1258113"/>
              <a:gd name="adj5" fmla="val 12500"/>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smtClean="0">
              <a:solidFill>
                <a:schemeClr val="tx1"/>
              </a:solidFill>
            </a:endParaRPr>
          </a:p>
        </p:txBody>
      </p:sp>
      <p:sp>
        <p:nvSpPr>
          <p:cNvPr id="39" name="Right Arrow 38"/>
          <p:cNvSpPr/>
          <p:nvPr/>
        </p:nvSpPr>
        <p:spPr>
          <a:xfrm rot="5400000">
            <a:off x="7245361" y="909112"/>
            <a:ext cx="358490" cy="86646"/>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smtClean="0"/>
          </a:p>
        </p:txBody>
      </p:sp>
      <p:sp>
        <p:nvSpPr>
          <p:cNvPr id="49" name="Right Arrow 48"/>
          <p:cNvSpPr/>
          <p:nvPr/>
        </p:nvSpPr>
        <p:spPr>
          <a:xfrm>
            <a:off x="8299124" y="894760"/>
            <a:ext cx="358490" cy="86646"/>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smtClean="0"/>
          </a:p>
        </p:txBody>
      </p:sp>
      <p:sp>
        <p:nvSpPr>
          <p:cNvPr id="50" name="Right Arrow 49"/>
          <p:cNvSpPr/>
          <p:nvPr/>
        </p:nvSpPr>
        <p:spPr>
          <a:xfrm rot="2898599">
            <a:off x="6827049" y="2384211"/>
            <a:ext cx="358490" cy="86646"/>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smtClean="0"/>
          </a:p>
        </p:txBody>
      </p:sp>
      <p:sp>
        <p:nvSpPr>
          <p:cNvPr id="40" name="Left Brace 39"/>
          <p:cNvSpPr/>
          <p:nvPr/>
        </p:nvSpPr>
        <p:spPr>
          <a:xfrm>
            <a:off x="6206251" y="1883645"/>
            <a:ext cx="270749" cy="2059705"/>
          </a:xfrm>
          <a:prstGeom prst="leftBrace">
            <a:avLst>
              <a:gd name="adj1" fmla="val 40498"/>
              <a:gd name="adj2" fmla="val 50000"/>
            </a:avLst>
          </a:prstGeom>
          <a:noFill/>
          <a:ln w="1905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6355083" y="712893"/>
            <a:ext cx="2407917" cy="2468457"/>
          </a:xfrm>
          <a:prstGeom prst="rect">
            <a:avLst/>
          </a:prstGeom>
        </p:spPr>
      </p:pic>
      <p:sp>
        <p:nvSpPr>
          <p:cNvPr id="1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smtClean="0">
              <a:solidFill>
                <a:srgbClr val="000000"/>
              </a:solidFill>
            </a:endParaRPr>
          </a:p>
        </p:txBody>
      </p:sp>
    </p:spTree>
    <p:custDataLst>
      <p:tags r:id="rId1"/>
    </p:custDataLst>
    <p:extLst>
      <p:ext uri="{BB962C8B-B14F-4D97-AF65-F5344CB8AC3E}">
        <p14:creationId xmlns:p14="http://schemas.microsoft.com/office/powerpoint/2010/main" val="18656675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1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0</TotalTime>
  <Words>1676</Words>
  <Application>Microsoft Office PowerPoint</Application>
  <PresentationFormat>On-screen Show (16:9)</PresentationFormat>
  <Paragraphs>176</Paragraphs>
  <Slides>13</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Arial Black</vt:lpstr>
      <vt:lpstr>Arial Narrow</vt:lpstr>
      <vt:lpstr>Arial Unicode MS</vt:lpstr>
      <vt:lpstr>Calibri</vt:lpstr>
      <vt:lpstr>Symbol</vt:lpstr>
      <vt:lpstr>Times New Roman</vt:lpstr>
      <vt:lpstr>Wingdings</vt:lpstr>
      <vt:lpstr>US 16 to 9 Rohde und Schwarz</vt:lpstr>
      <vt:lpstr>3GPP TSG RAN WG4 NR#3               R4-1709810 18 - 21 September 2017, Nagoya, Japan</vt:lpstr>
      <vt:lpstr>Objective of this Contribution</vt:lpstr>
      <vt:lpstr>Overview: Ripple Test per CTIA</vt:lpstr>
      <vt:lpstr>Use of Directional Antennas</vt:lpstr>
      <vt:lpstr>MU for TRP/TIS based Efficiency Measurements</vt:lpstr>
      <vt:lpstr>Number of Reference Positions</vt:lpstr>
      <vt:lpstr>Reference Antenna Orientations</vt:lpstr>
      <vt:lpstr>Reference Antenna Orientations</vt:lpstr>
      <vt:lpstr>Reference Antenna Polarization</vt:lpstr>
      <vt:lpstr>Calculation of Combined MU for TRP/TRS</vt:lpstr>
      <vt:lpstr>Calculation of Combined MU for EIRP/EIS</vt:lpstr>
      <vt:lpstr>Proposals</vt:lpstr>
      <vt:lpstr>References</vt:lpstr>
    </vt:vector>
  </TitlesOfParts>
  <Manager>Volker Bach/GF-MC-C</Manager>
  <Company>Rohde &amp; Schwarz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the Quiet Zone Characterization for mm-Wave with Directional Antennas</dc:title>
  <dc:subject>Process landscape</dc:subject>
  <dc:creator>R&amp;S</dc:creator>
  <cp:keywords>2016-06-01</cp:keywords>
  <cp:lastModifiedBy>Thorsten Hertel</cp:lastModifiedBy>
  <cp:revision>100</cp:revision>
  <dcterms:created xsi:type="dcterms:W3CDTF">2017-09-06T04:29:38Z</dcterms:created>
  <dcterms:modified xsi:type="dcterms:W3CDTF">2017-09-11T22:33:07Z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