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8" autoAdjust="0"/>
    <p:restoredTop sz="94660"/>
  </p:normalViewPr>
  <p:slideViewPr>
    <p:cSldViewPr snapToGrid="0">
      <p:cViewPr varScale="1">
        <p:scale>
          <a:sx n="71" d="100"/>
          <a:sy n="71" d="100"/>
        </p:scale>
        <p:origin x="44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85920D-CF96-470A-AA27-232D08E8A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2CE73C0-3671-41C9-AEF6-2F1FC6183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F511C6-32FE-479B-A566-1CDAA236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68ED82-31CC-4B91-A188-61A04893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E2ED03-99D4-4615-BCB1-1DA699732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312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800E11-0FB4-44B2-BBAA-840FD2E9D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A3E32D9-26D5-4BAB-A86E-D3845D944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FBDB84-373C-4FBD-AE42-D3B6300C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D64FEA-6F21-49CD-8A99-BFDB301F9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EE4576-B835-4815-876A-CC6B48D8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46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F9901A8-BB22-4E00-B380-D1A049891E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A1239F9-17D3-4FD7-806C-4178A01E5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785594E-EFA4-4F68-B4C9-D7CFE38A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A090E-833A-472A-AA01-00349259B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BA8D9BB-B458-45C7-A9D6-9EA19CE7E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9600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BE75DE-073B-4705-8780-AEDF5F211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497E5E-662E-464D-AE41-64D43473A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23B08D-80EF-415D-9A2A-4B8470F73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5D32A2-B55E-4B75-BFA2-9B555B416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4AD5041-A2A0-4839-AB95-4264C1671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10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3EA500-D517-4ED1-AB8C-3FC33F0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9538F09-C490-4864-8C34-C532F9268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F1D5FD-03E6-44C0-A1FC-965FF7F2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138C35-744C-43FE-B9C6-F87A56150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FE4FAA7-0FDE-46F3-A74F-1A88820C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8448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EBA57F-384D-4872-95BA-4B3AFBC02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8CBBAF-C462-41CE-AAAF-B65F09E14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4CBAE5-E9E9-4C26-9B86-476679C1D2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275B6-4907-45BD-A20A-7FD563507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11B25B3-7FB7-4BE0-95B2-8A5494DF1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2606BF-CCEF-4A53-9EC6-945B5446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294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6BAA51-CCF6-42A4-9B70-4F0EFE93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C7A14A-9A72-4D4E-8542-A4C61BA726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952235A-1F80-46EA-9531-F9C9517B0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A9CAF-5ECB-422E-A403-5F8705E168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ACF7603-3898-4E16-8603-5E120CD151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95659F-D4B8-4321-A5F6-802B8B6FD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47FA3E1-39E6-4D89-89F2-8CC417FB5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3E6A169-2042-4E20-9A48-E6DCAADB8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191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05504B8-C27B-413B-A82A-E7AEE747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B3FA6C7-DBC0-4B43-B032-612D6311E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DDA38D4-D85B-4D34-8247-1FB5D7CB4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850F2B6-2A8A-424B-87FE-93BCC815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830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BBEF839-62D8-43DE-B5D6-06A5B1E3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A1ECC7B-B65D-48C3-ADB5-1D817941D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EDCF7D6-9997-45A7-8A2C-B4D7488EF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326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C65798-62CD-4797-9DF6-89621C765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2749C87-E9D6-4102-98FE-83A75DA5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9FA4BAB-2EC2-4E0A-90F9-410031166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39D9356-0B1C-4D35-9C83-5E946F0E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61FFF95-7675-4ED9-A6F3-9D193B1C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6DF3AC2-42C6-46BC-8596-2CD7AF7FF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784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55E830-E8F2-4806-8D9B-929013571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F0CC401-5987-4730-8ED6-D8D58A6263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31FA533-DA44-4C61-A1EB-7E85665B11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9C3282-0106-41D6-957E-0D422991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2AB2C32-E525-4A80-8366-D402C9B5B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21767C0-60C9-4D15-B992-702914DC8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82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867F6CF-BCA9-4B1A-9093-3B6497C6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FAB47-CF66-4F1E-8F7D-A8517073A1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3CDD18-5BEE-41CD-AFD3-8DE97631D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2F048-E3B2-4D05-9975-557CBDBFC527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AF9056-45D3-421A-8EF0-5B8A519FE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A57CAF-B805-44C8-AC42-E350DAFCA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BFD25-F311-4172-87EF-7FD09A3A69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951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Arial Unicode MS" panose="020B0604020202020204" pitchFamily="50" charset="-128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Arial Unicode MS" panose="020B0604020202020204" pitchFamily="50" charset="-128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5CED9-A1C4-447C-A8B4-C5AAB249C1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55"/>
            <a:ext cx="9144000" cy="2387600"/>
          </a:xfrm>
        </p:spPr>
        <p:txBody>
          <a:bodyPr/>
          <a:lstStyle/>
          <a:p>
            <a:r>
              <a:rPr lang="en-US" altLang="ja-JP" dirty="0"/>
              <a:t>WF on band specific UE channel bandwidth 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75BC08C4-147B-413C-B7D5-F4751FD70D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11630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…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F543EA8-7FB6-485A-B158-DCB733A63DF4}"/>
              </a:ext>
            </a:extLst>
          </p:cNvPr>
          <p:cNvSpPr/>
          <p:nvPr/>
        </p:nvSpPr>
        <p:spPr>
          <a:xfrm>
            <a:off x="408972" y="24532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3GPP TSG-RAN WG4-NR Meeting #2</a:t>
            </a:r>
            <a:r>
              <a:rPr lang="de-DE" altLang="ja-JP" dirty="0">
                <a:latin typeface="Arial" panose="020B0604020202020204" pitchFamily="34" charset="0"/>
                <a:ea typeface="ＭＳ 明朝" panose="02020609040205080304" pitchFamily="17" charset="-128"/>
              </a:rPr>
              <a:t>	</a:t>
            </a:r>
            <a:endParaRPr lang="ja-JP" altLang="ja-JP" sz="1200" dirty="0">
              <a:effectLst/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marL="1260475" indent="-1260475">
              <a:spcAft>
                <a:spcPts val="600"/>
              </a:spcAf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Qingdao, China, 27th – 29th June, 2017</a:t>
            </a:r>
            <a:endParaRPr lang="en-US" altLang="ja-JP" sz="1200" b="1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E1F1C7B-5229-4C38-A5BE-A55027A8B49C}"/>
              </a:ext>
            </a:extLst>
          </p:cNvPr>
          <p:cNvSpPr/>
          <p:nvPr/>
        </p:nvSpPr>
        <p:spPr>
          <a:xfrm>
            <a:off x="10077691" y="245329"/>
            <a:ext cx="15201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6115050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</a:rPr>
              <a:t>R4-1706982  </a:t>
            </a:r>
          </a:p>
        </p:txBody>
      </p:sp>
    </p:spTree>
    <p:extLst>
      <p:ext uri="{BB962C8B-B14F-4D97-AF65-F5344CB8AC3E}">
        <p14:creationId xmlns:p14="http://schemas.microsoft.com/office/powerpoint/2010/main" val="2473275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16CA13-8CF1-4C0B-94E9-6937D8AD0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7CB33DE-36C7-418A-9586-98A32AFF4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In the online session at RAN4 #NR-AH2, </a:t>
            </a:r>
            <a:r>
              <a:rPr lang="en-US" altLang="ko-KR" sz="2000" dirty="0"/>
              <a:t>the superset of channel bandwidth for UE </a:t>
            </a:r>
            <a:r>
              <a:rPr lang="en-US" altLang="ja-JP" sz="2000" dirty="0"/>
              <a:t>was agreed</a:t>
            </a:r>
            <a:r>
              <a:rPr lang="ja-JP" altLang="en-US" sz="2000" dirty="0"/>
              <a:t> </a:t>
            </a:r>
            <a:r>
              <a:rPr lang="en-US" altLang="ja-JP" sz="2000" dirty="0"/>
              <a:t>as</a:t>
            </a:r>
            <a:r>
              <a:rPr lang="ja-JP" altLang="en-US" sz="2000" dirty="0"/>
              <a:t> </a:t>
            </a:r>
            <a:r>
              <a:rPr lang="en-US" altLang="ja-JP" sz="2000" dirty="0"/>
              <a:t>follows</a:t>
            </a:r>
            <a:r>
              <a:rPr lang="ja-JP" altLang="en-US" sz="2000" dirty="0"/>
              <a:t> </a:t>
            </a:r>
            <a:r>
              <a:rPr lang="en-US" altLang="ja-JP" sz="2000" dirty="0"/>
              <a:t>[1]:</a:t>
            </a:r>
          </a:p>
          <a:p>
            <a:pPr lvl="1" hangingPunct="0"/>
            <a:r>
              <a:rPr lang="en-US" altLang="ja-JP" sz="1800" dirty="0"/>
              <a:t>LTE </a:t>
            </a:r>
            <a:r>
              <a:rPr lang="en-US" altLang="ja-JP" sz="1800" dirty="0" err="1"/>
              <a:t>refarming</a:t>
            </a:r>
            <a:r>
              <a:rPr lang="en-US" altLang="ja-JP" sz="1800" dirty="0"/>
              <a:t>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sub6 bands</a:t>
            </a:r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endParaRPr lang="en-US" altLang="ja-JP" sz="1800" dirty="0"/>
          </a:p>
          <a:p>
            <a:pPr lvl="1" hangingPunct="0"/>
            <a:r>
              <a:rPr lang="en-US" altLang="ja-JP" sz="1800" dirty="0"/>
              <a:t>NR bands for 24GHz -52.6GHz</a:t>
            </a:r>
          </a:p>
          <a:p>
            <a:pPr lvl="2" hangingPunct="0"/>
            <a:endParaRPr lang="ja-JP" altLang="ja-JP" sz="1600" dirty="0"/>
          </a:p>
          <a:p>
            <a:endParaRPr lang="en-US" altLang="ja-JP" sz="1800" dirty="0"/>
          </a:p>
          <a:p>
            <a:endParaRPr lang="en-US" altLang="ja-JP" sz="1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898A673-9385-48C3-8CD9-B6CC04835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515234"/>
              </p:ext>
            </p:extLst>
          </p:nvPr>
        </p:nvGraphicFramePr>
        <p:xfrm>
          <a:off x="838200" y="2879219"/>
          <a:ext cx="10971681" cy="1244600"/>
        </p:xfrm>
        <a:graphic>
          <a:graphicData uri="http://schemas.openxmlformats.org/drawingml/2006/table">
            <a:tbl>
              <a:tblPr firstRow="1" firstCol="1" bandRow="1"/>
              <a:tblGrid>
                <a:gridCol w="1143681">
                  <a:extLst>
                    <a:ext uri="{9D8B030D-6E8A-4147-A177-3AD203B41FA5}">
                      <a16:colId xmlns:a16="http://schemas.microsoft.com/office/drawing/2014/main" val="764810558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528743613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755871371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40184612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062022955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2644265449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182090669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3603468793"/>
                    </a:ext>
                  </a:extLst>
                </a:gridCol>
              </a:tblGrid>
              <a:tr h="11329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919018"/>
                  </a:ext>
                </a:extLst>
              </a:tr>
              <a:tr h="226589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5MHz(90% spectrum utilization may not be </a:t>
                      </a:r>
                      <a:r>
                        <a:rPr lang="en-GB" sz="1000" dirty="0" err="1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achived</a:t>
                      </a: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4826643"/>
                  </a:ext>
                </a:extLst>
              </a:tr>
              <a:tr h="222385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10MHz( 90% spectrum utilization may not be achived)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[25MHz]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[50MHz]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30593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6E8FE0D8-9526-42A4-9E63-E710B4936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581946"/>
              </p:ext>
            </p:extLst>
          </p:nvPr>
        </p:nvGraphicFramePr>
        <p:xfrm>
          <a:off x="838199" y="4610168"/>
          <a:ext cx="10971680" cy="711200"/>
        </p:xfrm>
        <a:graphic>
          <a:graphicData uri="http://schemas.openxmlformats.org/drawingml/2006/table">
            <a:tbl>
              <a:tblPr firstRow="1" firstCol="1" bandRow="1"/>
              <a:tblGrid>
                <a:gridCol w="1551121">
                  <a:extLst>
                    <a:ext uri="{9D8B030D-6E8A-4147-A177-3AD203B41FA5}">
                      <a16:colId xmlns:a16="http://schemas.microsoft.com/office/drawing/2014/main" val="113847269"/>
                    </a:ext>
                  </a:extLst>
                </a:gridCol>
                <a:gridCol w="1528605">
                  <a:extLst>
                    <a:ext uri="{9D8B030D-6E8A-4147-A177-3AD203B41FA5}">
                      <a16:colId xmlns:a16="http://schemas.microsoft.com/office/drawing/2014/main" val="2433079804"/>
                    </a:ext>
                  </a:extLst>
                </a:gridCol>
                <a:gridCol w="1631179">
                  <a:extLst>
                    <a:ext uri="{9D8B030D-6E8A-4147-A177-3AD203B41FA5}">
                      <a16:colId xmlns:a16="http://schemas.microsoft.com/office/drawing/2014/main" val="3258965957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2966008617"/>
                    </a:ext>
                  </a:extLst>
                </a:gridCol>
                <a:gridCol w="1573638">
                  <a:extLst>
                    <a:ext uri="{9D8B030D-6E8A-4147-A177-3AD203B41FA5}">
                      <a16:colId xmlns:a16="http://schemas.microsoft.com/office/drawing/2014/main" val="2084688113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667504319"/>
                    </a:ext>
                  </a:extLst>
                </a:gridCol>
                <a:gridCol w="1562379">
                  <a:extLst>
                    <a:ext uri="{9D8B030D-6E8A-4147-A177-3AD203B41FA5}">
                      <a16:colId xmlns:a16="http://schemas.microsoft.com/office/drawing/2014/main" val="1181781577"/>
                    </a:ext>
                  </a:extLst>
                </a:gridCol>
              </a:tblGrid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15KHz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887171"/>
                  </a:ext>
                </a:extLst>
              </a:tr>
              <a:tr h="7910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30KHz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031072"/>
                  </a:ext>
                </a:extLst>
              </a:tr>
              <a:tr h="19775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 (only for &gt;1GHz band)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20MHz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[40MHz]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[60MHz]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80MHz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58432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F7208C71-9019-4C96-9339-F4A6B2132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16780"/>
              </p:ext>
            </p:extLst>
          </p:nvPr>
        </p:nvGraphicFramePr>
        <p:xfrm>
          <a:off x="838199" y="5902268"/>
          <a:ext cx="10971680" cy="355600"/>
        </p:xfrm>
        <a:graphic>
          <a:graphicData uri="http://schemas.openxmlformats.org/drawingml/2006/table">
            <a:tbl>
              <a:tblPr firstRow="1" firstCol="1" bandRow="1"/>
              <a:tblGrid>
                <a:gridCol w="1557951">
                  <a:extLst>
                    <a:ext uri="{9D8B030D-6E8A-4147-A177-3AD203B41FA5}">
                      <a16:colId xmlns:a16="http://schemas.microsoft.com/office/drawing/2014/main" val="48824779"/>
                    </a:ext>
                  </a:extLst>
                </a:gridCol>
                <a:gridCol w="1536365">
                  <a:extLst>
                    <a:ext uri="{9D8B030D-6E8A-4147-A177-3AD203B41FA5}">
                      <a16:colId xmlns:a16="http://schemas.microsoft.com/office/drawing/2014/main" val="3166211477"/>
                    </a:ext>
                  </a:extLst>
                </a:gridCol>
                <a:gridCol w="1639213">
                  <a:extLst>
                    <a:ext uri="{9D8B030D-6E8A-4147-A177-3AD203B41FA5}">
                      <a16:colId xmlns:a16="http://schemas.microsoft.com/office/drawing/2014/main" val="800153718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027394533"/>
                    </a:ext>
                  </a:extLst>
                </a:gridCol>
                <a:gridCol w="1571918">
                  <a:extLst>
                    <a:ext uri="{9D8B030D-6E8A-4147-A177-3AD203B41FA5}">
                      <a16:colId xmlns:a16="http://schemas.microsoft.com/office/drawing/2014/main" val="1118236341"/>
                    </a:ext>
                  </a:extLst>
                </a:gridCol>
                <a:gridCol w="1583345">
                  <a:extLst>
                    <a:ext uri="{9D8B030D-6E8A-4147-A177-3AD203B41FA5}">
                      <a16:colId xmlns:a16="http://schemas.microsoft.com/office/drawing/2014/main" val="632953550"/>
                    </a:ext>
                  </a:extLst>
                </a:gridCol>
                <a:gridCol w="1541444">
                  <a:extLst>
                    <a:ext uri="{9D8B030D-6E8A-4147-A177-3AD203B41FA5}">
                      <a16:colId xmlns:a16="http://schemas.microsoft.com/office/drawing/2014/main" val="39172734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60KHz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 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571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Data SCS = 120KHz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50MHZ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100MHz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[150MHz]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[200MHz]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[300MHz]</a:t>
                      </a:r>
                      <a:endParaRPr lang="ja-JP" sz="1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400MHz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7901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123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3BBD75-40CE-4E85-9A83-8B8DED0ED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880EA7-31A1-4284-A091-48845B9E9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40656" cy="4351338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Supported channel bandwidth for UE should be decided in a band specific manner</a:t>
            </a:r>
          </a:p>
          <a:p>
            <a:r>
              <a:rPr lang="en-US" altLang="ja-JP" sz="2400" dirty="0"/>
              <a:t>Channel bandwidths in slide #4-5 should be supported for UE</a:t>
            </a:r>
          </a:p>
          <a:p>
            <a:pPr lvl="1"/>
            <a:r>
              <a:rPr lang="en-US" altLang="ja-JP" sz="2000" dirty="0"/>
              <a:t>Orange color means CBW candidate with square bracket </a:t>
            </a:r>
          </a:p>
          <a:p>
            <a:r>
              <a:rPr lang="en-US" altLang="ja-JP" sz="2400" dirty="0"/>
              <a:t>Square bracket should be removed regardless of data channel SCS from the following channel bandwidths:</a:t>
            </a:r>
          </a:p>
          <a:p>
            <a:pPr lvl="1"/>
            <a:r>
              <a:rPr lang="en-US" altLang="ja-JP" sz="1800" dirty="0"/>
              <a:t>40MHz for 3.3-4.2 GHz and 4.4-4.99 GHz bands</a:t>
            </a:r>
          </a:p>
          <a:p>
            <a:pPr lvl="1"/>
            <a:r>
              <a:rPr lang="en-US" altLang="ja-JP" sz="1800" dirty="0"/>
              <a:t>200MHz for 24.25-29.5 GHz and 37-40 GHz</a:t>
            </a:r>
          </a:p>
          <a:p>
            <a:r>
              <a:rPr lang="en-US" altLang="ja-JP" sz="2200" dirty="0"/>
              <a:t>FFS on how to choose the set of CBW to mandate UE to support</a:t>
            </a:r>
          </a:p>
          <a:p>
            <a:pPr marL="0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77834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68FA8F-08AC-4776-A188-62C4D497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LTE </a:t>
            </a:r>
            <a:r>
              <a:rPr kumimoji="1" lang="en-US" altLang="ja-JP" dirty="0" err="1"/>
              <a:t>refarming</a:t>
            </a:r>
            <a:r>
              <a:rPr kumimoji="1" lang="en-US" altLang="ja-JP" dirty="0"/>
              <a:t> bands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DCA99D7-7905-473F-94D7-FD77CD0CC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661532"/>
              </p:ext>
            </p:extLst>
          </p:nvPr>
        </p:nvGraphicFramePr>
        <p:xfrm>
          <a:off x="296329" y="1994527"/>
          <a:ext cx="11040357" cy="3746510"/>
        </p:xfrm>
        <a:graphic>
          <a:graphicData uri="http://schemas.openxmlformats.org/drawingml/2006/table">
            <a:tbl>
              <a:tblPr/>
              <a:tblGrid>
                <a:gridCol w="901809">
                  <a:extLst>
                    <a:ext uri="{9D8B030D-6E8A-4147-A177-3AD203B41FA5}">
                      <a16:colId xmlns:a16="http://schemas.microsoft.com/office/drawing/2014/main" val="1098344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05383255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919307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11871324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55295344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28595353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39117753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1297219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8787708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2738066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22907190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330212338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4121586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414556541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87518866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2700446873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75522652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68520389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442544845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117384052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320145481"/>
                    </a:ext>
                  </a:extLst>
                </a:gridCol>
                <a:gridCol w="482788">
                  <a:extLst>
                    <a:ext uri="{9D8B030D-6E8A-4147-A177-3AD203B41FA5}">
                      <a16:colId xmlns:a16="http://schemas.microsoft.com/office/drawing/2014/main" val="1156173921"/>
                    </a:ext>
                  </a:extLst>
                </a:gridCol>
              </a:tblGrid>
              <a:tr h="24150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+mn-cs"/>
                        </a:rPr>
                        <a:t>Data SCS = 30kHz</a:t>
                      </a:r>
                    </a:p>
                    <a:p>
                      <a:endParaRPr kumimoji="1" lang="ja-JP" altLang="en-US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+mn-cs"/>
                      </a:endParaRPr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137" marR="4137" marT="4137" marB="29785" anchor="ctr"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397372"/>
                  </a:ext>
                </a:extLst>
              </a:tr>
              <a:tr h="51319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25MHz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[50MHz]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23478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1.427-1.518G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6044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3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8013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851727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rowSpan="3"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991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59089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28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674779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41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0663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66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835580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084816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70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137473"/>
                  </a:ext>
                </a:extLst>
              </a:tr>
              <a:tr h="241503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Band 71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NA</a:t>
                      </a:r>
                    </a:p>
                  </a:txBody>
                  <a:tcPr marL="4137" marR="4137" marT="4137" marB="29785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468733"/>
                  </a:ext>
                </a:extLst>
              </a:tr>
              <a:tr h="241503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137" marR="4137" marT="4137" marB="2978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041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42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BA1EAB-6832-41BF-B6F3-94E860302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NR bands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B98865-9A89-4A37-A0E9-02B8D05A6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Sub6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 err="1"/>
              <a:t>mmW</a:t>
            </a:r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055713F6-9A73-4DAF-88FB-F37F8DFB94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825766"/>
              </p:ext>
            </p:extLst>
          </p:nvPr>
        </p:nvGraphicFramePr>
        <p:xfrm>
          <a:off x="541862" y="4558570"/>
          <a:ext cx="6970812" cy="1064260"/>
        </p:xfrm>
        <a:graphic>
          <a:graphicData uri="http://schemas.openxmlformats.org/drawingml/2006/table">
            <a:tbl>
              <a:tblPr/>
              <a:tblGrid>
                <a:gridCol w="1458366">
                  <a:extLst>
                    <a:ext uri="{9D8B030D-6E8A-4147-A177-3AD203B41FA5}">
                      <a16:colId xmlns:a16="http://schemas.microsoft.com/office/drawing/2014/main" val="425835238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79266957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349320397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4062355021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3280379270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1350545544"/>
                    </a:ext>
                  </a:extLst>
                </a:gridCol>
                <a:gridCol w="780741">
                  <a:extLst>
                    <a:ext uri="{9D8B030D-6E8A-4147-A177-3AD203B41FA5}">
                      <a16:colId xmlns:a16="http://schemas.microsoft.com/office/drawing/2014/main" val="2567303233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626259474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120kHz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4467995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[200MHz]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400MHz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517201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24.25-29.5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[Yes]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87521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31.8-33.4GHz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522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37-40 GHz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6350" marR="6350" marT="635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8032709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38B3026-ADBF-4E56-813C-31BFA1AD7D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797298"/>
              </p:ext>
            </p:extLst>
          </p:nvPr>
        </p:nvGraphicFramePr>
        <p:xfrm>
          <a:off x="541863" y="2413145"/>
          <a:ext cx="10515596" cy="1223388"/>
        </p:xfrm>
        <a:graphic>
          <a:graphicData uri="http://schemas.openxmlformats.org/drawingml/2006/table">
            <a:tbl>
              <a:tblPr/>
              <a:tblGrid>
                <a:gridCol w="485407">
                  <a:extLst>
                    <a:ext uri="{9D8B030D-6E8A-4147-A177-3AD203B41FA5}">
                      <a16:colId xmlns:a16="http://schemas.microsoft.com/office/drawing/2014/main" val="295705475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77448715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1780000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35149793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73453928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2967300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13178616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06133137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626902137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74228203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308329098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03228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12970611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57737725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830274364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2699860326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493918429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1317670890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896324095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29224511"/>
                    </a:ext>
                  </a:extLst>
                </a:gridCol>
                <a:gridCol w="485407">
                  <a:extLst>
                    <a:ext uri="{9D8B030D-6E8A-4147-A177-3AD203B41FA5}">
                      <a16:colId xmlns:a16="http://schemas.microsoft.com/office/drawing/2014/main" val="3945572987"/>
                    </a:ext>
                  </a:extLst>
                </a:gridCol>
                <a:gridCol w="322049">
                  <a:extLst>
                    <a:ext uri="{9D8B030D-6E8A-4147-A177-3AD203B41FA5}">
                      <a16:colId xmlns:a16="http://schemas.microsoft.com/office/drawing/2014/main" val="3230914329"/>
                    </a:ext>
                  </a:extLst>
                </a:gridCol>
              </a:tblGrid>
              <a:tr h="16618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NR Band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15kHz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30kHz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Data SCS = 60kHz (for more than 1GHz bands)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156054"/>
                  </a:ext>
                </a:extLst>
              </a:tr>
              <a:tr h="24234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10MHz</a:t>
                      </a:r>
                      <a:b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</a:br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(NOTE)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15MHz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20MHz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[40MHz]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50MHz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[60MHz]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80MHz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100MHz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6657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3.3-4.2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538982"/>
                  </a:ext>
                </a:extLst>
              </a:tr>
              <a:tr h="304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4.4-4.99 GHz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</a:endParaRP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Yes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52817"/>
                  </a:ext>
                </a:extLst>
              </a:tr>
              <a:tr h="166182">
                <a:tc gridSpan="22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</a:rPr>
                        <a:t>NOTE: 90% spectrum utilization may not be achieved</a:t>
                      </a:r>
                    </a:p>
                  </a:txBody>
                  <a:tcPr marL="4616" marR="4616" marT="4616" marB="3323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956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78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28946A-F286-4C6C-BE9C-76EF433BB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893DC8-EB1E-4A0E-9D8A-6815429C6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ja-JP" dirty="0"/>
              <a:t>RAN4 #NR-AH2, RAN4 chairman minutes, Jun. 2017</a:t>
            </a:r>
          </a:p>
          <a:p>
            <a:pPr marL="514350" indent="-514350">
              <a:buFont typeface="+mj-lt"/>
              <a:buAutoNum type="arabicPeriod"/>
            </a:pPr>
            <a:endParaRPr lang="ja-JP" altLang="ja-JP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8193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</TotalTime>
  <Words>659</Words>
  <Application>Microsoft Office PowerPoint</Application>
  <PresentationFormat>ワイド画面</PresentationFormat>
  <Paragraphs>341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Arial Unicode MS</vt:lpstr>
      <vt:lpstr>맑은 고딕</vt:lpstr>
      <vt:lpstr>ＭＳ 明朝</vt:lpstr>
      <vt:lpstr>SimSun</vt:lpstr>
      <vt:lpstr>游ゴシック</vt:lpstr>
      <vt:lpstr>游ゴシック Light</vt:lpstr>
      <vt:lpstr>游明朝</vt:lpstr>
      <vt:lpstr>Arial</vt:lpstr>
      <vt:lpstr>Times New Roman</vt:lpstr>
      <vt:lpstr>Office テーマ</vt:lpstr>
      <vt:lpstr>WF on band specific UE channel bandwidth </vt:lpstr>
      <vt:lpstr>Background</vt:lpstr>
      <vt:lpstr>Proposal</vt:lpstr>
      <vt:lpstr>LTE refarming bands</vt:lpstr>
      <vt:lpstr>NR bands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band numbering</dc:title>
  <dc:creator>sano</dc:creator>
  <cp:lastModifiedBy>sano</cp:lastModifiedBy>
  <cp:revision>53</cp:revision>
  <dcterms:created xsi:type="dcterms:W3CDTF">2017-06-27T07:08:10Z</dcterms:created>
  <dcterms:modified xsi:type="dcterms:W3CDTF">2017-06-29T09:06:15Z</dcterms:modified>
</cp:coreProperties>
</file>