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8" autoAdjust="0"/>
    <p:restoredTop sz="94660"/>
  </p:normalViewPr>
  <p:slideViewPr>
    <p:cSldViewPr snapToGrid="0">
      <p:cViewPr varScale="1">
        <p:scale>
          <a:sx n="71" d="100"/>
          <a:sy n="71" d="100"/>
        </p:scale>
        <p:origin x="44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31955"/>
            <a:ext cx="9144000" cy="2387600"/>
          </a:xfrm>
        </p:spPr>
        <p:txBody>
          <a:bodyPr/>
          <a:lstStyle/>
          <a:p>
            <a:r>
              <a:rPr lang="en-US" altLang="ja-JP" dirty="0"/>
              <a:t>WF on band specific UE channel bandwidth 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…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WG4-NR Meeting #2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Qingdao, China, 27th – 29th June, 2017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R4-1706979  </a:t>
            </a:r>
          </a:p>
        </p:txBody>
      </p:sp>
    </p:spTree>
    <p:extLst>
      <p:ext uri="{BB962C8B-B14F-4D97-AF65-F5344CB8AC3E}">
        <p14:creationId xmlns:p14="http://schemas.microsoft.com/office/powerpoint/2010/main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16CA13-8CF1-4C0B-94E9-6937D8AD0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CB33DE-36C7-418A-9586-98A32AFF4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ja-JP" sz="2000" dirty="0"/>
              <a:t>In the online session at RAN4 #NR-AH2, </a:t>
            </a:r>
            <a:r>
              <a:rPr lang="en-US" altLang="ko-KR" sz="2000" dirty="0"/>
              <a:t>the superset of channel bandwidth for UE </a:t>
            </a:r>
            <a:r>
              <a:rPr lang="en-US" altLang="ja-JP" sz="2000" dirty="0"/>
              <a:t>was agreed</a:t>
            </a:r>
            <a:r>
              <a:rPr lang="ja-JP" altLang="en-US" sz="2000" dirty="0"/>
              <a:t> </a:t>
            </a:r>
            <a:r>
              <a:rPr lang="en-US" altLang="ja-JP" sz="2000" dirty="0"/>
              <a:t>as</a:t>
            </a:r>
            <a:r>
              <a:rPr lang="ja-JP" altLang="en-US" sz="2000" dirty="0"/>
              <a:t> </a:t>
            </a:r>
            <a:r>
              <a:rPr lang="en-US" altLang="ja-JP" sz="2000" dirty="0"/>
              <a:t>follows</a:t>
            </a:r>
            <a:r>
              <a:rPr lang="ja-JP" altLang="en-US" sz="2000" dirty="0"/>
              <a:t> </a:t>
            </a:r>
            <a:r>
              <a:rPr lang="en-US" altLang="ja-JP" sz="2000" dirty="0"/>
              <a:t>[1]:</a:t>
            </a:r>
          </a:p>
          <a:p>
            <a:pPr lvl="1" hangingPunct="0"/>
            <a:r>
              <a:rPr lang="en-US" altLang="ja-JP" sz="1800" dirty="0"/>
              <a:t>LTE </a:t>
            </a:r>
            <a:r>
              <a:rPr lang="en-US" altLang="ja-JP" sz="1800" dirty="0" err="1"/>
              <a:t>refarming</a:t>
            </a:r>
            <a:r>
              <a:rPr lang="en-US" altLang="ja-JP" sz="1800" dirty="0"/>
              <a:t> bands</a:t>
            </a:r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r>
              <a:rPr lang="en-US" altLang="ja-JP" sz="1800" dirty="0"/>
              <a:t>NR sub6 bands</a:t>
            </a:r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r>
              <a:rPr lang="en-US" altLang="ja-JP" sz="1800" dirty="0"/>
              <a:t>NR bands for 24GHz -52.6GHz</a:t>
            </a:r>
          </a:p>
          <a:p>
            <a:pPr lvl="2" hangingPunct="0"/>
            <a:endParaRPr lang="ja-JP" altLang="ja-JP" sz="1600" dirty="0"/>
          </a:p>
          <a:p>
            <a:endParaRPr lang="en-US" altLang="ja-JP" sz="1800" dirty="0"/>
          </a:p>
          <a:p>
            <a:endParaRPr lang="en-US" altLang="ja-JP" sz="18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898A673-9385-48C3-8CD9-B6CC04835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515234"/>
              </p:ext>
            </p:extLst>
          </p:nvPr>
        </p:nvGraphicFramePr>
        <p:xfrm>
          <a:off x="838200" y="2879219"/>
          <a:ext cx="10971681" cy="1244600"/>
        </p:xfrm>
        <a:graphic>
          <a:graphicData uri="http://schemas.openxmlformats.org/drawingml/2006/table">
            <a:tbl>
              <a:tblPr firstRow="1" firstCol="1" bandRow="1"/>
              <a:tblGrid>
                <a:gridCol w="1143681">
                  <a:extLst>
                    <a:ext uri="{9D8B030D-6E8A-4147-A177-3AD203B41FA5}">
                      <a16:colId xmlns:a16="http://schemas.microsoft.com/office/drawing/2014/main" val="764810558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528743613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755871371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40184612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3062022955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644265449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182090669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3603468793"/>
                    </a:ext>
                  </a:extLst>
                </a:gridCol>
              </a:tblGrid>
              <a:tr h="11329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Data SCS = 15KHz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[25MHz]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919018"/>
                  </a:ext>
                </a:extLst>
              </a:tr>
              <a:tr h="226589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Data SCS = 30KHz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5MHz(90% spectrum utilization may not be </a:t>
                      </a:r>
                      <a:r>
                        <a:rPr lang="en-GB" sz="10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achived</a:t>
                      </a: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[25MHz]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826643"/>
                  </a:ext>
                </a:extLst>
              </a:tr>
              <a:tr h="22238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Data SCS = 60KHz (only for &gt;1GHz band)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10MHz( 90% spectrum utilization may not be achived)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[25MHz]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[40MHz]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[50MHz]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530593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6E8FE0D8-9526-42A4-9E63-E710B4936F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581946"/>
              </p:ext>
            </p:extLst>
          </p:nvPr>
        </p:nvGraphicFramePr>
        <p:xfrm>
          <a:off x="838199" y="4610168"/>
          <a:ext cx="10971680" cy="711200"/>
        </p:xfrm>
        <a:graphic>
          <a:graphicData uri="http://schemas.openxmlformats.org/drawingml/2006/table">
            <a:tbl>
              <a:tblPr firstRow="1" firstCol="1" bandRow="1"/>
              <a:tblGrid>
                <a:gridCol w="1551121">
                  <a:extLst>
                    <a:ext uri="{9D8B030D-6E8A-4147-A177-3AD203B41FA5}">
                      <a16:colId xmlns:a16="http://schemas.microsoft.com/office/drawing/2014/main" val="113847269"/>
                    </a:ext>
                  </a:extLst>
                </a:gridCol>
                <a:gridCol w="1528605">
                  <a:extLst>
                    <a:ext uri="{9D8B030D-6E8A-4147-A177-3AD203B41FA5}">
                      <a16:colId xmlns:a16="http://schemas.microsoft.com/office/drawing/2014/main" val="2433079804"/>
                    </a:ext>
                  </a:extLst>
                </a:gridCol>
                <a:gridCol w="1631179">
                  <a:extLst>
                    <a:ext uri="{9D8B030D-6E8A-4147-A177-3AD203B41FA5}">
                      <a16:colId xmlns:a16="http://schemas.microsoft.com/office/drawing/2014/main" val="3258965957"/>
                    </a:ext>
                  </a:extLst>
                </a:gridCol>
                <a:gridCol w="1562379">
                  <a:extLst>
                    <a:ext uri="{9D8B030D-6E8A-4147-A177-3AD203B41FA5}">
                      <a16:colId xmlns:a16="http://schemas.microsoft.com/office/drawing/2014/main" val="2966008617"/>
                    </a:ext>
                  </a:extLst>
                </a:gridCol>
                <a:gridCol w="1573638">
                  <a:extLst>
                    <a:ext uri="{9D8B030D-6E8A-4147-A177-3AD203B41FA5}">
                      <a16:colId xmlns:a16="http://schemas.microsoft.com/office/drawing/2014/main" val="2084688113"/>
                    </a:ext>
                  </a:extLst>
                </a:gridCol>
                <a:gridCol w="1562379">
                  <a:extLst>
                    <a:ext uri="{9D8B030D-6E8A-4147-A177-3AD203B41FA5}">
                      <a16:colId xmlns:a16="http://schemas.microsoft.com/office/drawing/2014/main" val="667504319"/>
                    </a:ext>
                  </a:extLst>
                </a:gridCol>
                <a:gridCol w="1562379">
                  <a:extLst>
                    <a:ext uri="{9D8B030D-6E8A-4147-A177-3AD203B41FA5}">
                      <a16:colId xmlns:a16="http://schemas.microsoft.com/office/drawing/2014/main" val="1181781577"/>
                    </a:ext>
                  </a:extLst>
                </a:gridCol>
              </a:tblGrid>
              <a:tr h="79103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15KHz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887171"/>
                  </a:ext>
                </a:extLst>
              </a:tr>
              <a:tr h="79103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30KHz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[60MHz]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31072"/>
                  </a:ext>
                </a:extLst>
              </a:tr>
              <a:tr h="19775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60KHz (only for &gt;1GHz band)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[40MHz]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[60MHz]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584324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F7208C71-9019-4C96-9339-F4A6B21325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6780"/>
              </p:ext>
            </p:extLst>
          </p:nvPr>
        </p:nvGraphicFramePr>
        <p:xfrm>
          <a:off x="838199" y="5902268"/>
          <a:ext cx="10971680" cy="355600"/>
        </p:xfrm>
        <a:graphic>
          <a:graphicData uri="http://schemas.openxmlformats.org/drawingml/2006/table">
            <a:tbl>
              <a:tblPr firstRow="1" firstCol="1" bandRow="1"/>
              <a:tblGrid>
                <a:gridCol w="1557951">
                  <a:extLst>
                    <a:ext uri="{9D8B030D-6E8A-4147-A177-3AD203B41FA5}">
                      <a16:colId xmlns:a16="http://schemas.microsoft.com/office/drawing/2014/main" val="48824779"/>
                    </a:ext>
                  </a:extLst>
                </a:gridCol>
                <a:gridCol w="1536365">
                  <a:extLst>
                    <a:ext uri="{9D8B030D-6E8A-4147-A177-3AD203B41FA5}">
                      <a16:colId xmlns:a16="http://schemas.microsoft.com/office/drawing/2014/main" val="3166211477"/>
                    </a:ext>
                  </a:extLst>
                </a:gridCol>
                <a:gridCol w="1639213">
                  <a:extLst>
                    <a:ext uri="{9D8B030D-6E8A-4147-A177-3AD203B41FA5}">
                      <a16:colId xmlns:a16="http://schemas.microsoft.com/office/drawing/2014/main" val="800153718"/>
                    </a:ext>
                  </a:extLst>
                </a:gridCol>
                <a:gridCol w="1541444">
                  <a:extLst>
                    <a:ext uri="{9D8B030D-6E8A-4147-A177-3AD203B41FA5}">
                      <a16:colId xmlns:a16="http://schemas.microsoft.com/office/drawing/2014/main" val="3027394533"/>
                    </a:ext>
                  </a:extLst>
                </a:gridCol>
                <a:gridCol w="1571918">
                  <a:extLst>
                    <a:ext uri="{9D8B030D-6E8A-4147-A177-3AD203B41FA5}">
                      <a16:colId xmlns:a16="http://schemas.microsoft.com/office/drawing/2014/main" val="1118236341"/>
                    </a:ext>
                  </a:extLst>
                </a:gridCol>
                <a:gridCol w="1583345">
                  <a:extLst>
                    <a:ext uri="{9D8B030D-6E8A-4147-A177-3AD203B41FA5}">
                      <a16:colId xmlns:a16="http://schemas.microsoft.com/office/drawing/2014/main" val="632953550"/>
                    </a:ext>
                  </a:extLst>
                </a:gridCol>
                <a:gridCol w="1541444">
                  <a:extLst>
                    <a:ext uri="{9D8B030D-6E8A-4147-A177-3AD203B41FA5}">
                      <a16:colId xmlns:a16="http://schemas.microsoft.com/office/drawing/2014/main" val="39172734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60KHz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[200MHz]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571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120KHz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[200MHz]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[300MHz]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7901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123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3BBD75-40CE-4E85-9A83-8B8DED0ED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8880EA7-31A1-4284-A091-48845B9E9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40656" cy="4351338"/>
          </a:xfrm>
        </p:spPr>
        <p:txBody>
          <a:bodyPr>
            <a:noAutofit/>
          </a:bodyPr>
          <a:lstStyle/>
          <a:p>
            <a:r>
              <a:rPr lang="en-US" altLang="ja-JP" sz="2400" dirty="0"/>
              <a:t>Supported channel bandwidth for UE should be decided in a band specific manner</a:t>
            </a:r>
          </a:p>
          <a:p>
            <a:r>
              <a:rPr lang="en-US" altLang="ja-JP" sz="2400" dirty="0"/>
              <a:t>Channel bandwidths in slide #4-5 should be supported for UE</a:t>
            </a:r>
          </a:p>
          <a:p>
            <a:pPr lvl="1"/>
            <a:r>
              <a:rPr lang="en-US" altLang="ja-JP" sz="2000" dirty="0"/>
              <a:t>Orange color means CBW candidate with square bracket </a:t>
            </a:r>
          </a:p>
          <a:p>
            <a:r>
              <a:rPr lang="en-US" altLang="ja-JP" sz="2400" dirty="0"/>
              <a:t>Square bracket should be removed regardless of data channel SCS from the following channel bandwidths:</a:t>
            </a:r>
          </a:p>
          <a:p>
            <a:pPr lvl="1"/>
            <a:r>
              <a:rPr lang="en-US" altLang="ja-JP" sz="1800" dirty="0"/>
              <a:t>40MHz for 3.3-4.2 GHz and 4.4-4.99 GHz bands</a:t>
            </a:r>
          </a:p>
          <a:p>
            <a:pPr lvl="1"/>
            <a:r>
              <a:rPr lang="en-US" altLang="ja-JP" sz="1800" dirty="0"/>
              <a:t>200MHz for 24.25-29.5 GHz and 37-40 GHz</a:t>
            </a:r>
          </a:p>
          <a:p>
            <a:pPr marL="0" indent="0">
              <a:buNone/>
            </a:pP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77834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68FA8F-08AC-4776-A188-62C4D497F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LTE </a:t>
            </a:r>
            <a:r>
              <a:rPr kumimoji="1" lang="en-US" altLang="ja-JP" dirty="0" err="1"/>
              <a:t>refarming</a:t>
            </a:r>
            <a:r>
              <a:rPr kumimoji="1" lang="en-US" altLang="ja-JP" dirty="0"/>
              <a:t> bands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2DCA99D7-7905-473F-94D7-FD77CD0CC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711249"/>
              </p:ext>
            </p:extLst>
          </p:nvPr>
        </p:nvGraphicFramePr>
        <p:xfrm>
          <a:off x="296329" y="1994527"/>
          <a:ext cx="11040357" cy="3746510"/>
        </p:xfrm>
        <a:graphic>
          <a:graphicData uri="http://schemas.openxmlformats.org/drawingml/2006/table">
            <a:tbl>
              <a:tblPr/>
              <a:tblGrid>
                <a:gridCol w="901809">
                  <a:extLst>
                    <a:ext uri="{9D8B030D-6E8A-4147-A177-3AD203B41FA5}">
                      <a16:colId xmlns:a16="http://schemas.microsoft.com/office/drawing/2014/main" val="10983443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053832550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8919307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111871324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55295344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28595353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391177531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12972194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87877088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22738066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722907190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330212338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4121586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14556541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87518866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70044687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75522652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852038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44254484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11738405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20145481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156173921"/>
                    </a:ext>
                  </a:extLst>
                </a:gridCol>
              </a:tblGrid>
              <a:tr h="24150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+mn-cs"/>
                        </a:rPr>
                        <a:t>Data SCS = 30kHz</a:t>
                      </a:r>
                    </a:p>
                    <a:p>
                      <a:endParaRPr kumimoji="1" lang="ja-JP" alt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+mn-cs"/>
                      </a:endParaRPr>
                    </a:p>
                  </a:txBody>
                  <a:tcPr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4137" marR="4137" marT="4137" marB="29785" anchor="ctr"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397372"/>
                  </a:ext>
                </a:extLst>
              </a:tr>
              <a:tr h="51319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[25MHz]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[25MHz]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[25MHz]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23478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1.427-1.518G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6044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3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980139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851727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8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 gridSpan="7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991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20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59089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28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674779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41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06637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66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835580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084816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70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13747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468733"/>
                  </a:ext>
                </a:extLst>
              </a:tr>
              <a:tr h="241503">
                <a:tc gridSpan="22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1041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42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BA1EAB-6832-41BF-B6F3-94E860302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NR bands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B98865-9A89-4A37-A0E9-02B8D05A6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Sub6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 err="1"/>
              <a:t>mmW</a:t>
            </a:r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055713F6-9A73-4DAF-88FB-F37F8DFB9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70907"/>
              </p:ext>
            </p:extLst>
          </p:nvPr>
        </p:nvGraphicFramePr>
        <p:xfrm>
          <a:off x="541862" y="4558570"/>
          <a:ext cx="6970812" cy="1064260"/>
        </p:xfrm>
        <a:graphic>
          <a:graphicData uri="http://schemas.openxmlformats.org/drawingml/2006/table">
            <a:tbl>
              <a:tblPr/>
              <a:tblGrid>
                <a:gridCol w="1458366">
                  <a:extLst>
                    <a:ext uri="{9D8B030D-6E8A-4147-A177-3AD203B41FA5}">
                      <a16:colId xmlns:a16="http://schemas.microsoft.com/office/drawing/2014/main" val="4258352380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2792669571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3349320397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4062355021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3280379270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1350545544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256730323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626259474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120kHz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44679952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17201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24.25-29.5 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7521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31.8-33.4GHz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0522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37-40 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032709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C38B3026-ADBF-4E56-813C-31BFA1AD7D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367414"/>
              </p:ext>
            </p:extLst>
          </p:nvPr>
        </p:nvGraphicFramePr>
        <p:xfrm>
          <a:off x="541863" y="2413145"/>
          <a:ext cx="10515596" cy="1223388"/>
        </p:xfrm>
        <a:graphic>
          <a:graphicData uri="http://schemas.openxmlformats.org/drawingml/2006/table">
            <a:tbl>
              <a:tblPr/>
              <a:tblGrid>
                <a:gridCol w="485407">
                  <a:extLst>
                    <a:ext uri="{9D8B030D-6E8A-4147-A177-3AD203B41FA5}">
                      <a16:colId xmlns:a16="http://schemas.microsoft.com/office/drawing/2014/main" val="295705475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774487153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41780000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735149793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734539287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2967300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13178616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06133137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626902137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74228203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308329098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94032282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12970611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57737725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830274364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69986032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49391842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31767089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896324095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29224511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945572987"/>
                    </a:ext>
                  </a:extLst>
                </a:gridCol>
                <a:gridCol w="322049">
                  <a:extLst>
                    <a:ext uri="{9D8B030D-6E8A-4147-A177-3AD203B41FA5}">
                      <a16:colId xmlns:a16="http://schemas.microsoft.com/office/drawing/2014/main" val="3230914329"/>
                    </a:ext>
                  </a:extLst>
                </a:gridCol>
              </a:tblGrid>
              <a:tr h="16618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30kHz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56054"/>
                  </a:ext>
                </a:extLst>
              </a:tr>
              <a:tr h="24234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766572"/>
                  </a:ext>
                </a:extLst>
              </a:tr>
              <a:tr h="304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3.3-4.2 GHz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538982"/>
                  </a:ext>
                </a:extLst>
              </a:tr>
              <a:tr h="304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4.4-4.99 GHz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52817"/>
                  </a:ext>
                </a:extLst>
              </a:tr>
              <a:tr h="166182">
                <a:tc gridSpan="22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3956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0780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28946A-F286-4C6C-BE9C-76EF433BB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893DC8-EB1E-4A0E-9D8A-6815429C6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altLang="ja-JP" dirty="0"/>
              <a:t>RAN4 #NR-AH2, RAN4 chairman minutes, Jun. 2017</a:t>
            </a:r>
          </a:p>
          <a:p>
            <a:pPr marL="514350" indent="-514350">
              <a:buFont typeface="+mj-lt"/>
              <a:buAutoNum type="arabicPeriod"/>
            </a:pPr>
            <a:endParaRPr lang="ja-JP" altLang="ja-JP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8193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</TotalTime>
  <Words>641</Words>
  <Application>Microsoft Office PowerPoint</Application>
  <PresentationFormat>ワイド画面</PresentationFormat>
  <Paragraphs>340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Arial Unicode MS</vt:lpstr>
      <vt:lpstr>맑은 고딕</vt:lpstr>
      <vt:lpstr>ＭＳ 明朝</vt:lpstr>
      <vt:lpstr>SimSun</vt:lpstr>
      <vt:lpstr>游ゴシック</vt:lpstr>
      <vt:lpstr>游ゴシック Light</vt:lpstr>
      <vt:lpstr>游明朝</vt:lpstr>
      <vt:lpstr>Arial</vt:lpstr>
      <vt:lpstr>Times New Roman</vt:lpstr>
      <vt:lpstr>Office テーマ</vt:lpstr>
      <vt:lpstr>WF on band specific UE channel bandwidth </vt:lpstr>
      <vt:lpstr>Background</vt:lpstr>
      <vt:lpstr>Proposal</vt:lpstr>
      <vt:lpstr>LTE refarming bands</vt:lpstr>
      <vt:lpstr>NR bands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band numbering</dc:title>
  <dc:creator>sano</dc:creator>
  <cp:lastModifiedBy>sano</cp:lastModifiedBy>
  <cp:revision>48</cp:revision>
  <dcterms:created xsi:type="dcterms:W3CDTF">2017-06-27T07:08:10Z</dcterms:created>
  <dcterms:modified xsi:type="dcterms:W3CDTF">2017-06-29T08:31:16Z</dcterms:modified>
</cp:coreProperties>
</file>