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0" r:id="rId5"/>
    <p:sldId id="269" r:id="rId6"/>
    <p:sldId id="261" r:id="rId7"/>
    <p:sldId id="262" r:id="rId8"/>
    <p:sldId id="263" r:id="rId9"/>
    <p:sldId id="264" r:id="rId10"/>
    <p:sldId id="265" r:id="rId11"/>
    <p:sldId id="266" r:id="rId12"/>
    <p:sldId id="267"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lstStyle/>
          <a:p>
            <a:pPr eaLnBrk="1" hangingPunct="1"/>
            <a:r>
              <a:rPr lang="en-US" altLang="ja-JP" sz="4000" b="1" dirty="0">
                <a:latin typeface="Meiryo UI" pitchFamily="50" charset="-128"/>
                <a:ea typeface="Meiryo UI" pitchFamily="50" charset="-128"/>
                <a:cs typeface="Meiryo UI" pitchFamily="50" charset="-128"/>
              </a:rPr>
              <a:t>WF on MPR evaluation assumption</a:t>
            </a:r>
            <a:endParaRPr lang="ja-JP" altLang="en-US" sz="4000" b="1" dirty="0">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1043608" y="3886200"/>
            <a:ext cx="7056784" cy="1752600"/>
          </a:xfrm>
        </p:spPr>
        <p:txBody>
          <a:bodyPr rtlCol="0">
            <a:normAutofit/>
          </a:bodyPr>
          <a:lstStyle/>
          <a:p>
            <a:pPr eaLnBrk="1" fontAlgn="auto" hangingPunct="1">
              <a:spcBef>
                <a:spcPct val="0"/>
              </a:spcBef>
              <a:spcAft>
                <a:spcPts val="0"/>
              </a:spcAft>
              <a:buFont typeface="Arial" pitchFamily="34" charset="0"/>
              <a:buNone/>
              <a:defRPr/>
            </a:pPr>
            <a:r>
              <a:rPr lang="en-US" altLang="ja-JP" b="1" dirty="0">
                <a:solidFill>
                  <a:schemeClr val="tx1"/>
                </a:solidFill>
                <a:latin typeface="Meiryo UI" pitchFamily="50" charset="-128"/>
                <a:ea typeface="Meiryo UI" pitchFamily="50" charset="-128"/>
                <a:cs typeface="Meiryo UI" pitchFamily="50" charset="-128"/>
              </a:rPr>
              <a:t>NTT DOCOMO, INC.</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179388" y="188913"/>
            <a:ext cx="8175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NR#2 Meeting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Qingdao, China, 27 - 29 June 2017</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730885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smtClean="0">
                <a:latin typeface="Meiryo UI" pitchFamily="50" charset="-128"/>
                <a:ea typeface="Meiryo UI" pitchFamily="50" charset="-128"/>
                <a:cs typeface="Meiryo UI" pitchFamily="50" charset="-128"/>
              </a:rPr>
              <a:t>R4-1706976</a:t>
            </a:r>
            <a:endParaRPr lang="ja-JP" altLang="en-US" sz="1800" dirty="0">
              <a:solidFill>
                <a:srgbClr val="FF0000"/>
              </a:solidFill>
              <a:latin typeface="Arial" charset="0"/>
            </a:endParaRPr>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435280" cy="4525963"/>
          </a:xfrm>
        </p:spPr>
        <p:txBody>
          <a:bodyPr/>
          <a:lstStyle/>
          <a:p>
            <a:r>
              <a:rPr lang="en-US" altLang="ja-JP" sz="2000" b="1" dirty="0">
                <a:latin typeface="Meiryo UI" pitchFamily="50" charset="-128"/>
                <a:ea typeface="Meiryo UI" pitchFamily="50" charset="-128"/>
                <a:cs typeface="Meiryo UI" pitchFamily="50" charset="-128"/>
              </a:rPr>
              <a:t>ACLR</a:t>
            </a:r>
          </a:p>
          <a:p>
            <a:pPr lvl="1"/>
            <a:r>
              <a:rPr lang="en-US" altLang="ja-JP" sz="2000" b="1" dirty="0" smtClean="0">
                <a:latin typeface="Meiryo UI" pitchFamily="50" charset="-128"/>
                <a:ea typeface="Meiryo UI" pitchFamily="50" charset="-128"/>
                <a:cs typeface="Meiryo UI" pitchFamily="50" charset="-128"/>
              </a:rPr>
              <a:t>Sub6</a:t>
            </a:r>
            <a:endParaRPr lang="en-US" altLang="ja-JP" sz="2000" b="1" dirty="0">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PC3(23dBm) [R4-1706582]</a:t>
            </a:r>
          </a:p>
          <a:p>
            <a:pPr lvl="3"/>
            <a:r>
              <a:rPr lang="en-US" altLang="ja-JP" sz="1400" b="1" dirty="0">
                <a:latin typeface="Meiryo UI" pitchFamily="50" charset="-128"/>
                <a:ea typeface="Meiryo UI" pitchFamily="50" charset="-128"/>
                <a:cs typeface="Meiryo UI" pitchFamily="50" charset="-128"/>
              </a:rPr>
              <a:t>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NR </a:t>
            </a:r>
            <a:r>
              <a:rPr lang="en-US" altLang="ja-JP" sz="1400" b="1" dirty="0" smtClean="0">
                <a:latin typeface="Meiryo UI" pitchFamily="50" charset="-128"/>
                <a:ea typeface="Meiryo UI" pitchFamily="50" charset="-128"/>
                <a:cs typeface="Meiryo UI" pitchFamily="50" charset="-128"/>
              </a:rPr>
              <a:t>with </a:t>
            </a:r>
            <a:r>
              <a:rPr lang="en-US" altLang="ja-JP" sz="1400" b="1" dirty="0">
                <a:latin typeface="Meiryo UI" pitchFamily="50" charset="-128"/>
                <a:ea typeface="Meiryo UI" pitchFamily="50" charset="-128"/>
                <a:cs typeface="Meiryo UI" pitchFamily="50" charset="-128"/>
              </a:rPr>
              <a:t>the same channel bandwidths  up to </a:t>
            </a:r>
            <a:r>
              <a:rPr lang="en-US" altLang="ja-JP" sz="1400" b="1" dirty="0" smtClean="0">
                <a:latin typeface="Meiryo UI" pitchFamily="50" charset="-128"/>
                <a:ea typeface="Meiryo UI" pitchFamily="50" charset="-128"/>
                <a:cs typeface="Meiryo UI" pitchFamily="50" charset="-128"/>
              </a:rPr>
              <a:t>100MHz</a:t>
            </a:r>
            <a:endParaRPr lang="en-US" altLang="ja-JP" sz="1400" b="1" dirty="0">
              <a:latin typeface="Meiryo UI" pitchFamily="50" charset="-128"/>
              <a:ea typeface="Meiryo UI" pitchFamily="50" charset="-128"/>
              <a:cs typeface="Meiryo UI" pitchFamily="50" charset="-128"/>
            </a:endParaRPr>
          </a:p>
          <a:p>
            <a:pPr lvl="3"/>
            <a:r>
              <a:rPr lang="en-US" altLang="ja-JP" sz="1400" b="1" dirty="0" smtClean="0">
                <a:latin typeface="Meiryo UI" pitchFamily="50" charset="-128"/>
                <a:ea typeface="Meiryo UI" pitchFamily="50" charset="-128"/>
                <a:cs typeface="Meiryo UI" pitchFamily="50" charset="-128"/>
              </a:rPr>
              <a:t>If </a:t>
            </a:r>
            <a:r>
              <a:rPr lang="en-US" altLang="ja-JP" sz="1400" b="1" dirty="0">
                <a:latin typeface="Meiryo UI" pitchFamily="50" charset="-128"/>
                <a:ea typeface="Meiryo UI" pitchFamily="50" charset="-128"/>
                <a:cs typeface="Meiryo UI" pitchFamily="50" charset="-128"/>
              </a:rPr>
              <a:t>EUTRA CHBW = NR CHBW only the NR ACLR of 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shall be measured</a:t>
            </a:r>
          </a:p>
          <a:p>
            <a:pPr lvl="3"/>
            <a:r>
              <a:rPr lang="en-US" altLang="ja-JP" sz="1400" b="1" dirty="0">
                <a:solidFill>
                  <a:srgbClr val="0000FF"/>
                </a:solidFill>
                <a:latin typeface="Meiryo UI" pitchFamily="50" charset="-128"/>
                <a:ea typeface="Meiryo UI" pitchFamily="50" charset="-128"/>
                <a:cs typeface="Meiryo UI" pitchFamily="50" charset="-128"/>
              </a:rPr>
              <a:t>UTRA1=33 </a:t>
            </a:r>
            <a:r>
              <a:rPr lang="en-US" altLang="ja-JP" sz="1400" b="1" dirty="0" err="1">
                <a:solidFill>
                  <a:srgbClr val="0000FF"/>
                </a:solidFill>
                <a:latin typeface="Meiryo UI" pitchFamily="50" charset="-128"/>
                <a:ea typeface="Meiryo UI" pitchFamily="50" charset="-128"/>
                <a:cs typeface="Meiryo UI" pitchFamily="50" charset="-128"/>
              </a:rPr>
              <a:t>dBc</a:t>
            </a:r>
            <a:r>
              <a:rPr lang="en-US" altLang="ja-JP" sz="1400" b="1" dirty="0">
                <a:solidFill>
                  <a:srgbClr val="0000FF"/>
                </a:solidFill>
                <a:latin typeface="Meiryo UI" pitchFamily="50" charset="-128"/>
                <a:ea typeface="Meiryo UI" pitchFamily="50" charset="-128"/>
                <a:cs typeface="Meiryo UI" pitchFamily="50" charset="-128"/>
              </a:rPr>
              <a:t>, UTRA2=36 </a:t>
            </a:r>
            <a:r>
              <a:rPr lang="en-US" altLang="ja-JP" sz="1400" b="1" dirty="0" err="1" smtClean="0">
                <a:solidFill>
                  <a:srgbClr val="0000FF"/>
                </a:solidFill>
                <a:latin typeface="Meiryo UI" pitchFamily="50" charset="-128"/>
                <a:ea typeface="Meiryo UI" pitchFamily="50" charset="-128"/>
                <a:cs typeface="Meiryo UI" pitchFamily="50" charset="-128"/>
              </a:rPr>
              <a:t>dBc</a:t>
            </a:r>
            <a:endParaRPr lang="en-US" altLang="ja-JP" sz="1400" b="1" dirty="0">
              <a:solidFill>
                <a:srgbClr val="0000FF"/>
              </a:solidFill>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PC2(26dBm) [R4-1706556]</a:t>
            </a:r>
          </a:p>
          <a:p>
            <a:pPr lvl="3"/>
            <a:r>
              <a:rPr lang="en-US" altLang="ja-JP" sz="1400" b="1" dirty="0">
                <a:latin typeface="Meiryo UI" pitchFamily="50" charset="-128"/>
                <a:ea typeface="Meiryo UI" pitchFamily="50" charset="-128"/>
                <a:cs typeface="Meiryo UI" pitchFamily="50" charset="-128"/>
              </a:rPr>
              <a:t>31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LTE and NR vs NR with the same channel bandwidths</a:t>
            </a:r>
          </a:p>
          <a:p>
            <a:pPr lvl="3"/>
            <a:endParaRPr lang="en-US" altLang="ja-JP" sz="14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17dBc for 30GHz and 16dBc for 45GHz frequency range respectively with the same channel bandwidths </a:t>
            </a:r>
          </a:p>
        </p:txBody>
      </p:sp>
    </p:spTree>
    <p:extLst>
      <p:ext uri="{BB962C8B-B14F-4D97-AF65-F5344CB8AC3E}">
        <p14:creationId xmlns:p14="http://schemas.microsoft.com/office/powerpoint/2010/main" val="731536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5362675"/>
          </a:xfrm>
        </p:spPr>
        <p:txBody>
          <a:bodyPr>
            <a:normAutofit/>
          </a:bodyPr>
          <a:lstStyle/>
          <a:p>
            <a:r>
              <a:rPr lang="en-US" altLang="ja-JP" sz="2000" b="1" dirty="0">
                <a:latin typeface="Meiryo UI" pitchFamily="50" charset="-128"/>
                <a:ea typeface="Meiryo UI" pitchFamily="50" charset="-128"/>
                <a:cs typeface="Meiryo UI" pitchFamily="50" charset="-128"/>
              </a:rPr>
              <a:t>Spurious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R4-1706551]</a:t>
            </a:r>
          </a:p>
          <a:p>
            <a:pPr lvl="1"/>
            <a:endParaRPr lang="en-US" altLang="ja-JP" sz="12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smtClean="0">
              <a:solidFill>
                <a:srgbClr val="FF0000"/>
              </a:solidFill>
              <a:latin typeface="Meiryo UI" pitchFamily="50" charset="-128"/>
              <a:ea typeface="Meiryo UI" pitchFamily="50" charset="-128"/>
              <a:cs typeface="Meiryo UI" pitchFamily="50" charset="-128"/>
            </a:endParaRPr>
          </a:p>
          <a:p>
            <a:pPr lvl="1"/>
            <a:endParaRPr lang="en-US" altLang="ja-JP" sz="2000" b="1" dirty="0" smtClean="0">
              <a:latin typeface="Meiryo UI" pitchFamily="50" charset="-128"/>
              <a:ea typeface="Meiryo UI" pitchFamily="50" charset="-128"/>
              <a:cs typeface="Meiryo UI" pitchFamily="50" charset="-128"/>
            </a:endParaRPr>
          </a:p>
          <a:p>
            <a:pPr lvl="1"/>
            <a:r>
              <a:rPr lang="en-US" altLang="ja-JP" sz="2000" b="1" dirty="0" smtClean="0">
                <a:latin typeface="Meiryo UI" pitchFamily="50" charset="-128"/>
                <a:ea typeface="Meiryo UI" pitchFamily="50" charset="-128"/>
                <a:cs typeface="Meiryo UI" pitchFamily="50" charset="-128"/>
              </a:rPr>
              <a:t>Above24 [</a:t>
            </a:r>
            <a:r>
              <a:rPr lang="en-US" altLang="ja-JP" sz="2000" b="1" dirty="0" smtClean="0">
                <a:solidFill>
                  <a:srgbClr val="00B050"/>
                </a:solidFill>
                <a:latin typeface="Meiryo UI" pitchFamily="50" charset="-128"/>
                <a:ea typeface="Meiryo UI" pitchFamily="50" charset="-128"/>
                <a:cs typeface="Meiryo UI" pitchFamily="50" charset="-128"/>
              </a:rPr>
              <a:t>The LS reply to WP5D,</a:t>
            </a:r>
            <a:r>
              <a:rPr lang="en-US" altLang="ja-JP" sz="2000" b="1" dirty="0" smtClean="0">
                <a:solidFill>
                  <a:srgbClr val="FF0000"/>
                </a:solidFill>
                <a:latin typeface="Meiryo UI" pitchFamily="50" charset="-128"/>
                <a:ea typeface="Meiryo UI" pitchFamily="50" charset="-128"/>
                <a:cs typeface="Meiryo UI" pitchFamily="50" charset="-128"/>
              </a:rPr>
              <a:t> </a:t>
            </a:r>
            <a:r>
              <a:rPr lang="en-US" altLang="ja-JP" sz="2000" b="1" dirty="0" smtClean="0">
                <a:latin typeface="Meiryo UI" pitchFamily="50" charset="-128"/>
                <a:ea typeface="Meiryo UI" pitchFamily="50" charset="-128"/>
                <a:cs typeface="Meiryo UI" pitchFamily="50" charset="-128"/>
              </a:rPr>
              <a:t>R4-1706938]</a:t>
            </a:r>
            <a:endParaRPr lang="en-US" altLang="ja-JP" sz="2000" b="1" dirty="0">
              <a:latin typeface="Meiryo UI" pitchFamily="50" charset="-128"/>
              <a:ea typeface="Meiryo UI" pitchFamily="50" charset="-128"/>
              <a:cs typeface="Meiryo UI" pitchFamily="50" charset="-128"/>
            </a:endParaRPr>
          </a:p>
          <a:p>
            <a:pPr lvl="2"/>
            <a:r>
              <a:rPr lang="en-US" altLang="ja-JP" sz="1600" b="1" dirty="0" smtClean="0">
                <a:solidFill>
                  <a:srgbClr val="00B050"/>
                </a:solidFill>
                <a:latin typeface="Meiryo UI" pitchFamily="50" charset="-128"/>
                <a:ea typeface="Meiryo UI" pitchFamily="50" charset="-128"/>
                <a:cs typeface="Meiryo UI" pitchFamily="50" charset="-128"/>
              </a:rPr>
              <a:t>-13 and </a:t>
            </a:r>
            <a:r>
              <a:rPr lang="en-US" altLang="ja-JP" sz="1600" b="1" dirty="0" smtClean="0">
                <a:latin typeface="Meiryo UI" pitchFamily="50" charset="-128"/>
                <a:ea typeface="Meiryo UI" pitchFamily="50" charset="-128"/>
                <a:cs typeface="Meiryo UI" pitchFamily="50" charset="-128"/>
              </a:rPr>
              <a:t>-30 </a:t>
            </a:r>
            <a:r>
              <a:rPr lang="en-US" altLang="ja-JP" sz="1600" b="1" dirty="0">
                <a:latin typeface="Meiryo UI" pitchFamily="50" charset="-128"/>
                <a:ea typeface="Meiryo UI" pitchFamily="50" charset="-128"/>
                <a:cs typeface="Meiryo UI" pitchFamily="50" charset="-128"/>
              </a:rPr>
              <a:t>dBm/MHz up to the second harmonic frequency </a:t>
            </a:r>
            <a:r>
              <a:rPr lang="en-US" altLang="ja-JP" sz="1600" b="1" dirty="0" smtClean="0">
                <a:latin typeface="Meiryo UI" pitchFamily="50" charset="-128"/>
                <a:ea typeface="Meiryo UI" pitchFamily="50" charset="-128"/>
                <a:cs typeface="Meiryo UI" pitchFamily="50" charset="-128"/>
              </a:rPr>
              <a:t>range (upper limit)</a:t>
            </a:r>
          </a:p>
          <a:p>
            <a:pPr lvl="3"/>
            <a:r>
              <a:rPr lang="en-US" altLang="ja-JP" sz="1600" b="1" dirty="0" smtClean="0">
                <a:solidFill>
                  <a:srgbClr val="00B050"/>
                </a:solidFill>
                <a:latin typeface="Meiryo UI" pitchFamily="50" charset="-128"/>
                <a:ea typeface="Meiryo UI" pitchFamily="50" charset="-128"/>
                <a:cs typeface="Meiryo UI" pitchFamily="50" charset="-128"/>
              </a:rPr>
              <a:t>Note: -30 dBm/MHz is not a general NR emission requirement. If specified, it will be defined as an additional one with NS signaling.</a:t>
            </a: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851832284"/>
              </p:ext>
            </p:extLst>
          </p:nvPr>
        </p:nvGraphicFramePr>
        <p:xfrm>
          <a:off x="1475656" y="2420888"/>
          <a:ext cx="6552728" cy="1944217"/>
        </p:xfrm>
        <a:graphic>
          <a:graphicData uri="http://schemas.openxmlformats.org/drawingml/2006/table">
            <a:tbl>
              <a:tblPr firstRow="1" firstCol="1" lastRow="1" lastCol="1" bandRow="1" bandCol="1"/>
              <a:tblGrid>
                <a:gridCol w="2072526">
                  <a:extLst>
                    <a:ext uri="{9D8B030D-6E8A-4147-A177-3AD203B41FA5}">
                      <a16:colId xmlns:a16="http://schemas.microsoft.com/office/drawing/2014/main" xmlns="" val="20000"/>
                    </a:ext>
                  </a:extLst>
                </a:gridCol>
                <a:gridCol w="1743898">
                  <a:extLst>
                    <a:ext uri="{9D8B030D-6E8A-4147-A177-3AD203B41FA5}">
                      <a16:colId xmlns:a16="http://schemas.microsoft.com/office/drawing/2014/main" xmlns="" val="20001"/>
                    </a:ext>
                  </a:extLst>
                </a:gridCol>
                <a:gridCol w="1900360">
                  <a:extLst>
                    <a:ext uri="{9D8B030D-6E8A-4147-A177-3AD203B41FA5}">
                      <a16:colId xmlns:a16="http://schemas.microsoft.com/office/drawing/2014/main" xmlns="" val="20002"/>
                    </a:ext>
                  </a:extLst>
                </a:gridCol>
                <a:gridCol w="835944">
                  <a:extLst>
                    <a:ext uri="{9D8B030D-6E8A-4147-A177-3AD203B41FA5}">
                      <a16:colId xmlns:a16="http://schemas.microsoft.com/office/drawing/2014/main" xmlns="" val="20003"/>
                    </a:ext>
                  </a:extLst>
                </a:gridCol>
              </a:tblGrid>
              <a:tr h="176747">
                <a:tc>
                  <a:txBody>
                    <a:bodyPr/>
                    <a:lstStyle/>
                    <a:p>
                      <a:pPr algn="ctr" hangingPunct="0">
                        <a:spcAft>
                          <a:spcPts val="0"/>
                        </a:spcAft>
                      </a:pPr>
                      <a:r>
                        <a:rPr lang="en-GB" sz="1050" b="1" dirty="0">
                          <a:solidFill>
                            <a:srgbClr val="000000"/>
                          </a:solidFill>
                          <a:effectLst/>
                          <a:latin typeface="Arial"/>
                          <a:ea typeface="ＭＳ 明朝"/>
                          <a:cs typeface="Times New Roman"/>
                        </a:rPr>
                        <a:t>Frequency Range</a:t>
                      </a:r>
                      <a:endParaRPr lang="ja-JP" sz="105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Maximum Level</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Measurement bandwidth</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NOTE</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9 kHz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150 kHz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-36 dBm</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 kHz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150 kHz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30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-36 dBm</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10 kHz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30 MHz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1000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-36 dBm</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100 kHz</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 GHz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12.75 GHz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 dBm</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30241">
                <a:tc>
                  <a:txBody>
                    <a:bodyPr/>
                    <a:lstStyle/>
                    <a:p>
                      <a:pPr algn="ctr" hangingPunct="0">
                        <a:spcAft>
                          <a:spcPts val="0"/>
                        </a:spcAft>
                      </a:pPr>
                      <a:r>
                        <a:rPr lang="en-GB" sz="1050">
                          <a:solidFill>
                            <a:srgbClr val="000000"/>
                          </a:solidFill>
                          <a:effectLst/>
                          <a:latin typeface="Arial"/>
                          <a:ea typeface="ＭＳ 明朝"/>
                          <a:cs typeface="Times New Roman"/>
                        </a:rPr>
                        <a:t>12.75 GHz ≤ f &lt; 5</a:t>
                      </a:r>
                      <a:r>
                        <a:rPr lang="en-GB" sz="1050" baseline="30000">
                          <a:solidFill>
                            <a:srgbClr val="000000"/>
                          </a:solidFill>
                          <a:effectLst/>
                          <a:latin typeface="Arial"/>
                          <a:ea typeface="ＭＳ 明朝"/>
                          <a:cs typeface="Times New Roman"/>
                        </a:rPr>
                        <a:t>th</a:t>
                      </a:r>
                      <a:r>
                        <a:rPr lang="en-GB" sz="1050">
                          <a:solidFill>
                            <a:srgbClr val="000000"/>
                          </a:solidFill>
                          <a:effectLst/>
                          <a:latin typeface="Arial"/>
                          <a:ea typeface="ＭＳ 明朝"/>
                          <a:cs typeface="Times New Roman"/>
                        </a:rPr>
                        <a:t> harmonic of the upper frequency edge of the UL operating band in GHz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 dBm</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 MHz</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12.75 GHz &lt; f &lt; 26GHz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-30dBm</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1MHz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2</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53494">
                <a:tc gridSpan="4">
                  <a:txBody>
                    <a:bodyPr/>
                    <a:lstStyle/>
                    <a:p>
                      <a:pPr marL="540385" indent="-540385" hangingPunct="0">
                        <a:spcAft>
                          <a:spcPts val="0"/>
                        </a:spcAft>
                      </a:pPr>
                      <a:r>
                        <a:rPr lang="en-GB" sz="1050" dirty="0">
                          <a:solidFill>
                            <a:srgbClr val="000000"/>
                          </a:solidFill>
                          <a:effectLst/>
                          <a:latin typeface="Arial"/>
                          <a:ea typeface="ＭＳ 明朝"/>
                          <a:cs typeface="Times New Roman"/>
                        </a:rPr>
                        <a:t>NOTE 1:	Applies for Band that the upper frequency edge of the UL Band more than [2.69] GHz</a:t>
                      </a:r>
                      <a:endParaRPr lang="ja-JP" sz="1050" dirty="0">
                        <a:effectLst/>
                        <a:latin typeface="Arial"/>
                        <a:ea typeface="ＭＳ 明朝"/>
                        <a:cs typeface="Times New Roman"/>
                      </a:endParaRPr>
                    </a:p>
                    <a:p>
                      <a:pPr marL="540385" indent="-540385" hangingPunct="0">
                        <a:spcAft>
                          <a:spcPts val="0"/>
                        </a:spcAft>
                      </a:pPr>
                      <a:r>
                        <a:rPr lang="en-GB" sz="1050" dirty="0">
                          <a:solidFill>
                            <a:srgbClr val="000000"/>
                          </a:solidFill>
                          <a:effectLst/>
                          <a:latin typeface="Arial"/>
                          <a:ea typeface="ＭＳ 明朝"/>
                          <a:cs typeface="Times New Roman"/>
                        </a:rPr>
                        <a:t>NOTE 2:	Applies for Band that the upper frequency edge of the UL Band more than [5.2] GHz</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40983405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Other</a:t>
            </a:r>
          </a:p>
          <a:p>
            <a:pPr lvl="1"/>
            <a:r>
              <a:rPr lang="en-US" altLang="ja-JP" sz="2000" b="1" dirty="0">
                <a:latin typeface="Meiryo UI" pitchFamily="50" charset="-128"/>
                <a:ea typeface="Meiryo UI" pitchFamily="50" charset="-128"/>
                <a:cs typeface="Meiryo UI" pitchFamily="50" charset="-128"/>
              </a:rPr>
              <a:t>MRP for non-contiguous </a:t>
            </a:r>
            <a:r>
              <a:rPr lang="en-US" altLang="ja-JP" sz="2000" b="1" dirty="0" smtClean="0">
                <a:latin typeface="Meiryo UI" pitchFamily="50" charset="-128"/>
                <a:ea typeface="Meiryo UI" pitchFamily="50" charset="-128"/>
                <a:cs typeface="Meiryo UI" pitchFamily="50" charset="-128"/>
              </a:rPr>
              <a:t>allocation [Meeting minute of R4-1706828]</a:t>
            </a:r>
          </a:p>
          <a:p>
            <a:pPr lvl="2"/>
            <a:r>
              <a:rPr lang="en-US" altLang="ja-JP" sz="1600" b="1" dirty="0" smtClean="0">
                <a:latin typeface="Meiryo UI" pitchFamily="50" charset="-128"/>
                <a:ea typeface="Meiryo UI" pitchFamily="50" charset="-128"/>
                <a:cs typeface="Meiryo UI" pitchFamily="50" charset="-128"/>
              </a:rPr>
              <a:t>It </a:t>
            </a:r>
            <a:r>
              <a:rPr lang="en-US" altLang="ja-JP" sz="1600" b="1" dirty="0">
                <a:latin typeface="Meiryo UI" pitchFamily="50" charset="-128"/>
                <a:ea typeface="Meiryo UI" pitchFamily="50" charset="-128"/>
                <a:cs typeface="Meiryo UI" pitchFamily="50" charset="-128"/>
              </a:rPr>
              <a:t>is evaluated with the understanding that contiguous evaluation is prioritized over non-contiguous allocation. Higher allocation ratio for non-contiguous allocation is more interest.</a:t>
            </a:r>
            <a:endParaRPr lang="en-US" altLang="ja-JP" sz="12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7474123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a:xfrm>
            <a:off x="107504" y="197768"/>
            <a:ext cx="8928992" cy="1143000"/>
          </a:xfrm>
        </p:spPr>
        <p:txBody>
          <a:bodyPr/>
          <a:lstStyle/>
          <a:p>
            <a:pPr eaLnBrk="1" hangingPunct="1"/>
            <a:r>
              <a:rPr lang="en-US" altLang="ja-JP" sz="4000" b="1" dirty="0">
                <a:latin typeface="Meiryo UI" pitchFamily="50" charset="-128"/>
                <a:ea typeface="Meiryo UI" pitchFamily="50" charset="-128"/>
                <a:cs typeface="Meiryo UI" pitchFamily="50" charset="-128"/>
              </a:rPr>
              <a:t>Background</a:t>
            </a:r>
            <a:endParaRPr lang="ja-JP" altLang="en-US" sz="4000" b="1" dirty="0">
              <a:latin typeface="Meiryo UI" pitchFamily="50" charset="-128"/>
              <a:ea typeface="Meiryo UI" pitchFamily="50" charset="-128"/>
              <a:cs typeface="Meiryo UI" pitchFamily="50" charset="-128"/>
            </a:endParaRPr>
          </a:p>
        </p:txBody>
      </p:sp>
      <p:sp>
        <p:nvSpPr>
          <p:cNvPr id="7171" name="コンテンツ プレースホルダ 2"/>
          <p:cNvSpPr>
            <a:spLocks noGrp="1"/>
          </p:cNvSpPr>
          <p:nvPr>
            <p:ph idx="1"/>
          </p:nvPr>
        </p:nvSpPr>
        <p:spPr>
          <a:xfrm>
            <a:off x="492944" y="1299939"/>
            <a:ext cx="8327528" cy="4505325"/>
          </a:xfrm>
        </p:spPr>
        <p:txBody>
          <a:bodyPr>
            <a:normAutofit fontScale="92500" lnSpcReduction="10000"/>
          </a:bodyPr>
          <a:lstStyle/>
          <a:p>
            <a:r>
              <a:rPr lang="en-US" altLang="ja-JP" sz="2000" b="1" dirty="0">
                <a:latin typeface="Meiryo UI" pitchFamily="50" charset="-128"/>
                <a:ea typeface="Meiryo UI" pitchFamily="50" charset="-128"/>
                <a:cs typeface="Meiryo UI" pitchFamily="50" charset="-128"/>
              </a:rPr>
              <a:t>According to the agreed work plan [R4-1704215], RAN4 needs to decide MPR evaluation assumptions in RAN4 NR#2</a:t>
            </a:r>
          </a:p>
          <a:p>
            <a:r>
              <a:rPr lang="en-US" altLang="ja-JP" sz="2000" b="1" dirty="0">
                <a:latin typeface="Meiryo UI" pitchFamily="50" charset="-128"/>
                <a:ea typeface="Meiryo UI" pitchFamily="50" charset="-128"/>
                <a:cs typeface="Meiryo UI" pitchFamily="50" charset="-128"/>
              </a:rPr>
              <a:t>For single carrier operation, at least the following parameters should be fixed to evaluate MPR</a:t>
            </a:r>
          </a:p>
          <a:p>
            <a:pPr lvl="1"/>
            <a:r>
              <a:rPr lang="en-US" altLang="ja-JP" sz="1800" b="1" dirty="0">
                <a:latin typeface="Meiryo UI" pitchFamily="50" charset="-128"/>
                <a:ea typeface="Meiryo UI" pitchFamily="50" charset="-128"/>
                <a:cs typeface="Meiryo UI" pitchFamily="50" charset="-128"/>
              </a:rPr>
              <a:t>Subcarrier spacing</a:t>
            </a:r>
          </a:p>
          <a:p>
            <a:pPr lvl="1"/>
            <a:r>
              <a:rPr lang="en-US" altLang="ja-JP" sz="1800" b="1" dirty="0">
                <a:latin typeface="Meiryo UI" pitchFamily="50" charset="-128"/>
                <a:ea typeface="Meiryo UI" pitchFamily="50" charset="-128"/>
                <a:cs typeface="Meiryo UI" pitchFamily="50" charset="-128"/>
              </a:rPr>
              <a:t>Channel bandwidth </a:t>
            </a:r>
          </a:p>
          <a:p>
            <a:pPr lvl="1"/>
            <a:r>
              <a:rPr lang="en-US" altLang="ja-JP" sz="1800" b="1" dirty="0">
                <a:latin typeface="Meiryo UI" pitchFamily="50" charset="-128"/>
                <a:ea typeface="Meiryo UI" pitchFamily="50" charset="-128"/>
                <a:cs typeface="Meiryo UI" pitchFamily="50" charset="-128"/>
              </a:rPr>
              <a:t>Spectrum utilization</a:t>
            </a:r>
          </a:p>
          <a:p>
            <a:pPr lvl="1"/>
            <a:r>
              <a:rPr lang="en-US" altLang="ja-JP" sz="1800" b="1" dirty="0">
                <a:latin typeface="Meiryo UI" pitchFamily="50" charset="-128"/>
                <a:ea typeface="Meiryo UI" pitchFamily="50" charset="-128"/>
                <a:cs typeface="Meiryo UI" pitchFamily="50" charset="-128"/>
              </a:rPr>
              <a:t>Tx maximum output power</a:t>
            </a:r>
          </a:p>
          <a:p>
            <a:pPr lvl="1"/>
            <a:r>
              <a:rPr lang="en-US" altLang="ja-JP" sz="1800" b="1" dirty="0">
                <a:latin typeface="Meiryo UI" pitchFamily="50" charset="-128"/>
                <a:ea typeface="Meiryo UI" pitchFamily="50" charset="-128"/>
                <a:cs typeface="Meiryo UI" pitchFamily="50" charset="-128"/>
              </a:rPr>
              <a:t>EVM requirement for each modulation order</a:t>
            </a:r>
          </a:p>
          <a:p>
            <a:pPr lvl="1"/>
            <a:r>
              <a:rPr lang="en-US" altLang="ja-JP" sz="1800" b="1" dirty="0">
                <a:latin typeface="Meiryo UI" pitchFamily="50" charset="-128"/>
                <a:ea typeface="Meiryo UI" pitchFamily="50" charset="-128"/>
                <a:cs typeface="Meiryo UI" pitchFamily="50" charset="-128"/>
              </a:rPr>
              <a:t>In-band emission / Carrier leakage</a:t>
            </a:r>
          </a:p>
          <a:p>
            <a:pPr lvl="1"/>
            <a:r>
              <a:rPr lang="en-US" altLang="ja-JP" sz="1800" b="1" dirty="0">
                <a:latin typeface="Meiryo UI" pitchFamily="50" charset="-128"/>
                <a:ea typeface="Meiryo UI" pitchFamily="50" charset="-128"/>
                <a:cs typeface="Meiryo UI" pitchFamily="50" charset="-128"/>
              </a:rPr>
              <a:t>Occupied bandwidth</a:t>
            </a:r>
          </a:p>
          <a:p>
            <a:pPr lvl="1"/>
            <a:r>
              <a:rPr lang="en-US" altLang="ja-JP" sz="1800" b="1" dirty="0">
                <a:latin typeface="Meiryo UI" pitchFamily="50" charset="-128"/>
                <a:ea typeface="Meiryo UI" pitchFamily="50" charset="-128"/>
                <a:cs typeface="Meiryo UI" pitchFamily="50" charset="-128"/>
              </a:rPr>
              <a:t>SEM requirements </a:t>
            </a:r>
          </a:p>
          <a:p>
            <a:pPr lvl="1"/>
            <a:r>
              <a:rPr lang="en-US" altLang="ja-JP" sz="1800" b="1" dirty="0">
                <a:latin typeface="Meiryo UI" pitchFamily="50" charset="-128"/>
                <a:ea typeface="Meiryo UI" pitchFamily="50" charset="-128"/>
                <a:cs typeface="Meiryo UI" pitchFamily="50" charset="-128"/>
              </a:rPr>
              <a:t>UE ACLR value</a:t>
            </a:r>
          </a:p>
          <a:p>
            <a:pPr lvl="1"/>
            <a:r>
              <a:rPr lang="en-US" altLang="ja-JP" sz="1800" b="1" dirty="0">
                <a:latin typeface="Meiryo UI" pitchFamily="50" charset="-128"/>
                <a:ea typeface="Meiryo UI" pitchFamily="50" charset="-128"/>
                <a:cs typeface="Meiryo UI" pitchFamily="50" charset="-128"/>
              </a:rPr>
              <a:t>General </a:t>
            </a:r>
            <a:r>
              <a:rPr lang="en-US" altLang="ja-JP" sz="1800" b="1" dirty="0" smtClean="0">
                <a:latin typeface="Meiryo UI" pitchFamily="50" charset="-128"/>
                <a:ea typeface="Meiryo UI" pitchFamily="50" charset="-128"/>
                <a:cs typeface="Meiryo UI" pitchFamily="50" charset="-128"/>
              </a:rPr>
              <a:t>spurious</a:t>
            </a:r>
          </a:p>
          <a:p>
            <a:pPr lvl="1"/>
            <a:r>
              <a:rPr lang="en-US" altLang="ja-JP" sz="1800" b="1" dirty="0" smtClean="0">
                <a:latin typeface="Meiryo UI" pitchFamily="50" charset="-128"/>
                <a:ea typeface="Meiryo UI" pitchFamily="50" charset="-128"/>
                <a:cs typeface="Meiryo UI" pitchFamily="50" charset="-128"/>
              </a:rPr>
              <a:t>Other</a:t>
            </a:r>
            <a:endParaRPr lang="en-US" altLang="ja-JP" sz="1800" b="1" dirty="0">
              <a:latin typeface="Meiryo UI" pitchFamily="50" charset="-128"/>
              <a:ea typeface="Meiryo UI" pitchFamily="50" charset="-128"/>
              <a:cs typeface="Meiryo UI" pitchFamily="50" charset="-128"/>
            </a:endParaRPr>
          </a:p>
          <a:p>
            <a:pPr lvl="1"/>
            <a:endParaRPr lang="en-US" altLang="ja-JP" sz="800" b="1"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40061523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p:txBody>
      </p:sp>
      <p:sp>
        <p:nvSpPr>
          <p:cNvPr id="8" name="Title 1"/>
          <p:cNvSpPr txBox="1">
            <a:spLocks/>
          </p:cNvSpPr>
          <p:nvPr/>
        </p:nvSpPr>
        <p:spPr>
          <a:xfrm>
            <a:off x="278711" y="1916832"/>
            <a:ext cx="8731322" cy="1091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CA" sz="2400" dirty="0" smtClean="0"/>
              <a:t>RB allocation and RB numbering</a:t>
            </a:r>
            <a:r>
              <a:rPr lang="en-CA" sz="3200" dirty="0" smtClean="0"/>
              <a:t/>
            </a:r>
            <a:br>
              <a:rPr lang="en-CA" sz="3200" dirty="0" smtClean="0"/>
            </a:br>
            <a:endParaRPr lang="en-US" sz="3200" dirty="0"/>
          </a:p>
        </p:txBody>
      </p:sp>
      <p:sp>
        <p:nvSpPr>
          <p:cNvPr id="9" name="Content Placeholder 2"/>
          <p:cNvSpPr txBox="1">
            <a:spLocks/>
          </p:cNvSpPr>
          <p:nvPr/>
        </p:nvSpPr>
        <p:spPr>
          <a:xfrm>
            <a:off x="251520" y="2480911"/>
            <a:ext cx="8731322" cy="18649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hangingPunct="0"/>
            <a:r>
              <a:rPr lang="en-GB" sz="1600" dirty="0" smtClean="0"/>
              <a:t>Since there is different feasible RB allocation depending on SCS and types of waveforms, RB numbering may become confusing. In the case of this WF RB0 was chosen to be the left most RB of the minimum full RB allocation using CP-OFDM based on Spectrum Utilisation agreement. </a:t>
            </a:r>
          </a:p>
          <a:p>
            <a:pPr hangingPunct="0"/>
            <a:r>
              <a:rPr lang="en-GB" sz="1600" dirty="0" smtClean="0"/>
              <a:t>Since DFT-s-OFDM does not support the same number of RB than CP-OFDM, for example a 100RB waveforms is shifted left by 3RB compared to a corresponding 106RB CP-OFDM case as this is illustrated in Figure 1 bellow.</a:t>
            </a:r>
          </a:p>
          <a:p>
            <a:pPr hangingPunct="0"/>
            <a:endParaRPr lang="en-GB" sz="1600" dirty="0" smtClean="0"/>
          </a:p>
          <a:p>
            <a:pPr hangingPunct="0"/>
            <a:endParaRPr lang="en-GB" sz="1600" dirty="0" smtClean="0"/>
          </a:p>
          <a:p>
            <a:pPr hangingPunct="0"/>
            <a:endParaRPr lang="en-GB" sz="1600" dirty="0" smtClean="0"/>
          </a:p>
          <a:p>
            <a:pPr marL="0" indent="0" hangingPunct="0">
              <a:buFont typeface="Arial" pitchFamily="34" charset="0"/>
              <a:buNone/>
            </a:pPr>
            <a:endParaRPr lang="en-GB" sz="1600" dirty="0" smtClean="0"/>
          </a:p>
          <a:p>
            <a:pPr marL="0" indent="0" hangingPunct="0">
              <a:buFont typeface="Arial" pitchFamily="34" charset="0"/>
              <a:buNone/>
            </a:pPr>
            <a:endParaRPr lang="en-GB" sz="1600" dirty="0"/>
          </a:p>
          <a:p>
            <a:pPr marL="0" indent="0" hangingPunct="0">
              <a:buFont typeface="Arial" pitchFamily="34" charset="0"/>
              <a:buNone/>
            </a:pPr>
            <a:endParaRPr lang="en-GB" sz="1600" dirty="0" smtClean="0"/>
          </a:p>
          <a:p>
            <a:r>
              <a:rPr lang="en-CA" sz="1600" dirty="0" smtClean="0"/>
              <a:t>For CP-OFDM number of RB will be aligned to the agreement for spectrum utilisation</a:t>
            </a:r>
          </a:p>
          <a:p>
            <a:r>
              <a:rPr lang="en-CA" sz="1600" dirty="0" smtClean="0"/>
              <a:t>For DFT-s-OFDM, number of RB for full allocation will be the closest to the CP-OFDM full allocation that satisfies number of RB=2^X*3^Y*5^Z</a:t>
            </a:r>
          </a:p>
          <a:p>
            <a:pPr hangingPunct="0"/>
            <a:endParaRPr lang="en-US" sz="1600" dirty="0"/>
          </a:p>
        </p:txBody>
      </p:sp>
      <p:grpSp>
        <p:nvGrpSpPr>
          <p:cNvPr id="10" name="Group 4"/>
          <p:cNvGrpSpPr/>
          <p:nvPr/>
        </p:nvGrpSpPr>
        <p:grpSpPr>
          <a:xfrm>
            <a:off x="276640" y="4221088"/>
            <a:ext cx="8571431" cy="1365263"/>
            <a:chOff x="868363" y="3664064"/>
            <a:chExt cx="10323034" cy="1657576"/>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sp>
        <p:nvSpPr>
          <p:cNvPr id="14" name="正方形/長方形 13"/>
          <p:cNvSpPr/>
          <p:nvPr/>
        </p:nvSpPr>
        <p:spPr>
          <a:xfrm>
            <a:off x="223810" y="1916832"/>
            <a:ext cx="8786223" cy="48245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078285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5174035"/>
          </a:xfrm>
        </p:spPr>
        <p:txBody>
          <a:bodyPr>
            <a:normAutofit fontScale="92500" lnSpcReduction="20000"/>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a:p>
            <a:pPr lvl="1"/>
            <a:r>
              <a:rPr lang="en-US" altLang="ja-JP" sz="1800" b="1" dirty="0" smtClean="0">
                <a:latin typeface="Meiryo UI" pitchFamily="50" charset="-128"/>
                <a:ea typeface="Meiryo UI" pitchFamily="50" charset="-128"/>
                <a:cs typeface="Meiryo UI" pitchFamily="50" charset="-128"/>
              </a:rPr>
              <a:t>Sub6 </a:t>
            </a:r>
          </a:p>
          <a:p>
            <a:pPr lvl="2"/>
            <a:r>
              <a:rPr lang="en-US" altLang="ja-JP" sz="1400" b="1" dirty="0">
                <a:latin typeface="Meiryo UI" pitchFamily="50" charset="-128"/>
                <a:ea typeface="Meiryo UI" pitchFamily="50" charset="-128"/>
                <a:cs typeface="Meiryo UI" pitchFamily="50" charset="-128"/>
              </a:rPr>
              <a:t>The </a:t>
            </a:r>
            <a:r>
              <a:rPr lang="en-US" altLang="ja-JP" sz="1400" b="1" dirty="0" smtClean="0">
                <a:latin typeface="Meiryo UI" pitchFamily="50" charset="-128"/>
                <a:ea typeface="Meiryo UI" pitchFamily="50" charset="-128"/>
                <a:cs typeface="Meiryo UI" pitchFamily="50" charset="-128"/>
              </a:rPr>
              <a:t>below minimum </a:t>
            </a:r>
            <a:r>
              <a:rPr lang="en-US" altLang="ja-JP" sz="1400" b="1" dirty="0">
                <a:latin typeface="Meiryo UI" pitchFamily="50" charset="-128"/>
                <a:ea typeface="Meiryo UI" pitchFamily="50" charset="-128"/>
                <a:cs typeface="Meiryo UI" pitchFamily="50" charset="-128"/>
              </a:rPr>
              <a:t>set of evaluated waveform </a:t>
            </a:r>
            <a:r>
              <a:rPr lang="en-US" altLang="ja-JP" sz="1400" b="1" dirty="0" smtClean="0">
                <a:latin typeface="Meiryo UI" pitchFamily="50" charset="-128"/>
                <a:ea typeface="Meiryo UI" pitchFamily="50" charset="-128"/>
                <a:cs typeface="Meiryo UI" pitchFamily="50" charset="-128"/>
              </a:rPr>
              <a:t>for calibration, which does </a:t>
            </a:r>
            <a:r>
              <a:rPr lang="en-US" altLang="ja-JP" sz="1400" b="1" dirty="0">
                <a:latin typeface="Meiryo UI" pitchFamily="50" charset="-128"/>
                <a:ea typeface="Meiryo UI" pitchFamily="50" charset="-128"/>
                <a:cs typeface="Meiryo UI" pitchFamily="50" charset="-128"/>
              </a:rPr>
              <a:t>not preclude evaluation of a bigger set.</a:t>
            </a:r>
          </a:p>
          <a:p>
            <a:pPr lvl="2"/>
            <a:endParaRPr lang="en-US" altLang="ja-JP" sz="14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2"/>
            <a:r>
              <a:rPr lang="en-US" altLang="ja-JP" sz="1400" b="1" dirty="0">
                <a:latin typeface="Meiryo UI" pitchFamily="50" charset="-128"/>
                <a:ea typeface="Meiryo UI" pitchFamily="50" charset="-128"/>
                <a:cs typeface="Meiryo UI" pitchFamily="50" charset="-128"/>
              </a:rPr>
              <a:t>Results are similarly reported as positive or negative compared to agreed reference waveform maximum power in R4-1706944</a:t>
            </a:r>
          </a:p>
          <a:p>
            <a:pPr lvl="2"/>
            <a:r>
              <a:rPr lang="en-US" altLang="ja-JP" sz="1400" b="1" dirty="0">
                <a:latin typeface="Meiryo UI" pitchFamily="50" charset="-128"/>
                <a:ea typeface="Meiryo UI" pitchFamily="50" charset="-128"/>
                <a:cs typeface="Meiryo UI" pitchFamily="50" charset="-128"/>
              </a:rPr>
              <a:t>For transmitter impairment agreed values in R4-1706944 are used</a:t>
            </a:r>
          </a:p>
          <a:p>
            <a:pPr lvl="2"/>
            <a:r>
              <a:rPr lang="en-US" altLang="ja-JP" sz="1400" b="1" dirty="0">
                <a:latin typeface="Meiryo UI" pitchFamily="50" charset="-128"/>
                <a:ea typeface="Meiryo UI" pitchFamily="50" charset="-128"/>
                <a:cs typeface="Meiryo UI" pitchFamily="50" charset="-128"/>
              </a:rPr>
              <a:t>Reporting absolute output power is also acceptable. </a:t>
            </a:r>
          </a:p>
          <a:p>
            <a:pPr lvl="2"/>
            <a:endParaRPr lang="en-US" altLang="ja-JP" sz="1400" b="1" dirty="0">
              <a:latin typeface="Meiryo UI" pitchFamily="50" charset="-128"/>
              <a:ea typeface="Meiryo UI" pitchFamily="50" charset="-128"/>
              <a:cs typeface="Meiryo UI" pitchFamily="50" charset="-128"/>
            </a:endParaRPr>
          </a:p>
        </p:txBody>
      </p:sp>
      <p:graphicFrame>
        <p:nvGraphicFramePr>
          <p:cNvPr id="6" name="Table 4"/>
          <p:cNvGraphicFramePr>
            <a:graphicFrameLocks noGrp="1"/>
          </p:cNvGraphicFramePr>
          <p:nvPr>
            <p:extLst>
              <p:ext uri="{D42A27DB-BD31-4B8C-83A1-F6EECF244321}">
                <p14:modId xmlns:p14="http://schemas.microsoft.com/office/powerpoint/2010/main" val="808164996"/>
              </p:ext>
            </p:extLst>
          </p:nvPr>
        </p:nvGraphicFramePr>
        <p:xfrm>
          <a:off x="251520" y="2591152"/>
          <a:ext cx="8692408" cy="2926080"/>
        </p:xfrm>
        <a:graphic>
          <a:graphicData uri="http://schemas.openxmlformats.org/drawingml/2006/table">
            <a:tbl>
              <a:tblPr firstRow="1" bandRow="1">
                <a:tableStyleId>{7E9639D4-E3E2-4D34-9284-5A2195B3D0D7}</a:tableStyleId>
              </a:tblPr>
              <a:tblGrid>
                <a:gridCol w="1232763"/>
                <a:gridCol w="1392622"/>
                <a:gridCol w="1009873"/>
                <a:gridCol w="583506"/>
                <a:gridCol w="1070921"/>
                <a:gridCol w="3402723"/>
              </a:tblGrid>
              <a:tr h="210535">
                <a:tc>
                  <a:txBody>
                    <a:bodyPr/>
                    <a:lstStyle/>
                    <a:p>
                      <a:r>
                        <a:rPr lang="en-CA" sz="1100" dirty="0" smtClean="0"/>
                        <a:t>Waveform type</a:t>
                      </a:r>
                      <a:endParaRPr lang="en-US" sz="1100" dirty="0"/>
                    </a:p>
                  </a:txBody>
                  <a:tcPr/>
                </a:tc>
                <a:tc>
                  <a:txBody>
                    <a:bodyPr/>
                    <a:lstStyle/>
                    <a:p>
                      <a:r>
                        <a:rPr lang="en-CA" sz="1100" dirty="0" smtClean="0"/>
                        <a:t>Modulation order</a:t>
                      </a:r>
                      <a:endParaRPr lang="en-US" sz="1100" dirty="0"/>
                    </a:p>
                  </a:txBody>
                  <a:tcPr/>
                </a:tc>
                <a:tc>
                  <a:txBody>
                    <a:bodyPr/>
                    <a:lstStyle/>
                    <a:p>
                      <a:r>
                        <a:rPr lang="en-CA" sz="1100" dirty="0" smtClean="0"/>
                        <a:t>Channel</a:t>
                      </a:r>
                      <a:r>
                        <a:rPr lang="en-CA" sz="1100" baseline="0" dirty="0" smtClean="0"/>
                        <a:t> BW</a:t>
                      </a:r>
                      <a:endParaRPr lang="en-US" sz="1100" dirty="0"/>
                    </a:p>
                  </a:txBody>
                  <a:tcPr/>
                </a:tc>
                <a:tc>
                  <a:txBody>
                    <a:bodyPr/>
                    <a:lstStyle/>
                    <a:p>
                      <a:r>
                        <a:rPr lang="en-CA" sz="1100" dirty="0" smtClean="0"/>
                        <a:t>SCS </a:t>
                      </a:r>
                      <a:endParaRPr lang="en-US" sz="1100" dirty="0"/>
                    </a:p>
                  </a:txBody>
                  <a:tcPr/>
                </a:tc>
                <a:tc>
                  <a:txBody>
                    <a:bodyPr/>
                    <a:lstStyle/>
                    <a:p>
                      <a:r>
                        <a:rPr lang="en-CA" sz="1100" dirty="0" smtClean="0"/>
                        <a:t>RB allocation</a:t>
                      </a:r>
                      <a:endParaRPr lang="en-US" sz="1100" dirty="0"/>
                    </a:p>
                  </a:txBody>
                  <a:tcPr/>
                </a:tc>
                <a:tc>
                  <a:txBody>
                    <a:bodyPr/>
                    <a:lstStyle/>
                    <a:p>
                      <a:r>
                        <a:rPr lang="en-CA" sz="1100" dirty="0" smtClean="0"/>
                        <a:t>remark</a:t>
                      </a:r>
                      <a:endParaRPr lang="en-US" sz="1100" dirty="0"/>
                    </a:p>
                  </a:txBody>
                  <a:tcPr/>
                </a:tc>
              </a:tr>
              <a:tr h="210535">
                <a:tc>
                  <a:txBody>
                    <a:bodyPr/>
                    <a:lstStyle/>
                    <a:p>
                      <a:r>
                        <a:rPr lang="en-CA" sz="1100" dirty="0" smtClean="0"/>
                        <a:t>DFT-s-OFDM</a:t>
                      </a:r>
                      <a:endParaRPr lang="en-US" sz="1100" dirty="0"/>
                    </a:p>
                  </a:txBody>
                  <a:tcPr/>
                </a:tc>
                <a:tc>
                  <a:txBody>
                    <a:bodyPr/>
                    <a:lstStyle/>
                    <a:p>
                      <a:r>
                        <a:rPr lang="en-CA" sz="1100" dirty="0" smtClean="0"/>
                        <a:t>QPSK, 16QAM</a:t>
                      </a:r>
                      <a:endParaRPr lang="en-US" sz="1100" dirty="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100RB3</a:t>
                      </a:r>
                      <a:endParaRPr lang="en-US" sz="1100" dirty="0"/>
                    </a:p>
                  </a:txBody>
                  <a:tcPr/>
                </a:tc>
                <a:tc>
                  <a:txBody>
                    <a:bodyPr/>
                    <a:lstStyle/>
                    <a:p>
                      <a:r>
                        <a:rPr lang="en-CA" sz="1100" dirty="0" smtClean="0"/>
                        <a:t>Maximum DFT-s-OFDM allocation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 (LTE 0dB MPR for QPSK)</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270RB1</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Maximum channel BW</a:t>
                      </a:r>
                      <a:endParaRPr lang="en-US" sz="1100" dirty="0" smtClean="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106RB0</a:t>
                      </a:r>
                      <a:endParaRPr lang="en-US" sz="1100" dirty="0"/>
                    </a:p>
                  </a:txBody>
                  <a:tcPr/>
                </a:tc>
                <a:tc>
                  <a:txBody>
                    <a:bodyPr/>
                    <a:lstStyle/>
                    <a:p>
                      <a:r>
                        <a:rPr lang="en-CA" sz="1100" dirty="0" smtClean="0"/>
                        <a:t>Allocation</a:t>
                      </a:r>
                      <a:r>
                        <a:rPr lang="en-CA" sz="1100" baseline="0" dirty="0" smtClean="0"/>
                        <a:t> for spectrum utilisation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273RB0</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Allocation</a:t>
                      </a:r>
                      <a:r>
                        <a:rPr lang="en-CA" sz="1100" baseline="0" dirty="0" smtClean="0"/>
                        <a:t> for spectrum utilisation &amp; max CH BW</a:t>
                      </a:r>
                      <a:endParaRPr lang="en-US" sz="1100" dirty="0" smtClean="0"/>
                    </a:p>
                  </a:txBody>
                  <a:tcPr/>
                </a:tc>
              </a:tr>
              <a:tr h="337433">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provide their view of Pi/2 BPSK use at sub-6GHz</a:t>
                      </a:r>
                      <a:endParaRPr lang="en-US" sz="11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8473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385066"/>
            <a:ext cx="8291264" cy="5578699"/>
          </a:xfrm>
        </p:spPr>
        <p:txBody>
          <a:bodyPr>
            <a:normAutofit fontScale="77500" lnSpcReduction="20000"/>
          </a:bodyPr>
          <a:lstStyle/>
          <a:p>
            <a:r>
              <a:rPr lang="en-US" altLang="ja-JP" sz="2000" b="1" dirty="0" smtClean="0">
                <a:latin typeface="Meiryo UI" pitchFamily="50" charset="-128"/>
                <a:ea typeface="Meiryo UI" pitchFamily="50" charset="-128"/>
                <a:cs typeface="Meiryo UI" pitchFamily="50" charset="-128"/>
              </a:rPr>
              <a:t>CBW, SCS, </a:t>
            </a:r>
            <a:r>
              <a:rPr lang="en-US" altLang="ja-JP" sz="2000" b="1" dirty="0">
                <a:latin typeface="Meiryo UI" pitchFamily="50" charset="-128"/>
                <a:ea typeface="Meiryo UI" pitchFamily="50" charset="-128"/>
                <a:cs typeface="Meiryo UI" pitchFamily="50" charset="-128"/>
              </a:rPr>
              <a:t>SU [R4-1706942]</a:t>
            </a:r>
            <a:endParaRPr lang="en-US" altLang="ja-JP" sz="2000" b="1" dirty="0" smtClean="0">
              <a:latin typeface="Meiryo UI" pitchFamily="50" charset="-128"/>
              <a:ea typeface="Meiryo UI" pitchFamily="50" charset="-128"/>
              <a:cs typeface="Meiryo UI" pitchFamily="50" charset="-128"/>
            </a:endParaRPr>
          </a:p>
          <a:p>
            <a:pPr lvl="1"/>
            <a:r>
              <a:rPr lang="en-US" altLang="ja-JP" sz="1800" b="1" dirty="0" smtClean="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The </a:t>
            </a:r>
            <a:r>
              <a:rPr lang="en-US" altLang="ja-JP" sz="1600" b="1" dirty="0" smtClean="0">
                <a:latin typeface="Meiryo UI" pitchFamily="50" charset="-128"/>
                <a:ea typeface="Meiryo UI" pitchFamily="50" charset="-128"/>
                <a:cs typeface="Meiryo UI" pitchFamily="50" charset="-128"/>
              </a:rPr>
              <a:t>below minimum </a:t>
            </a:r>
            <a:r>
              <a:rPr lang="en-US" altLang="ja-JP" sz="1600" b="1" dirty="0">
                <a:latin typeface="Meiryo UI" pitchFamily="50" charset="-128"/>
                <a:ea typeface="Meiryo UI" pitchFamily="50" charset="-128"/>
                <a:cs typeface="Meiryo UI" pitchFamily="50" charset="-128"/>
              </a:rPr>
              <a:t>set of evaluated waveform for calibration, which does not preclude evaluation of a bigger set</a:t>
            </a:r>
            <a:r>
              <a:rPr lang="en-US" altLang="ja-JP" sz="1600" b="1" dirty="0" smtClean="0">
                <a:latin typeface="Meiryo UI" pitchFamily="50" charset="-128"/>
                <a:ea typeface="Meiryo UI" pitchFamily="50" charset="-128"/>
                <a:cs typeface="Meiryo UI" pitchFamily="50" charset="-128"/>
              </a:rPr>
              <a:t>.</a:t>
            </a:r>
          </a:p>
          <a:p>
            <a:pPr lvl="2"/>
            <a:endParaRPr lang="en-US" altLang="ja-JP" sz="1600" b="1" dirty="0" smtClean="0">
              <a:latin typeface="Meiryo UI" pitchFamily="50" charset="-128"/>
              <a:ea typeface="Meiryo UI" pitchFamily="50" charset="-128"/>
              <a:cs typeface="Meiryo UI" pitchFamily="50" charset="-128"/>
            </a:endParaRPr>
          </a:p>
          <a:p>
            <a:pPr lvl="2"/>
            <a:endParaRPr lang="en-US" altLang="ja-JP" sz="1600" b="1" dirty="0">
              <a:latin typeface="Meiryo UI" pitchFamily="50" charset="-128"/>
              <a:ea typeface="Meiryo UI" pitchFamily="50" charset="-128"/>
              <a:cs typeface="Meiryo UI" pitchFamily="50" charset="-128"/>
            </a:endParaRPr>
          </a:p>
          <a:p>
            <a:pPr lvl="2"/>
            <a:endParaRPr lang="en-US" altLang="ja-JP" sz="16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2"/>
            <a:endParaRPr lang="en-US" altLang="ja-JP" sz="1400" b="1" dirty="0" smtClean="0">
              <a:latin typeface="Meiryo UI" pitchFamily="50" charset="-128"/>
              <a:ea typeface="Meiryo UI" pitchFamily="50" charset="-128"/>
              <a:cs typeface="Meiryo UI" pitchFamily="50" charset="-128"/>
            </a:endParaRPr>
          </a:p>
          <a:p>
            <a:pPr lvl="2"/>
            <a:endParaRPr lang="en-US" altLang="ja-JP" sz="1400" b="1" dirty="0">
              <a:latin typeface="Meiryo UI" pitchFamily="50" charset="-128"/>
              <a:ea typeface="Meiryo UI" pitchFamily="50" charset="-128"/>
              <a:cs typeface="Meiryo UI" pitchFamily="50" charset="-128"/>
            </a:endParaRPr>
          </a:p>
          <a:p>
            <a:pPr lvl="2"/>
            <a:r>
              <a:rPr lang="en-US" altLang="ja-JP" sz="1400" b="1" dirty="0" smtClean="0">
                <a:solidFill>
                  <a:srgbClr val="00B050"/>
                </a:solidFill>
                <a:latin typeface="Meiryo UI" pitchFamily="50" charset="-128"/>
                <a:ea typeface="Meiryo UI" pitchFamily="50" charset="-128"/>
                <a:cs typeface="Meiryo UI" pitchFamily="50" charset="-128"/>
              </a:rPr>
              <a:t>Further information </a:t>
            </a:r>
            <a:r>
              <a:rPr lang="en-US" altLang="ja-JP" sz="1400" b="1" dirty="0" smtClean="0">
                <a:solidFill>
                  <a:srgbClr val="00B050"/>
                </a:solidFill>
                <a:latin typeface="Meiryo UI" pitchFamily="50" charset="-128"/>
                <a:ea typeface="Meiryo UI" pitchFamily="50" charset="-128"/>
                <a:cs typeface="Meiryo UI" pitchFamily="50" charset="-128"/>
              </a:rPr>
              <a:t>regarding </a:t>
            </a:r>
            <a:r>
              <a:rPr lang="en-US" altLang="ja-JP" sz="1400" b="1" dirty="0" smtClean="0">
                <a:solidFill>
                  <a:srgbClr val="00B050"/>
                </a:solidFill>
                <a:latin typeface="Meiryo UI" pitchFamily="50" charset="-128"/>
                <a:ea typeface="Meiryo UI" pitchFamily="50" charset="-128"/>
                <a:cs typeface="Meiryo UI" pitchFamily="50" charset="-128"/>
              </a:rPr>
              <a:t>RB allocation can be found in </a:t>
            </a:r>
            <a:r>
              <a:rPr lang="en-US" altLang="ja-JP" sz="1400" b="1" dirty="0" smtClean="0">
                <a:solidFill>
                  <a:srgbClr val="00B050"/>
                </a:solidFill>
                <a:latin typeface="Meiryo UI" pitchFamily="50" charset="-128"/>
                <a:ea typeface="Meiryo UI" pitchFamily="50" charset="-128"/>
                <a:cs typeface="Meiryo UI" pitchFamily="50" charset="-128"/>
              </a:rPr>
              <a:t>the outcome of the SU discussion [R4-1706929]</a:t>
            </a:r>
          </a:p>
          <a:p>
            <a:pPr lvl="2"/>
            <a:r>
              <a:rPr lang="en-US" altLang="ja-JP" sz="1400" b="1" dirty="0" smtClean="0">
                <a:latin typeface="Meiryo UI" pitchFamily="50" charset="-128"/>
                <a:ea typeface="Meiryo UI" pitchFamily="50" charset="-128"/>
                <a:cs typeface="Meiryo UI" pitchFamily="50" charset="-128"/>
              </a:rPr>
              <a:t>Common </a:t>
            </a:r>
            <a:r>
              <a:rPr lang="en-US" altLang="ja-JP" sz="1400" b="1" dirty="0">
                <a:latin typeface="Meiryo UI" pitchFamily="50" charset="-128"/>
                <a:ea typeface="Meiryo UI" pitchFamily="50" charset="-128"/>
                <a:cs typeface="Meiryo UI" pitchFamily="50" charset="-128"/>
              </a:rPr>
              <a:t>absolute power cannot be used for above 24GHz as PA absolute power capability for individual antennas will depend on number of antenna assumed</a:t>
            </a:r>
          </a:p>
          <a:p>
            <a:pPr lvl="2"/>
            <a:r>
              <a:rPr lang="en-US" altLang="ja-JP" sz="1400" b="1" dirty="0">
                <a:latin typeface="Meiryo UI" pitchFamily="50" charset="-128"/>
                <a:ea typeface="Meiryo UI" pitchFamily="50" charset="-128"/>
                <a:cs typeface="Meiryo UI" pitchFamily="50" charset="-128"/>
              </a:rPr>
              <a:t>To enable comparison between companies the results can be reported in terms of higher (reduced back-off, positive dB number) or  lower (increased back-off, negative dB number) power capability compared to the reference waveform case.</a:t>
            </a:r>
          </a:p>
          <a:p>
            <a:pPr lvl="2"/>
            <a:r>
              <a:rPr lang="en-US" altLang="ja-JP" sz="1400" b="1" dirty="0">
                <a:latin typeface="Meiryo UI" pitchFamily="50" charset="-128"/>
                <a:ea typeface="Meiryo UI" pitchFamily="50" charset="-128"/>
                <a:cs typeface="Meiryo UI" pitchFamily="50" charset="-128"/>
              </a:rPr>
              <a:t>For example: </a:t>
            </a:r>
          </a:p>
          <a:p>
            <a:pPr lvl="3"/>
            <a:r>
              <a:rPr lang="en-US" altLang="ja-JP" sz="1200" b="1" dirty="0">
                <a:latin typeface="Meiryo UI" pitchFamily="50" charset="-128"/>
                <a:ea typeface="Meiryo UI" pitchFamily="50" charset="-128"/>
                <a:cs typeface="Meiryo UI" pitchFamily="50" charset="-128"/>
              </a:rPr>
              <a:t>DFT-s-OFDM Fully allocated 135RB 60KHz SCS 100MHz QPSK, centered allocation =&gt; 0dB</a:t>
            </a:r>
          </a:p>
          <a:p>
            <a:pPr lvl="3"/>
            <a:r>
              <a:rPr lang="en-US" altLang="ja-JP" sz="1200" b="1" dirty="0">
                <a:latin typeface="Meiryo UI" pitchFamily="50" charset="-128"/>
                <a:ea typeface="Meiryo UI" pitchFamily="50" charset="-128"/>
                <a:cs typeface="Meiryo UI" pitchFamily="50" charset="-128"/>
              </a:rPr>
              <a:t>DFT-s-OFDM Fully allocated 135RB 60KHz SCS 100MHz PI/2 BPSK, centered allocation =&gt; +</a:t>
            </a:r>
            <a:r>
              <a:rPr lang="en-US" altLang="ja-JP" sz="1200" b="1" dirty="0" err="1">
                <a:latin typeface="Meiryo UI" pitchFamily="50" charset="-128"/>
                <a:ea typeface="Meiryo UI" pitchFamily="50" charset="-128"/>
                <a:cs typeface="Meiryo UI" pitchFamily="50" charset="-128"/>
              </a:rPr>
              <a:t>XdB</a:t>
            </a:r>
            <a:endParaRPr lang="en-US" altLang="ja-JP" sz="1200" b="1" dirty="0">
              <a:latin typeface="Meiryo UI" pitchFamily="50" charset="-128"/>
              <a:ea typeface="Meiryo UI" pitchFamily="50" charset="-128"/>
              <a:cs typeface="Meiryo UI" pitchFamily="50" charset="-128"/>
            </a:endParaRPr>
          </a:p>
          <a:p>
            <a:pPr lvl="3"/>
            <a:r>
              <a:rPr lang="en-US" altLang="ja-JP" sz="1200" b="1" dirty="0">
                <a:latin typeface="Meiryo UI" pitchFamily="50" charset="-128"/>
                <a:ea typeface="Meiryo UI" pitchFamily="50" charset="-128"/>
                <a:cs typeface="Meiryo UI" pitchFamily="50" charset="-128"/>
              </a:rPr>
              <a:t>CP-OFDM Fully allocated 136RB0 60KHz SCS 100MHz 16QAM =&gt; -</a:t>
            </a:r>
            <a:r>
              <a:rPr lang="en-US" altLang="ja-JP" sz="1200" b="1" dirty="0" err="1" smtClean="0">
                <a:latin typeface="Meiryo UI" pitchFamily="50" charset="-128"/>
                <a:ea typeface="Meiryo UI" pitchFamily="50" charset="-128"/>
                <a:cs typeface="Meiryo UI" pitchFamily="50" charset="-128"/>
              </a:rPr>
              <a:t>XdB</a:t>
            </a:r>
            <a:endParaRPr lang="en-US" altLang="ja-JP" sz="1600" b="1" dirty="0">
              <a:latin typeface="Meiryo UI" pitchFamily="50" charset="-128"/>
              <a:ea typeface="Meiryo UI" pitchFamily="50" charset="-128"/>
              <a:cs typeface="Meiryo UI" pitchFamily="50" charset="-128"/>
            </a:endParaRPr>
          </a:p>
        </p:txBody>
      </p:sp>
      <p:graphicFrame>
        <p:nvGraphicFramePr>
          <p:cNvPr id="5" name="Table 4"/>
          <p:cNvGraphicFramePr>
            <a:graphicFrameLocks noGrp="1"/>
          </p:cNvGraphicFramePr>
          <p:nvPr>
            <p:extLst>
              <p:ext uri="{D42A27DB-BD31-4B8C-83A1-F6EECF244321}">
                <p14:modId xmlns:p14="http://schemas.microsoft.com/office/powerpoint/2010/main" val="409087721"/>
              </p:ext>
            </p:extLst>
          </p:nvPr>
        </p:nvGraphicFramePr>
        <p:xfrm>
          <a:off x="253124" y="2382869"/>
          <a:ext cx="8625501" cy="2564672"/>
        </p:xfrm>
        <a:graphic>
          <a:graphicData uri="http://schemas.openxmlformats.org/drawingml/2006/table">
            <a:tbl>
              <a:tblPr firstRow="1" bandRow="1">
                <a:tableStyleId>{7E9639D4-E3E2-4D34-9284-5A2195B3D0D7}</a:tableStyleId>
              </a:tblPr>
              <a:tblGrid>
                <a:gridCol w="1238603"/>
                <a:gridCol w="1399219"/>
                <a:gridCol w="1014657"/>
                <a:gridCol w="655396"/>
                <a:gridCol w="1581322"/>
                <a:gridCol w="2736304"/>
              </a:tblGrid>
              <a:tr h="181211">
                <a:tc>
                  <a:txBody>
                    <a:bodyPr/>
                    <a:lstStyle/>
                    <a:p>
                      <a:r>
                        <a:rPr lang="en-CA" sz="1200" dirty="0" smtClean="0"/>
                        <a:t>Waveform type</a:t>
                      </a:r>
                      <a:endParaRPr lang="en-US" sz="1200" dirty="0"/>
                    </a:p>
                  </a:txBody>
                  <a:tcPr/>
                </a:tc>
                <a:tc>
                  <a:txBody>
                    <a:bodyPr/>
                    <a:lstStyle/>
                    <a:p>
                      <a:r>
                        <a:rPr lang="en-CA" sz="1200" dirty="0" smtClean="0"/>
                        <a:t>Modulation order</a:t>
                      </a:r>
                      <a:endParaRPr lang="en-US" sz="1200" dirty="0"/>
                    </a:p>
                  </a:txBody>
                  <a:tcPr/>
                </a:tc>
                <a:tc>
                  <a:txBody>
                    <a:bodyPr/>
                    <a:lstStyle/>
                    <a:p>
                      <a:r>
                        <a:rPr lang="en-CA" sz="1200" dirty="0" smtClean="0"/>
                        <a:t>Channel</a:t>
                      </a:r>
                      <a:r>
                        <a:rPr lang="en-CA" sz="1200" baseline="0" dirty="0" smtClean="0"/>
                        <a:t> BW</a:t>
                      </a:r>
                      <a:endParaRPr lang="en-US" sz="1200" dirty="0"/>
                    </a:p>
                  </a:txBody>
                  <a:tcPr/>
                </a:tc>
                <a:tc>
                  <a:txBody>
                    <a:bodyPr/>
                    <a:lstStyle/>
                    <a:p>
                      <a:r>
                        <a:rPr lang="en-CA" sz="1200" dirty="0" smtClean="0"/>
                        <a:t>SCS </a:t>
                      </a:r>
                      <a:endParaRPr lang="en-US" sz="1200" dirty="0"/>
                    </a:p>
                  </a:txBody>
                  <a:tcPr/>
                </a:tc>
                <a:tc>
                  <a:txBody>
                    <a:bodyPr/>
                    <a:lstStyle/>
                    <a:p>
                      <a:r>
                        <a:rPr lang="en-CA" sz="1200" dirty="0" smtClean="0"/>
                        <a:t>RB allocation</a:t>
                      </a:r>
                      <a:endParaRPr lang="en-US" sz="1200" dirty="0"/>
                    </a:p>
                  </a:txBody>
                  <a:tcPr/>
                </a:tc>
                <a:tc>
                  <a:txBody>
                    <a:bodyPr/>
                    <a:lstStyle/>
                    <a:p>
                      <a:r>
                        <a:rPr lang="en-CA" sz="1200" dirty="0" smtClean="0"/>
                        <a:t>remark</a:t>
                      </a:r>
                      <a:endParaRPr lang="en-US" sz="1200" dirty="0"/>
                    </a:p>
                  </a:txBody>
                  <a:tcPr/>
                </a:tc>
              </a:tr>
              <a:tr h="387094">
                <a:tc>
                  <a:txBody>
                    <a:bodyPr/>
                    <a:lstStyle/>
                    <a:p>
                      <a:r>
                        <a:rPr lang="en-CA" sz="1200" dirty="0" smtClean="0"/>
                        <a:t>DFT-s-OFDM</a:t>
                      </a:r>
                      <a:endParaRPr lang="en-US" sz="1200" dirty="0"/>
                    </a:p>
                  </a:txBody>
                  <a:tcPr/>
                </a:tc>
                <a:tc>
                  <a:txBody>
                    <a:bodyPr/>
                    <a:lstStyle/>
                    <a:p>
                      <a:r>
                        <a:rPr lang="en-CA" sz="1200" dirty="0" smtClean="0"/>
                        <a:t>16QAM,</a:t>
                      </a:r>
                      <a:r>
                        <a:rPr lang="en-CA" sz="1200" baseline="0" dirty="0" smtClean="0"/>
                        <a:t> </a:t>
                      </a:r>
                      <a:r>
                        <a:rPr lang="en-CA" sz="1200" dirty="0" smtClean="0"/>
                        <a:t>QPSK, Pi/2 BPSK (w/wo Shaping)</a:t>
                      </a:r>
                      <a:endParaRPr lang="en-US" sz="1200" dirty="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[135]RB[X]</a:t>
                      </a:r>
                    </a:p>
                  </a:txBody>
                  <a:tcPr/>
                </a:tc>
                <a:tc>
                  <a:txBody>
                    <a:bodyPr/>
                    <a:lstStyle/>
                    <a:p>
                      <a:r>
                        <a:rPr lang="en-CA" sz="1200" dirty="0" smtClean="0"/>
                        <a:t>Maximum DFT-s-OFDM allocation, QPSK case is reference waveform</a:t>
                      </a:r>
                      <a:endParaRPr lang="en-US" sz="1200" dirty="0"/>
                    </a:p>
                  </a:txBody>
                  <a:tcPr/>
                </a:tc>
              </a:tr>
              <a:tr h="1812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DFT-s-OFDM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[270]RB[Y]</a:t>
                      </a:r>
                    </a:p>
                  </a:txBody>
                  <a:tcPr/>
                </a:tc>
                <a:tc>
                  <a:txBody>
                    <a:bodyPr/>
                    <a:lstStyle/>
                    <a:p>
                      <a:r>
                        <a:rPr lang="en-CA" sz="1200" dirty="0" smtClean="0"/>
                        <a:t>Max channel BW</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 16QAM</a:t>
                      </a:r>
                      <a:endParaRPr lang="en-US" sz="1200" dirty="0" smtClean="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136RB0 </a:t>
                      </a:r>
                      <a:r>
                        <a:rPr lang="en-GB" sz="1200" kern="1200" dirty="0" smtClean="0">
                          <a:solidFill>
                            <a:schemeClr val="tx1"/>
                          </a:solidFill>
                          <a:effectLst/>
                          <a:latin typeface="+mn-lt"/>
                          <a:ea typeface="+mn-ea"/>
                          <a:cs typeface="+mn-cs"/>
                        </a:rPr>
                        <a:t>[132,136]</a:t>
                      </a:r>
                      <a:endParaRPr lang="en-US" sz="1200" dirty="0"/>
                    </a:p>
                  </a:txBody>
                  <a:tcPr/>
                </a:tc>
                <a:tc>
                  <a:txBody>
                    <a:bodyPr/>
                    <a:lstStyle/>
                    <a:p>
                      <a:r>
                        <a:rPr lang="en-CA" sz="1200" dirty="0" smtClean="0"/>
                        <a:t>Allocation</a:t>
                      </a:r>
                      <a:r>
                        <a:rPr lang="en-CA" sz="1200" baseline="0" dirty="0" smtClean="0"/>
                        <a:t> for spectrum utilisation</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275RB0 </a:t>
                      </a:r>
                      <a:r>
                        <a:rPr lang="en-GB" sz="1200" kern="1200" dirty="0" smtClean="0">
                          <a:solidFill>
                            <a:schemeClr val="tx1"/>
                          </a:solidFill>
                          <a:effectLst/>
                          <a:latin typeface="+mn-lt"/>
                          <a:ea typeface="+mn-ea"/>
                          <a:cs typeface="+mn-cs"/>
                        </a:rPr>
                        <a:t>[264,275]</a:t>
                      </a:r>
                      <a:endParaRPr lang="en-US" sz="1200" dirty="0"/>
                    </a:p>
                  </a:txBody>
                  <a:tcPr/>
                </a:tc>
                <a:tc>
                  <a:txBody>
                    <a:bodyPr/>
                    <a:lstStyle/>
                    <a:p>
                      <a:r>
                        <a:rPr lang="en-CA" sz="1200" dirty="0" smtClean="0"/>
                        <a:t>Max channel BW</a:t>
                      </a:r>
                      <a:endParaRPr lang="en-US" sz="1200" dirty="0"/>
                    </a:p>
                  </a:txBody>
                  <a:tcPr/>
                </a:tc>
              </a:tr>
              <a:tr h="497692">
                <a:tc gridSpan="6">
                  <a:txBody>
                    <a:bodyPr/>
                    <a:lstStyle/>
                    <a:p>
                      <a:pPr>
                        <a:spcBef>
                          <a:spcPts val="0"/>
                        </a:spcBef>
                      </a:pPr>
                      <a:r>
                        <a:rPr lang="en-US" sz="1200" dirty="0" smtClean="0"/>
                        <a:t>To enable comparison between companies the results can be reported in terms of higher (reduced back-off, positive dB number) or  lower (increased back-off, negative dB number) power capability compared to the reference waveform case.</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endParaRPr lang="en-US" sz="12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31154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Tx maximum output power</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a:latin typeface="Meiryo UI" pitchFamily="50" charset="-128"/>
                <a:ea typeface="Meiryo UI" pitchFamily="50" charset="-128"/>
                <a:cs typeface="Meiryo UI" pitchFamily="50" charset="-128"/>
              </a:rPr>
              <a:t>Conducted power of both 23 dBm and 26 dBm</a:t>
            </a: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smtClean="0">
                <a:latin typeface="Meiryo UI" pitchFamily="50" charset="-128"/>
                <a:ea typeface="Meiryo UI" pitchFamily="50" charset="-128"/>
                <a:cs typeface="Meiryo UI" pitchFamily="50" charset="-128"/>
              </a:rPr>
              <a:t>See the below parts in slide 5</a:t>
            </a:r>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3028563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EVM</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smtClean="0">
                <a:latin typeface="Meiryo UI" pitchFamily="50" charset="-128"/>
                <a:ea typeface="Meiryo UI" pitchFamily="50" charset="-128"/>
                <a:cs typeface="Meiryo UI" pitchFamily="50" charset="-128"/>
              </a:rPr>
              <a:t>For both DFT-s-OFDM, </a:t>
            </a:r>
            <a:r>
              <a:rPr lang="en-US" altLang="ja-JP" sz="1600" b="1" dirty="0">
                <a:latin typeface="Meiryo UI" pitchFamily="50" charset="-128"/>
                <a:ea typeface="Meiryo UI" pitchFamily="50" charset="-128"/>
                <a:cs typeface="Meiryo UI" pitchFamily="50" charset="-128"/>
              </a:rPr>
              <a:t>CP-OFDM [R4-1706612</a:t>
            </a:r>
            <a:r>
              <a:rPr lang="en-US" altLang="ja-JP" sz="1600" b="1" dirty="0" smtClean="0">
                <a:latin typeface="Meiryo UI" pitchFamily="50" charset="-128"/>
                <a:ea typeface="Meiryo UI" pitchFamily="50" charset="-128"/>
                <a:cs typeface="Meiryo UI" pitchFamily="50" charset="-128"/>
              </a:rPr>
              <a:t>]</a:t>
            </a: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sub6 </a:t>
            </a:r>
            <a:r>
              <a:rPr lang="en-US" altLang="ja-JP" sz="1600" b="1" dirty="0">
                <a:solidFill>
                  <a:srgbClr val="0000FF"/>
                </a:solidFill>
                <a:latin typeface="Meiryo UI" pitchFamily="50" charset="-128"/>
                <a:ea typeface="Meiryo UI" pitchFamily="50" charset="-128"/>
                <a:cs typeface="Meiryo UI" pitchFamily="50" charset="-128"/>
              </a:rPr>
              <a:t>EVM values 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smtClean="0">
              <a:solidFill>
                <a:srgbClr val="0000FF"/>
              </a:solidFill>
              <a:latin typeface="Meiryo UI" pitchFamily="50" charset="-128"/>
              <a:ea typeface="Meiryo UI" pitchFamily="50" charset="-128"/>
              <a:cs typeface="Meiryo UI" pitchFamily="50" charset="-128"/>
            </a:endParaRPr>
          </a:p>
          <a:p>
            <a:pPr lvl="3"/>
            <a:endParaRPr lang="en-US" altLang="ja-JP" sz="1600" b="1" dirty="0">
              <a:solidFill>
                <a:srgbClr val="0000FF"/>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3775575699"/>
              </p:ext>
            </p:extLst>
          </p:nvPr>
        </p:nvGraphicFramePr>
        <p:xfrm>
          <a:off x="3203848" y="2852936"/>
          <a:ext cx="2664296" cy="1154430"/>
        </p:xfrm>
        <a:graphic>
          <a:graphicData uri="http://schemas.openxmlformats.org/drawingml/2006/table">
            <a:tbl>
              <a:tblPr/>
              <a:tblGrid>
                <a:gridCol w="1332148"/>
                <a:gridCol w="1332148"/>
              </a:tblGrid>
              <a:tr h="0">
                <a:tc>
                  <a:txBody>
                    <a:bodyPr/>
                    <a:lstStyle/>
                    <a:p>
                      <a:pPr hangingPunct="0">
                        <a:spcAft>
                          <a:spcPts val="0"/>
                        </a:spcAft>
                      </a:pPr>
                      <a:r>
                        <a:rPr lang="en-US" sz="1200" b="1" dirty="0">
                          <a:effectLst/>
                          <a:latin typeface="Times New Roman"/>
                          <a:ea typeface="ＭＳ 明朝"/>
                        </a:rPr>
                        <a:t>Modulation</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b="1">
                          <a:effectLst/>
                          <a:latin typeface="Times New Roman"/>
                          <a:ea typeface="ＭＳ 明朝"/>
                        </a:rPr>
                        <a:t>EVM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250">
                <a:tc>
                  <a:txBody>
                    <a:bodyPr/>
                    <a:lstStyle/>
                    <a:p>
                      <a:pPr hangingPunct="0">
                        <a:spcAft>
                          <a:spcPts val="0"/>
                        </a:spcAft>
                      </a:pPr>
                      <a:r>
                        <a:rPr lang="en-US" sz="1200">
                          <a:effectLst/>
                          <a:latin typeface="Times New Roman"/>
                          <a:ea typeface="ＭＳ 明朝"/>
                        </a:rPr>
                        <a:t>Pi/2 BPSK</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dirty="0">
                          <a:effectLst/>
                          <a:latin typeface="Times New Roman"/>
                          <a:ea typeface="ＭＳ 明朝"/>
                        </a:rPr>
                        <a:t>FFS%</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hangingPunct="0">
                        <a:spcAft>
                          <a:spcPts val="0"/>
                        </a:spcAft>
                      </a:pPr>
                      <a:r>
                        <a:rPr lang="en-US" sz="1200">
                          <a:effectLst/>
                          <a:latin typeface="Times New Roman"/>
                          <a:ea typeface="ＭＳ 明朝"/>
                        </a:rPr>
                        <a:t>QPSK</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17.5%</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830">
                <a:tc>
                  <a:txBody>
                    <a:bodyPr/>
                    <a:lstStyle/>
                    <a:p>
                      <a:pPr hangingPunct="0">
                        <a:spcAft>
                          <a:spcPts val="0"/>
                        </a:spcAft>
                      </a:pPr>
                      <a:r>
                        <a:rPr lang="en-US" sz="1200">
                          <a:effectLst/>
                          <a:latin typeface="Times New Roman"/>
                          <a:ea typeface="ＭＳ 明朝"/>
                        </a:rPr>
                        <a:t>16QAM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12.5%</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590">
                <a:tc>
                  <a:txBody>
                    <a:bodyPr/>
                    <a:lstStyle/>
                    <a:p>
                      <a:pPr hangingPunct="0">
                        <a:spcAft>
                          <a:spcPts val="0"/>
                        </a:spcAft>
                      </a:pPr>
                      <a:r>
                        <a:rPr lang="en-US" sz="1200">
                          <a:effectLst/>
                          <a:latin typeface="Times New Roman"/>
                          <a:ea typeface="ＭＳ 明朝"/>
                        </a:rPr>
                        <a:t>64QAM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8%</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hangingPunct="0">
                        <a:spcAft>
                          <a:spcPts val="0"/>
                        </a:spcAft>
                      </a:pPr>
                      <a:r>
                        <a:rPr lang="en-US" sz="1200" dirty="0">
                          <a:effectLst/>
                          <a:latin typeface="Times New Roman"/>
                          <a:ea typeface="ＭＳ 明朝"/>
                        </a:rPr>
                        <a:t>256QAM</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dirty="0">
                          <a:effectLst/>
                          <a:latin typeface="Times New Roman"/>
                          <a:ea typeface="ＭＳ 明朝"/>
                        </a:rPr>
                        <a:t>3.5%</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90585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In-band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R4-1706693</a:t>
            </a:r>
            <a:r>
              <a:rPr lang="en-US" altLang="ja-JP" sz="2000" b="1" dirty="0">
                <a:latin typeface="Meiryo UI" pitchFamily="50" charset="-128"/>
                <a:ea typeface="Meiryo UI" pitchFamily="50" charset="-128"/>
                <a:cs typeface="Meiryo UI" pitchFamily="50" charset="-128"/>
              </a:rPr>
              <a:t>, R4-1706708]</a:t>
            </a:r>
          </a:p>
          <a:p>
            <a:pPr lvl="2"/>
            <a:r>
              <a:rPr lang="en-US" altLang="ja-JP" sz="1600" b="1" dirty="0">
                <a:latin typeface="Meiryo UI" pitchFamily="50" charset="-128"/>
                <a:ea typeface="Meiryo UI" pitchFamily="50" charset="-128"/>
                <a:cs typeface="Meiryo UI" pitchFamily="50" charset="-128"/>
              </a:rPr>
              <a:t>Apply LTE in-band emission requirement for NR Sub-6 GHz MPR studies as defined in TS 36.101 clause 6.5.2.3 until NR Sub-6 GHz in-band emission requirement is agreed.</a:t>
            </a:r>
          </a:p>
          <a:p>
            <a:pPr lvl="2"/>
            <a:r>
              <a:rPr lang="en-US" altLang="ja-JP" sz="1600" b="1" dirty="0">
                <a:latin typeface="Meiryo UI" pitchFamily="50" charset="-128"/>
                <a:ea typeface="Meiryo UI" pitchFamily="50" charset="-128"/>
                <a:cs typeface="Meiryo UI" pitchFamily="50" charset="-128"/>
              </a:rPr>
              <a:t>Use standard LTE UE </a:t>
            </a:r>
            <a:r>
              <a:rPr lang="en-US" altLang="ja-JP" sz="1600" b="1" dirty="0" smtClean="0">
                <a:latin typeface="Meiryo UI" pitchFamily="50" charset="-128"/>
                <a:ea typeface="Meiryo UI" pitchFamily="50" charset="-128"/>
                <a:cs typeface="Meiryo UI" pitchFamily="50" charset="-128"/>
              </a:rPr>
              <a:t>assumptions </a:t>
            </a:r>
            <a:r>
              <a:rPr lang="en-US" altLang="ja-JP" sz="1600" b="1" dirty="0">
                <a:latin typeface="Meiryo UI" pitchFamily="50" charset="-128"/>
                <a:ea typeface="Meiryo UI" pitchFamily="50" charset="-128"/>
                <a:cs typeface="Meiryo UI" pitchFamily="50" charset="-128"/>
              </a:rPr>
              <a:t>for PA linearity, IQ-Image and LO </a:t>
            </a:r>
            <a:r>
              <a:rPr lang="en-US" altLang="ja-JP" sz="1600" b="1" dirty="0" smtClean="0">
                <a:latin typeface="Meiryo UI" pitchFamily="50" charset="-128"/>
                <a:ea typeface="Meiryo UI" pitchFamily="50" charset="-128"/>
                <a:cs typeface="Meiryo UI" pitchFamily="50" charset="-128"/>
              </a:rPr>
              <a:t>leakage </a:t>
            </a:r>
            <a:r>
              <a:rPr lang="en-US" altLang="ja-JP" sz="1600" b="1" dirty="0">
                <a:latin typeface="Meiryo UI" pitchFamily="50" charset="-128"/>
                <a:ea typeface="Meiryo UI" pitchFamily="50" charset="-128"/>
                <a:cs typeface="Meiryo UI" pitchFamily="50" charset="-128"/>
              </a:rPr>
              <a:t>or Use UE assumptions as proposed in R4-1706690.</a:t>
            </a:r>
          </a:p>
          <a:p>
            <a:pPr lvl="2"/>
            <a:r>
              <a:rPr lang="en-US" altLang="ja-JP" sz="1600" b="1" dirty="0">
                <a:latin typeface="Meiryo UI" pitchFamily="50" charset="-128"/>
                <a:ea typeface="Meiryo UI" pitchFamily="50" charset="-128"/>
                <a:cs typeface="Meiryo UI" pitchFamily="50" charset="-128"/>
              </a:rPr>
              <a:t>Type and the details conditions of BB filter needs to be provided together with the simulation results as much as possible.</a:t>
            </a:r>
          </a:p>
          <a:p>
            <a:pPr lvl="1"/>
            <a:endParaRPr lang="en-US" altLang="ja-JP" sz="2000" b="1" dirty="0">
              <a:solidFill>
                <a:srgbClr val="0000FF"/>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a:t>
            </a:r>
            <a:r>
              <a:rPr lang="en-US" altLang="ja-JP" sz="1600" b="1" dirty="0">
                <a:solidFill>
                  <a:srgbClr val="0000FF"/>
                </a:solidFill>
                <a:latin typeface="Meiryo UI" pitchFamily="50" charset="-128"/>
                <a:ea typeface="Meiryo UI" pitchFamily="50" charset="-128"/>
                <a:cs typeface="Meiryo UI" pitchFamily="50" charset="-128"/>
              </a:rPr>
              <a:t>sub6 requirements 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912457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323528" y="1196752"/>
            <a:ext cx="8229600" cy="4525963"/>
          </a:xfrm>
        </p:spPr>
        <p:txBody>
          <a:bodyPr/>
          <a:lstStyle/>
          <a:p>
            <a:r>
              <a:rPr lang="en-US" altLang="ja-JP" sz="2000" b="1" dirty="0">
                <a:latin typeface="Meiryo UI" pitchFamily="50" charset="-128"/>
                <a:ea typeface="Meiryo UI" pitchFamily="50" charset="-128"/>
                <a:cs typeface="Meiryo UI" pitchFamily="50" charset="-128"/>
              </a:rPr>
              <a:t>SEM</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R4-1706692</a:t>
            </a:r>
            <a:r>
              <a:rPr lang="en-US" altLang="ja-JP" sz="2000" b="1" dirty="0">
                <a:latin typeface="Meiryo UI" pitchFamily="50" charset="-128"/>
                <a:ea typeface="Meiryo UI" pitchFamily="50" charset="-128"/>
                <a:cs typeface="Meiryo UI" pitchFamily="50" charset="-128"/>
              </a:rPr>
              <a:t>, </a:t>
            </a:r>
            <a:r>
              <a:rPr lang="en-US" altLang="ja-JP" sz="2000" b="1" dirty="0" smtClean="0">
                <a:latin typeface="Meiryo UI" pitchFamily="50" charset="-128"/>
                <a:ea typeface="Meiryo UI" pitchFamily="50" charset="-128"/>
                <a:cs typeface="Meiryo UI" pitchFamily="50" charset="-128"/>
              </a:rPr>
              <a:t>R4-1706872]</a:t>
            </a:r>
            <a:endParaRPr lang="en-US" altLang="ja-JP" sz="20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1050" b="1" dirty="0">
              <a:solidFill>
                <a:srgbClr val="FF0000"/>
              </a:solidFill>
              <a:latin typeface="Meiryo UI" pitchFamily="50" charset="-128"/>
              <a:ea typeface="Meiryo UI" pitchFamily="50" charset="-128"/>
              <a:cs typeface="Meiryo UI" pitchFamily="50" charset="-128"/>
            </a:endParaRPr>
          </a:p>
          <a:p>
            <a:pPr lvl="1"/>
            <a:endParaRPr lang="en-US" altLang="ja-JP" sz="20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endParaRPr lang="en-US" altLang="ja-JP" sz="1600" b="1" dirty="0">
              <a:latin typeface="Meiryo UI" pitchFamily="50" charset="-128"/>
              <a:ea typeface="Meiryo UI" pitchFamily="50" charset="-128"/>
              <a:cs typeface="Meiryo UI"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856186256"/>
              </p:ext>
            </p:extLst>
          </p:nvPr>
        </p:nvGraphicFramePr>
        <p:xfrm>
          <a:off x="1187624" y="2157968"/>
          <a:ext cx="7312368" cy="2423160"/>
        </p:xfrm>
        <a:graphic>
          <a:graphicData uri="http://schemas.openxmlformats.org/drawingml/2006/table">
            <a:tbl>
              <a:tblPr firstRow="1" firstCol="1" bandRow="1"/>
              <a:tblGrid>
                <a:gridCol w="792000">
                  <a:extLst>
                    <a:ext uri="{9D8B030D-6E8A-4147-A177-3AD203B41FA5}">
                      <a16:colId xmlns:a16="http://schemas.microsoft.com/office/drawing/2014/main" xmlns="" val="20000"/>
                    </a:ext>
                  </a:extLst>
                </a:gridCol>
                <a:gridCol w="540000">
                  <a:extLst>
                    <a:ext uri="{9D8B030D-6E8A-4147-A177-3AD203B41FA5}">
                      <a16:colId xmlns:a16="http://schemas.microsoft.com/office/drawing/2014/main" xmlns="" val="20001"/>
                    </a:ext>
                  </a:extLst>
                </a:gridCol>
                <a:gridCol w="540000">
                  <a:extLst>
                    <a:ext uri="{9D8B030D-6E8A-4147-A177-3AD203B41FA5}">
                      <a16:colId xmlns:a16="http://schemas.microsoft.com/office/drawing/2014/main" xmlns="" val="20002"/>
                    </a:ext>
                  </a:extLst>
                </a:gridCol>
                <a:gridCol w="540000">
                  <a:extLst>
                    <a:ext uri="{9D8B030D-6E8A-4147-A177-3AD203B41FA5}">
                      <a16:colId xmlns:a16="http://schemas.microsoft.com/office/drawing/2014/main" xmlns="" val="20003"/>
                    </a:ext>
                  </a:extLst>
                </a:gridCol>
                <a:gridCol w="540000">
                  <a:extLst>
                    <a:ext uri="{9D8B030D-6E8A-4147-A177-3AD203B41FA5}">
                      <a16:colId xmlns:a16="http://schemas.microsoft.com/office/drawing/2014/main" xmlns="" val="20004"/>
                    </a:ext>
                  </a:extLst>
                </a:gridCol>
                <a:gridCol w="540000">
                  <a:extLst>
                    <a:ext uri="{9D8B030D-6E8A-4147-A177-3AD203B41FA5}">
                      <a16:colId xmlns:a16="http://schemas.microsoft.com/office/drawing/2014/main" xmlns="" val="20005"/>
                    </a:ext>
                  </a:extLst>
                </a:gridCol>
                <a:gridCol w="540000">
                  <a:extLst>
                    <a:ext uri="{9D8B030D-6E8A-4147-A177-3AD203B41FA5}">
                      <a16:colId xmlns:a16="http://schemas.microsoft.com/office/drawing/2014/main" xmlns="" val="20006"/>
                    </a:ext>
                  </a:extLst>
                </a:gridCol>
                <a:gridCol w="540000">
                  <a:extLst>
                    <a:ext uri="{9D8B030D-6E8A-4147-A177-3AD203B41FA5}">
                      <a16:colId xmlns:a16="http://schemas.microsoft.com/office/drawing/2014/main" xmlns="" val="20007"/>
                    </a:ext>
                  </a:extLst>
                </a:gridCol>
                <a:gridCol w="540000">
                  <a:extLst>
                    <a:ext uri="{9D8B030D-6E8A-4147-A177-3AD203B41FA5}">
                      <a16:colId xmlns:a16="http://schemas.microsoft.com/office/drawing/2014/main" xmlns="" val="20008"/>
                    </a:ext>
                  </a:extLst>
                </a:gridCol>
                <a:gridCol w="540000">
                  <a:extLst>
                    <a:ext uri="{9D8B030D-6E8A-4147-A177-3AD203B41FA5}">
                      <a16:colId xmlns:a16="http://schemas.microsoft.com/office/drawing/2014/main" xmlns="" val="20009"/>
                    </a:ext>
                  </a:extLst>
                </a:gridCol>
                <a:gridCol w="540000">
                  <a:extLst>
                    <a:ext uri="{9D8B030D-6E8A-4147-A177-3AD203B41FA5}">
                      <a16:colId xmlns:a16="http://schemas.microsoft.com/office/drawing/2014/main" xmlns="" val="20010"/>
                    </a:ext>
                  </a:extLst>
                </a:gridCol>
                <a:gridCol w="1120368">
                  <a:extLst>
                    <a:ext uri="{9D8B030D-6E8A-4147-A177-3AD203B41FA5}">
                      <a16:colId xmlns:a16="http://schemas.microsoft.com/office/drawing/2014/main" xmlns="" val="20011"/>
                    </a:ext>
                  </a:extLst>
                </a:gridCol>
              </a:tblGrid>
              <a:tr h="49530">
                <a:tc>
                  <a:txBody>
                    <a:bodyPr/>
                    <a:lstStyle/>
                    <a:p>
                      <a:pPr marL="133350" algn="ctr" hangingPunct="0">
                        <a:spcAft>
                          <a:spcPts val="0"/>
                        </a:spcAft>
                      </a:pPr>
                      <a:r>
                        <a:rPr lang="en-GB" sz="800" b="1" kern="100" dirty="0" err="1">
                          <a:effectLst/>
                          <a:latin typeface="Arial"/>
                          <a:ea typeface="Times New Roman"/>
                        </a:rPr>
                        <a:t>Δf</a:t>
                      </a:r>
                      <a:r>
                        <a:rPr lang="en-GB" sz="800" b="1" kern="100" baseline="-25000" dirty="0" err="1">
                          <a:effectLst/>
                          <a:latin typeface="Arial"/>
                          <a:ea typeface="Times New Roman"/>
                        </a:rPr>
                        <a:t>OOB</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5</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40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50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60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80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100</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Measurement bandwidth</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marL="133350" algn="ctr" hangingPunct="0">
                        <a:spcAft>
                          <a:spcPts val="0"/>
                        </a:spcAft>
                      </a:pPr>
                      <a:r>
                        <a:rPr lang="en-GB" sz="800" kern="100">
                          <a:effectLst/>
                          <a:latin typeface="Arial"/>
                          <a:ea typeface="Times New Roman"/>
                        </a:rPr>
                        <a:t>± 0-1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-18</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-22</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30 kHz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marL="133350" algn="ctr" hangingPunct="0">
                        <a:spcAft>
                          <a:spcPts val="0"/>
                        </a:spcAft>
                      </a:pPr>
                      <a:r>
                        <a:rPr lang="en-GB" sz="800" kern="100">
                          <a:effectLst/>
                          <a:latin typeface="Arial"/>
                          <a:ea typeface="Times New Roman"/>
                        </a:rPr>
                        <a:t>± 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-10</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6">
                  <a:txBody>
                    <a:bodyPr/>
                    <a:lstStyle/>
                    <a:p>
                      <a:pPr algn="ctr" hangingPunct="0">
                        <a:spcAft>
                          <a:spcPts val="0"/>
                        </a:spcAft>
                      </a:pPr>
                      <a:r>
                        <a:rPr lang="en-GB" sz="800">
                          <a:effectLst/>
                          <a:latin typeface="Arial"/>
                          <a:ea typeface="Times New Roman"/>
                        </a:rPr>
                        <a:t>1 MHz</a:t>
                      </a:r>
                      <a:endParaRPr lang="ja-JP" sz="9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marL="133350" algn="ctr" hangingPunct="0">
                        <a:spcAft>
                          <a:spcPts val="0"/>
                        </a:spcAft>
                      </a:pPr>
                      <a:r>
                        <a:rPr lang="en-GB" sz="800" kern="100">
                          <a:effectLst/>
                          <a:latin typeface="Arial"/>
                          <a:ea typeface="Times New Roman"/>
                        </a:rPr>
                        <a:t>± 5-6</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xmlns="" val="10003"/>
                  </a:ext>
                </a:extLst>
              </a:tr>
              <a:tr h="0">
                <a:tc>
                  <a:txBody>
                    <a:bodyPr/>
                    <a:lstStyle/>
                    <a:p>
                      <a:pPr marL="133350" algn="ctr" hangingPunct="0">
                        <a:spcAft>
                          <a:spcPts val="0"/>
                        </a:spcAft>
                      </a:pPr>
                      <a:r>
                        <a:rPr lang="en-GB" sz="800" kern="100">
                          <a:effectLst/>
                          <a:latin typeface="Arial"/>
                          <a:ea typeface="Times New Roman"/>
                        </a:rPr>
                        <a:t>± 6-10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4"/>
                  </a:ext>
                </a:extLst>
              </a:tr>
              <a:tr h="0">
                <a:tc>
                  <a:txBody>
                    <a:bodyPr/>
                    <a:lstStyle/>
                    <a:p>
                      <a:pPr marL="133350" algn="ctr" hangingPunct="0">
                        <a:spcAft>
                          <a:spcPts val="0"/>
                        </a:spcAft>
                      </a:pPr>
                      <a:r>
                        <a:rPr lang="en-GB" sz="800" kern="100">
                          <a:effectLst/>
                          <a:latin typeface="Arial"/>
                          <a:ea typeface="Times New Roman"/>
                        </a:rPr>
                        <a:t>± 10-15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5"/>
                  </a:ext>
                </a:extLst>
              </a:tr>
              <a:tr h="0">
                <a:tc>
                  <a:txBody>
                    <a:bodyPr/>
                    <a:lstStyle/>
                    <a:p>
                      <a:pPr marL="133350" algn="ctr" hangingPunct="0">
                        <a:spcAft>
                          <a:spcPts val="0"/>
                        </a:spcAft>
                      </a:pPr>
                      <a:r>
                        <a:rPr lang="en-GB" sz="800" kern="100">
                          <a:effectLst/>
                          <a:latin typeface="Arial"/>
                          <a:ea typeface="Times New Roman"/>
                        </a:rPr>
                        <a:t>± 15-20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6"/>
                  </a:ext>
                </a:extLst>
              </a:tr>
              <a:tr h="0">
                <a:tc>
                  <a:txBody>
                    <a:bodyPr/>
                    <a:lstStyle/>
                    <a:p>
                      <a:pPr marL="133350" algn="ctr" hangingPunct="0">
                        <a:spcAft>
                          <a:spcPts val="0"/>
                        </a:spcAft>
                      </a:pPr>
                      <a:r>
                        <a:rPr lang="en-GB" sz="800" kern="100">
                          <a:effectLst/>
                          <a:latin typeface="Arial"/>
                          <a:ea typeface="Times New Roman"/>
                        </a:rPr>
                        <a:t>± 20-25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7"/>
                  </a:ext>
                </a:extLst>
              </a:tr>
              <a:tr h="0">
                <a:tc>
                  <a:txBody>
                    <a:bodyPr/>
                    <a:lstStyle/>
                    <a:p>
                      <a:pPr marL="133350" algn="ctr" hangingPunct="0">
                        <a:spcAft>
                          <a:spcPts val="0"/>
                        </a:spcAft>
                      </a:pPr>
                      <a:r>
                        <a:rPr lang="en-GB" sz="800" kern="100">
                          <a:effectLst/>
                          <a:latin typeface="Arial"/>
                          <a:ea typeface="Times New Roman"/>
                        </a:rPr>
                        <a:t>± 25-30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8"/>
                  </a:ext>
                </a:extLst>
              </a:tr>
              <a:tr h="0">
                <a:tc>
                  <a:txBody>
                    <a:bodyPr/>
                    <a:lstStyle/>
                    <a:p>
                      <a:pPr marL="133350" algn="ctr" hangingPunct="0">
                        <a:spcAft>
                          <a:spcPts val="0"/>
                        </a:spcAft>
                      </a:pPr>
                      <a:r>
                        <a:rPr lang="en-GB" sz="800" kern="100">
                          <a:effectLst/>
                          <a:latin typeface="Arial"/>
                          <a:ea typeface="Times New Roman"/>
                        </a:rPr>
                        <a:t>± 30-40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9"/>
                  </a:ext>
                </a:extLst>
              </a:tr>
              <a:tr h="0">
                <a:tc>
                  <a:txBody>
                    <a:bodyPr/>
                    <a:lstStyle/>
                    <a:p>
                      <a:pPr marL="133350" algn="ctr" hangingPunct="0">
                        <a:spcAft>
                          <a:spcPts val="0"/>
                        </a:spcAft>
                      </a:pPr>
                      <a:r>
                        <a:rPr lang="en-GB" sz="800" kern="100">
                          <a:effectLst/>
                          <a:latin typeface="Arial"/>
                          <a:ea typeface="Times New Roman"/>
                        </a:rPr>
                        <a:t>± 40-45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0"/>
                  </a:ext>
                </a:extLst>
              </a:tr>
              <a:tr h="0">
                <a:tc>
                  <a:txBody>
                    <a:bodyPr/>
                    <a:lstStyle/>
                    <a:p>
                      <a:pPr marL="133350" algn="ctr" hangingPunct="0">
                        <a:spcAft>
                          <a:spcPts val="0"/>
                        </a:spcAft>
                      </a:pPr>
                      <a:r>
                        <a:rPr lang="en-GB" sz="800" kern="100">
                          <a:effectLst/>
                          <a:latin typeface="Arial"/>
                          <a:ea typeface="Times New Roman"/>
                        </a:rPr>
                        <a:t>± 45-50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1"/>
                  </a:ext>
                </a:extLst>
              </a:tr>
              <a:tr h="0">
                <a:tc>
                  <a:txBody>
                    <a:bodyPr/>
                    <a:lstStyle/>
                    <a:p>
                      <a:pPr marL="133350" algn="ctr" hangingPunct="0">
                        <a:spcAft>
                          <a:spcPts val="0"/>
                        </a:spcAft>
                      </a:pPr>
                      <a:r>
                        <a:rPr lang="en-GB" sz="800" kern="100">
                          <a:effectLst/>
                          <a:latin typeface="Arial"/>
                          <a:ea typeface="Times New Roman"/>
                        </a:rPr>
                        <a:t>± 55-60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2"/>
                  </a:ext>
                </a:extLst>
              </a:tr>
              <a:tr h="0">
                <a:tc>
                  <a:txBody>
                    <a:bodyPr/>
                    <a:lstStyle/>
                    <a:p>
                      <a:pPr marL="133350" algn="ctr" hangingPunct="0">
                        <a:spcAft>
                          <a:spcPts val="0"/>
                        </a:spcAft>
                      </a:pPr>
                      <a:r>
                        <a:rPr lang="en-GB" sz="800" kern="100">
                          <a:effectLst/>
                          <a:latin typeface="Arial"/>
                          <a:ea typeface="Times New Roman"/>
                        </a:rPr>
                        <a:t>± 60-65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3"/>
                  </a:ext>
                </a:extLst>
              </a:tr>
              <a:tr h="0">
                <a:tc>
                  <a:txBody>
                    <a:bodyPr/>
                    <a:lstStyle/>
                    <a:p>
                      <a:pPr marL="133350" algn="ctr" hangingPunct="0">
                        <a:spcAft>
                          <a:spcPts val="0"/>
                        </a:spcAft>
                      </a:pPr>
                      <a:r>
                        <a:rPr lang="en-GB" sz="800" kern="100">
                          <a:effectLst/>
                          <a:latin typeface="Arial"/>
                          <a:ea typeface="Times New Roman"/>
                        </a:rPr>
                        <a:t>± 65-80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4"/>
                  </a:ext>
                </a:extLst>
              </a:tr>
              <a:tr h="0">
                <a:tc>
                  <a:txBody>
                    <a:bodyPr/>
                    <a:lstStyle/>
                    <a:p>
                      <a:pPr marL="133350" algn="ctr" hangingPunct="0">
                        <a:spcAft>
                          <a:spcPts val="0"/>
                        </a:spcAft>
                      </a:pPr>
                      <a:r>
                        <a:rPr lang="en-GB" sz="800" kern="100">
                          <a:effectLst/>
                          <a:latin typeface="Arial"/>
                          <a:ea typeface="Times New Roman"/>
                        </a:rPr>
                        <a:t>± 80-85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5"/>
                  </a:ext>
                </a:extLst>
              </a:tr>
              <a:tr h="0">
                <a:tc>
                  <a:txBody>
                    <a:bodyPr/>
                    <a:lstStyle/>
                    <a:p>
                      <a:pPr marL="133350" algn="ctr" hangingPunct="0">
                        <a:spcAft>
                          <a:spcPts val="0"/>
                        </a:spcAft>
                      </a:pPr>
                      <a:r>
                        <a:rPr lang="en-GB" sz="800" kern="100">
                          <a:effectLst/>
                          <a:latin typeface="Arial"/>
                          <a:ea typeface="Times New Roman"/>
                        </a:rPr>
                        <a:t>± 85-100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16"/>
                  </a:ext>
                </a:extLst>
              </a:tr>
              <a:tr h="0">
                <a:tc>
                  <a:txBody>
                    <a:bodyPr/>
                    <a:lstStyle/>
                    <a:p>
                      <a:pPr marL="133350" algn="ctr" hangingPunct="0">
                        <a:spcAft>
                          <a:spcPts val="0"/>
                        </a:spcAft>
                      </a:pPr>
                      <a:r>
                        <a:rPr lang="en-GB" sz="800" kern="100">
                          <a:effectLst/>
                          <a:latin typeface="Arial"/>
                          <a:ea typeface="Times New Roman"/>
                        </a:rPr>
                        <a:t>± 100-105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xmlns="" val="10017"/>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1186913913"/>
              </p:ext>
            </p:extLst>
          </p:nvPr>
        </p:nvGraphicFramePr>
        <p:xfrm>
          <a:off x="2021928" y="5201490"/>
          <a:ext cx="5286376" cy="1508760"/>
        </p:xfrm>
        <a:graphic>
          <a:graphicData uri="http://schemas.openxmlformats.org/drawingml/2006/table">
            <a:tbl>
              <a:tblPr firstRow="1" firstCol="1" lastRow="1" lastCol="1" bandRow="1" bandCol="1"/>
              <a:tblGrid>
                <a:gridCol w="810747">
                  <a:extLst>
                    <a:ext uri="{9D8B030D-6E8A-4147-A177-3AD203B41FA5}">
                      <a16:colId xmlns:a16="http://schemas.microsoft.com/office/drawing/2014/main" xmlns="" val="20000"/>
                    </a:ext>
                  </a:extLst>
                </a:gridCol>
                <a:gridCol w="874285">
                  <a:extLst>
                    <a:ext uri="{9D8B030D-6E8A-4147-A177-3AD203B41FA5}">
                      <a16:colId xmlns:a16="http://schemas.microsoft.com/office/drawing/2014/main" xmlns="" val="20001"/>
                    </a:ext>
                  </a:extLst>
                </a:gridCol>
                <a:gridCol w="874285">
                  <a:extLst>
                    <a:ext uri="{9D8B030D-6E8A-4147-A177-3AD203B41FA5}">
                      <a16:colId xmlns:a16="http://schemas.microsoft.com/office/drawing/2014/main" xmlns="" val="20002"/>
                    </a:ext>
                  </a:extLst>
                </a:gridCol>
                <a:gridCol w="967051">
                  <a:extLst>
                    <a:ext uri="{9D8B030D-6E8A-4147-A177-3AD203B41FA5}">
                      <a16:colId xmlns:a16="http://schemas.microsoft.com/office/drawing/2014/main" xmlns="" val="20003"/>
                    </a:ext>
                  </a:extLst>
                </a:gridCol>
                <a:gridCol w="880004">
                  <a:extLst>
                    <a:ext uri="{9D8B030D-6E8A-4147-A177-3AD203B41FA5}">
                      <a16:colId xmlns:a16="http://schemas.microsoft.com/office/drawing/2014/main" xmlns="" val="20004"/>
                    </a:ext>
                  </a:extLst>
                </a:gridCol>
                <a:gridCol w="880004">
                  <a:extLst>
                    <a:ext uri="{9D8B030D-6E8A-4147-A177-3AD203B41FA5}">
                      <a16:colId xmlns:a16="http://schemas.microsoft.com/office/drawing/2014/main" xmlns="" val="20005"/>
                    </a:ext>
                  </a:extLst>
                </a:gridCol>
              </a:tblGrid>
              <a:tr h="180340">
                <a:tc>
                  <a:txBody>
                    <a:bodyPr/>
                    <a:lstStyle/>
                    <a:p>
                      <a:pPr algn="ctr">
                        <a:spcAft>
                          <a:spcPts val="0"/>
                        </a:spcAft>
                      </a:pPr>
                      <a:r>
                        <a:rPr lang="en-GB" sz="900" b="1" dirty="0" err="1">
                          <a:effectLst/>
                          <a:latin typeface="Arial"/>
                          <a:ea typeface="ＭＳ 明朝"/>
                          <a:cs typeface="Arial"/>
                        </a:rPr>
                        <a:t>Δf</a:t>
                      </a:r>
                      <a:r>
                        <a:rPr lang="en-GB" sz="900" b="1" baseline="-25000" dirty="0" err="1">
                          <a:effectLst/>
                          <a:latin typeface="Arial"/>
                          <a:ea typeface="ＭＳ 明朝"/>
                          <a:cs typeface="Arial"/>
                        </a:rPr>
                        <a:t>OOB</a:t>
                      </a:r>
                      <a:endParaRPr lang="ja-JP" sz="900" b="1" dirty="0">
                        <a:effectLst/>
                        <a:latin typeface="Arial"/>
                        <a:ea typeface="ＭＳ 明朝"/>
                        <a:cs typeface="Times New Roman"/>
                      </a:endParaRPr>
                    </a:p>
                    <a:p>
                      <a:pPr algn="ctr">
                        <a:spcAft>
                          <a:spcPts val="0"/>
                        </a:spcAft>
                      </a:pPr>
                      <a:r>
                        <a:rPr lang="en-GB" sz="900" b="1" dirty="0">
                          <a:effectLst/>
                          <a:latin typeface="Arial"/>
                          <a:ea typeface="ＭＳ 明朝"/>
                          <a:cs typeface="Arial"/>
                        </a:rPr>
                        <a:t>(MHz)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Arial"/>
                          <a:ea typeface="ＭＳ 明朝"/>
                          <a:cs typeface="Arial"/>
                        </a:rPr>
                        <a:t>50 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100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200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400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Measurement bandwidth</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0-5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-5</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5-10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10-20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20-40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40-50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50-100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100-200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200-400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400-800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74923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1422</Words>
  <Application>Microsoft Office PowerPoint</Application>
  <PresentationFormat>画面に合わせる (4:3)</PresentationFormat>
  <Paragraphs>476</Paragraphs>
  <Slides>12</Slides>
  <Notes>0</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Office テーマ</vt:lpstr>
      <vt:lpstr>WF on MPR evaluation assumption</vt:lpstr>
      <vt:lpstr>Background</vt:lpstr>
      <vt:lpstr>Agreement</vt:lpstr>
      <vt:lpstr>Agreement</vt:lpstr>
      <vt:lpstr>Agreement</vt:lpstr>
      <vt:lpstr>Agreement</vt:lpstr>
      <vt:lpstr>Agreement</vt:lpstr>
      <vt:lpstr>Agreement</vt:lpstr>
      <vt:lpstr>Agreement</vt:lpstr>
      <vt:lpstr>Agreement</vt:lpstr>
      <vt:lpstr>Agreement</vt:lpstr>
      <vt:lpstr>Agreement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DCM3</cp:lastModifiedBy>
  <cp:revision>33</cp:revision>
  <dcterms:created xsi:type="dcterms:W3CDTF">2017-06-28T16:38:30Z</dcterms:created>
  <dcterms:modified xsi:type="dcterms:W3CDTF">2017-06-29T08:14:25Z</dcterms:modified>
</cp:coreProperties>
</file>