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6" r:id="rId2"/>
    <p:sldId id="275" r:id="rId3"/>
    <p:sldId id="277" r:id="rId4"/>
    <p:sldId id="276" r:id="rId5"/>
  </p:sldIdLst>
  <p:sldSz cx="9144000" cy="6858000" type="screen4x3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Imadur Rahman" initials="IR" lastIdx="2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51" autoAdjust="0"/>
    <p:restoredTop sz="93825" autoAdjust="0"/>
  </p:normalViewPr>
  <p:slideViewPr>
    <p:cSldViewPr>
      <p:cViewPr varScale="1">
        <p:scale>
          <a:sx n="54" d="100"/>
          <a:sy n="54" d="100"/>
        </p:scale>
        <p:origin x="504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commentAuthors" Target="commentAuthors.xml"/><Relationship Id="rId12" Type="http://schemas.microsoft.com/office/2015/10/relationships/revisionInfo" Target="revisionInfo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pitchFamily="34" charset="0"/>
              </a:defRPr>
            </a:lvl1pPr>
          </a:lstStyle>
          <a:p>
            <a:pPr>
              <a:defRPr/>
            </a:pPr>
            <a:endParaRPr lang="en-US" altLang="sv-SE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cs typeface="Arial" pitchFamily="34" charset="0"/>
              </a:defRPr>
            </a:lvl1pPr>
          </a:lstStyle>
          <a:p>
            <a:pPr>
              <a:defRPr/>
            </a:pPr>
            <a:fld id="{3AC7B30B-57C5-430E-9E07-6854595C56A4}" type="datetimeFigureOut">
              <a:rPr lang="en-US" altLang="sv-SE"/>
              <a:pPr>
                <a:defRPr/>
              </a:pPr>
              <a:t>6/29/2017</a:t>
            </a:fld>
            <a:endParaRPr lang="en-US" altLang="sv-SE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pitchFamily="34" charset="0"/>
              </a:defRPr>
            </a:lvl1pPr>
          </a:lstStyle>
          <a:p>
            <a:pPr>
              <a:defRPr/>
            </a:pPr>
            <a:endParaRPr lang="en-US" altLang="sv-S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703C08FC-A096-4C68-B1BE-B10D8539C32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5904427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19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sv-SE"/>
          </a:p>
        </p:txBody>
      </p:sp>
      <p:sp>
        <p:nvSpPr>
          <p:cNvPr id="819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2B201AAA-E908-4C1C-8521-D24AD4F5BF20}" type="slidenum">
              <a:rPr lang="en-US" altLang="sv-SE">
                <a:cs typeface="Arial" panose="020B0604020202020204" pitchFamily="34" charset="0"/>
              </a:rPr>
              <a:pPr>
                <a:spcBef>
                  <a:spcPct val="0"/>
                </a:spcBef>
              </a:pPr>
              <a:t>1</a:t>
            </a:fld>
            <a:endParaRPr lang="en-US" altLang="sv-SE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0802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8FEA4C-64C2-4A22-8C3A-34802847581A}" type="datetimeFigureOut">
              <a:rPr lang="zh-CN" altLang="sv-SE"/>
              <a:pPr>
                <a:defRPr/>
              </a:pPr>
              <a:t>2017/6/29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EDA1264-6763-4D17-926D-0D6D2E7EAEF9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58791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E54A58-563A-48C5-B634-42CB6C04D84E}" type="datetimeFigureOut">
              <a:rPr lang="zh-CN" altLang="sv-SE"/>
              <a:pPr>
                <a:defRPr/>
              </a:pPr>
              <a:t>2017/6/29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C863E6E-46F9-4E1E-B879-68DFDADE6467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42086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AA26DE-51F2-4F0E-9F39-9F4F99D15B93}" type="datetimeFigureOut">
              <a:rPr lang="zh-CN" altLang="sv-SE"/>
              <a:pPr>
                <a:defRPr/>
              </a:pPr>
              <a:t>2017/6/29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95D3FE1-5279-4C40-9788-DE145D5B8477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51939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1C49A3-B31A-44FB-9C21-F9F4CCD849C1}" type="datetimeFigureOut">
              <a:rPr lang="zh-CN" altLang="sv-SE"/>
              <a:pPr>
                <a:defRPr/>
              </a:pPr>
              <a:t>2017/6/29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C54AEF9-6AC0-4D36-8D41-4B0C62C45032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33932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7B66C9-3E16-430F-B137-DBB040BB7364}" type="datetimeFigureOut">
              <a:rPr lang="zh-CN" altLang="sv-SE"/>
              <a:pPr>
                <a:defRPr/>
              </a:pPr>
              <a:t>2017/6/29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DE59903-29D1-4908-AC1A-7571AA077D9D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41669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EB66E3-1A08-44FF-A487-1902B128CF79}" type="datetimeFigureOut">
              <a:rPr lang="zh-CN" altLang="sv-SE"/>
              <a:pPr>
                <a:defRPr/>
              </a:pPr>
              <a:t>2017/6/29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4B195B8-6669-46E4-BDAD-ED044E7CA6BC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31602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23D8A1-2ABB-432A-976A-D24708DC8D43}" type="datetimeFigureOut">
              <a:rPr lang="zh-CN" altLang="sv-SE"/>
              <a:pPr>
                <a:defRPr/>
              </a:pPr>
              <a:t>2017/6/29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CDC6750-00F1-477C-9B7C-1A0E5685AABB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47854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A60AF3-F95B-492F-8248-C8CC9C5503F8}" type="datetimeFigureOut">
              <a:rPr lang="zh-CN" altLang="sv-SE"/>
              <a:pPr>
                <a:defRPr/>
              </a:pPr>
              <a:t>2017/6/29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46A8BF5-6457-4E20-B124-6757D6BDA8C2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67130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B6187A-079C-498D-90A3-41C9E2F9F4DE}" type="datetimeFigureOut">
              <a:rPr lang="zh-CN" altLang="sv-SE"/>
              <a:pPr>
                <a:defRPr/>
              </a:pPr>
              <a:t>2017/6/29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5B9BC91-9596-4633-8CD2-9C12DE31438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90181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D19773-BB9A-483C-8166-0AB348753AFB}" type="datetimeFigureOut">
              <a:rPr lang="zh-CN" altLang="sv-SE"/>
              <a:pPr>
                <a:defRPr/>
              </a:pPr>
              <a:t>2017/6/29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2EEF6E6-EEB3-46AC-AF58-8636A1035F1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71212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FCF32B-0E83-48D6-AE58-48F6CE1B2557}" type="datetimeFigureOut">
              <a:rPr lang="zh-CN" altLang="sv-SE"/>
              <a:pPr>
                <a:defRPr/>
              </a:pPr>
              <a:t>2017/6/29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BCA50DE-3F15-4069-86F1-5FE5E284CC62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05480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cs typeface="Arial" pitchFamily="34" charset="0"/>
              </a:defRPr>
            </a:lvl1pPr>
          </a:lstStyle>
          <a:p>
            <a:pPr>
              <a:defRPr/>
            </a:pPr>
            <a:fld id="{D44602B5-CE5B-4684-82E4-90AC78E01600}" type="datetimeFigureOut">
              <a:rPr lang="zh-CN" altLang="sv-SE"/>
              <a:pPr>
                <a:defRPr/>
              </a:pPr>
              <a:t>2017/6/29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cs typeface="Arial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fld id="{0C3F5196-3EF4-4794-80B1-28C94844456D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SimSun" pitchFamily="2" charset="-122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SimSun" pitchFamily="2" charset="-122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SimSun" pitchFamily="2" charset="-122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SimSun" pitchFamily="2" charset="-122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SimSun" pitchFamily="2" charset="-122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SimSun" pitchFamily="2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>
                <a:ea typeface="+mj-ea"/>
              </a:rPr>
              <a:t>Way forward on Unwanted Emission masks for sub-6 GHz </a:t>
            </a:r>
            <a:endParaRPr lang="en-US" noProof="0" dirty="0">
              <a:ea typeface="+mj-ea"/>
            </a:endParaRPr>
          </a:p>
        </p:txBody>
      </p:sp>
      <p:sp>
        <p:nvSpPr>
          <p:cNvPr id="2051" name="Subtitle 2"/>
          <p:cNvSpPr>
            <a:spLocks noGrp="1"/>
          </p:cNvSpPr>
          <p:nvPr>
            <p:ph type="subTitle" idx="1"/>
          </p:nvPr>
        </p:nvSpPr>
        <p:spPr>
          <a:xfrm>
            <a:off x="1042988" y="4149725"/>
            <a:ext cx="7345362" cy="1727200"/>
          </a:xfrm>
        </p:spPr>
        <p:txBody>
          <a:bodyPr/>
          <a:lstStyle/>
          <a:p>
            <a:pPr eaLnBrk="1" hangingPunct="1">
              <a:lnSpc>
                <a:spcPct val="80000"/>
              </a:lnSpc>
              <a:tabLst>
                <a:tab pos="3951288" algn="r"/>
              </a:tabLst>
            </a:pPr>
            <a:r>
              <a:rPr lang="en-US" altLang="sv-SE" sz="3000" b="1" noProof="0" dirty="0">
                <a:solidFill>
                  <a:schemeClr val="tx1"/>
                </a:solidFill>
              </a:rPr>
              <a:t>Agenda Item:	</a:t>
            </a:r>
            <a:r>
              <a:rPr lang="en-US" altLang="sv-SE" sz="3000" dirty="0">
                <a:solidFill>
                  <a:schemeClr val="tx1"/>
                </a:solidFill>
              </a:rPr>
              <a:t>3.4.3.2</a:t>
            </a:r>
            <a:endParaRPr lang="en-US" altLang="sv-SE" sz="3000" noProof="0" dirty="0">
              <a:solidFill>
                <a:schemeClr val="tx1"/>
              </a:solidFill>
            </a:endParaRPr>
          </a:p>
          <a:p>
            <a:pPr eaLnBrk="1" hangingPunct="1">
              <a:lnSpc>
                <a:spcPct val="80000"/>
              </a:lnSpc>
              <a:tabLst>
                <a:tab pos="3951288" algn="r"/>
              </a:tabLst>
            </a:pPr>
            <a:r>
              <a:rPr lang="en-US" altLang="sv-SE" sz="3000" b="1" noProof="0" dirty="0">
                <a:solidFill>
                  <a:schemeClr val="tx1"/>
                </a:solidFill>
              </a:rPr>
              <a:t>Document for:</a:t>
            </a:r>
            <a:r>
              <a:rPr lang="en-US" altLang="sv-SE" sz="3000" noProof="0" dirty="0">
                <a:solidFill>
                  <a:schemeClr val="tx1"/>
                </a:solidFill>
              </a:rPr>
              <a:t>	Approval</a:t>
            </a:r>
          </a:p>
          <a:p>
            <a:pPr eaLnBrk="1" hangingPunct="1">
              <a:lnSpc>
                <a:spcPct val="80000"/>
              </a:lnSpc>
              <a:tabLst>
                <a:tab pos="3951288" algn="r"/>
              </a:tabLst>
            </a:pPr>
            <a:r>
              <a:rPr lang="en-US" altLang="sv-SE" sz="3000" b="1" noProof="0" dirty="0">
                <a:solidFill>
                  <a:schemeClr val="tx1"/>
                </a:solidFill>
              </a:rPr>
              <a:t>Source: 	</a:t>
            </a:r>
            <a:r>
              <a:rPr lang="en-US" altLang="sv-SE" sz="3000" noProof="0" dirty="0">
                <a:solidFill>
                  <a:schemeClr val="tx1"/>
                </a:solidFill>
              </a:rPr>
              <a:t>Ericsson</a:t>
            </a:r>
            <a:endParaRPr lang="en-US" altLang="sv-SE" sz="3000" noProof="0" dirty="0">
              <a:solidFill>
                <a:srgbClr val="7030A0"/>
              </a:solidFill>
            </a:endParaRPr>
          </a:p>
        </p:txBody>
      </p:sp>
      <p:sp>
        <p:nvSpPr>
          <p:cNvPr id="2052" name="Rectangle 3"/>
          <p:cNvSpPr>
            <a:spLocks noChangeArrowheads="1"/>
          </p:cNvSpPr>
          <p:nvPr/>
        </p:nvSpPr>
        <p:spPr bwMode="auto">
          <a:xfrm>
            <a:off x="395288" y="342900"/>
            <a:ext cx="8497887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9pPr>
          </a:lstStyle>
          <a:p>
            <a:pPr>
              <a:buNone/>
            </a:pPr>
            <a:r>
              <a:rPr lang="en-US" altLang="sv-SE" sz="2000" b="1" dirty="0">
                <a:cs typeface="Arial" panose="020B0604020202020204" pitchFamily="34" charset="0"/>
              </a:rPr>
              <a:t>3GPP TSG-RAN WG4 #83</a:t>
            </a:r>
            <a:r>
              <a:rPr lang="en-US" altLang="sv-SE" sz="2400" b="1" dirty="0">
                <a:cs typeface="Arial" panose="020B0604020202020204" pitchFamily="34" charset="0"/>
              </a:rPr>
              <a:t>					</a:t>
            </a:r>
            <a:r>
              <a:rPr lang="en-US" altLang="sv-SE" sz="2000" b="1" dirty="0">
                <a:cs typeface="Arial" panose="020B0604020202020204" pitchFamily="34" charset="0"/>
              </a:rPr>
              <a:t>Tdoc R4-1706973</a:t>
            </a:r>
            <a:endParaRPr lang="sv-SE" altLang="sv-SE" sz="2400" b="1" dirty="0">
              <a:cs typeface="Arial" panose="020B0604020202020204" pitchFamily="34" charset="0"/>
            </a:endParaRPr>
          </a:p>
          <a:p>
            <a:pPr>
              <a:buNone/>
            </a:pPr>
            <a:r>
              <a:rPr lang="en-US" altLang="sv-SE" sz="2000" b="1" dirty="0">
                <a:cs typeface="Arial" panose="020B0604020202020204" pitchFamily="34" charset="0"/>
              </a:rPr>
              <a:t>Hangzhou, China, 15 – 19 May, 2017</a:t>
            </a:r>
            <a:endParaRPr lang="sv-SE" altLang="sv-SE" sz="2000" b="1" dirty="0"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/>
              <a:t>The following WF was agreed at RAN4#82bis:</a:t>
            </a:r>
          </a:p>
          <a:p>
            <a:pPr lvl="1" fontAlgn="auto" hangingPunct="1"/>
            <a:r>
              <a:rPr lang="en-US" sz="1800" dirty="0" err="1"/>
              <a:t>Δf</a:t>
            </a:r>
            <a:r>
              <a:rPr lang="en-US" sz="1800" baseline="-25000" dirty="0" err="1"/>
              <a:t>UEM</a:t>
            </a:r>
            <a:r>
              <a:rPr lang="en-US" sz="1800" dirty="0"/>
              <a:t> =40 MHz for NR bands wider than 100 MHz as baseline for the boundary between UEM and spurious emission( for both Cat A and Cat B );  </a:t>
            </a:r>
          </a:p>
          <a:p>
            <a:pPr lvl="1" fontAlgn="auto" hangingPunct="1"/>
            <a:r>
              <a:rPr lang="en-US" sz="1800" dirty="0"/>
              <a:t>The same emission levels for LTE should be used with frequency range (</a:t>
            </a:r>
            <a:r>
              <a:rPr lang="en-US" sz="1800" dirty="0" err="1"/>
              <a:t>F</a:t>
            </a:r>
            <a:r>
              <a:rPr lang="en-US" sz="1800" baseline="-25000" dirty="0" err="1"/>
              <a:t>DL</a:t>
            </a:r>
            <a:r>
              <a:rPr lang="en-US" sz="1800" dirty="0" err="1"/>
              <a:t>_low</a:t>
            </a:r>
            <a:r>
              <a:rPr lang="en-US" sz="1800" dirty="0"/>
              <a:t>– </a:t>
            </a:r>
            <a:r>
              <a:rPr lang="en-US" sz="1800" dirty="0" err="1"/>
              <a:t>Δf</a:t>
            </a:r>
            <a:r>
              <a:rPr lang="en-US" sz="1800" baseline="-25000" dirty="0" err="1"/>
              <a:t>UEM</a:t>
            </a:r>
            <a:r>
              <a:rPr lang="en-US" sz="1800" dirty="0"/>
              <a:t>) ~ (</a:t>
            </a:r>
            <a:r>
              <a:rPr lang="en-US" sz="1800" dirty="0" err="1"/>
              <a:t>F</a:t>
            </a:r>
            <a:r>
              <a:rPr lang="en-US" sz="1800" baseline="-25000" dirty="0" err="1"/>
              <a:t>DL</a:t>
            </a:r>
            <a:r>
              <a:rPr lang="en-US" sz="1800" dirty="0" err="1"/>
              <a:t>_high+Δf</a:t>
            </a:r>
            <a:r>
              <a:rPr lang="en-US" sz="1800" baseline="-25000" dirty="0" err="1"/>
              <a:t>UEM</a:t>
            </a:r>
            <a:r>
              <a:rPr lang="en-US" sz="1800" dirty="0"/>
              <a:t>) </a:t>
            </a:r>
          </a:p>
          <a:p>
            <a:r>
              <a:rPr lang="en-US" sz="2400" dirty="0"/>
              <a:t>In addition, it was agreed in [4] that </a:t>
            </a:r>
            <a:r>
              <a:rPr lang="en-US" sz="2400" dirty="0" err="1"/>
              <a:t>Δf</a:t>
            </a:r>
            <a:r>
              <a:rPr lang="en-US" sz="2400" baseline="-25000" dirty="0" err="1"/>
              <a:t>UEM</a:t>
            </a:r>
            <a:r>
              <a:rPr lang="en-US" sz="2400" dirty="0"/>
              <a:t> =40 MHz should be applied for bands </a:t>
            </a:r>
            <a:r>
              <a:rPr lang="en-US" sz="2400" u="sng" dirty="0"/>
              <a:t>equal to and wider than</a:t>
            </a:r>
            <a:r>
              <a:rPr lang="en-US" sz="2400" dirty="0"/>
              <a:t> 100 </a:t>
            </a:r>
            <a:r>
              <a:rPr lang="en-US" sz="2400" dirty="0" err="1"/>
              <a:t>MHz.</a:t>
            </a:r>
            <a:endParaRPr lang="en-US" sz="2400" dirty="0"/>
          </a:p>
          <a:p>
            <a:r>
              <a:rPr lang="en-US" sz="2400" dirty="0"/>
              <a:t>Several proposals for UEM tables based on the WF were given in [1], [2], [3] and [5]. The Way-Forward is based on the tables proposed and discussed in the BS NR Unwanted Emissions AH meeting.</a:t>
            </a:r>
          </a:p>
        </p:txBody>
      </p:sp>
    </p:spTree>
    <p:extLst>
      <p:ext uri="{BB962C8B-B14F-4D97-AF65-F5344CB8AC3E}">
        <p14:creationId xmlns:p14="http://schemas.microsoft.com/office/powerpoint/2010/main" val="338962730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Way-forward Agreement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2400" dirty="0"/>
              <a:t>The following variations for the Unwanted Emissions Mask (UEM) tables should be used for sub-6 GHz:</a:t>
            </a:r>
          </a:p>
          <a:p>
            <a:pPr lvl="1"/>
            <a:r>
              <a:rPr lang="en-US" sz="2000" dirty="0"/>
              <a:t>BS classes</a:t>
            </a:r>
          </a:p>
          <a:p>
            <a:pPr lvl="1"/>
            <a:r>
              <a:rPr lang="en-US" sz="2000" dirty="0"/>
              <a:t>Category of emission (A/B)</a:t>
            </a:r>
          </a:p>
          <a:p>
            <a:pPr lvl="1"/>
            <a:r>
              <a:rPr lang="en-US" sz="2000" dirty="0"/>
              <a:t>Frequency range (above/below 1 GHz)</a:t>
            </a:r>
          </a:p>
          <a:p>
            <a:pPr lvl="1"/>
            <a:r>
              <a:rPr lang="en-US" sz="2000" dirty="0"/>
              <a:t>Power levels (for some BS classes)</a:t>
            </a:r>
          </a:p>
          <a:p>
            <a:pPr marL="0" indent="0">
              <a:buNone/>
            </a:pPr>
            <a:r>
              <a:rPr lang="en-US" sz="2400" dirty="0"/>
              <a:t>The following applies in addition:</a:t>
            </a:r>
          </a:p>
          <a:p>
            <a:pPr lvl="1"/>
            <a:r>
              <a:rPr lang="en-US" sz="2000" dirty="0"/>
              <a:t>The same tables, but with different </a:t>
            </a:r>
            <a:r>
              <a:rPr lang="en-US" sz="2000" dirty="0" err="1"/>
              <a:t>Δf</a:t>
            </a:r>
            <a:r>
              <a:rPr lang="en-US" sz="2000" baseline="-25000" dirty="0" err="1"/>
              <a:t>max</a:t>
            </a:r>
            <a:r>
              <a:rPr lang="en-US" sz="2000" dirty="0"/>
              <a:t>, will be used for </a:t>
            </a:r>
            <a:br>
              <a:rPr lang="en-US" sz="2000" dirty="0"/>
            </a:br>
            <a:r>
              <a:rPr lang="en-US" sz="2000" dirty="0"/>
              <a:t>different </a:t>
            </a:r>
            <a:r>
              <a:rPr lang="en-US" sz="2000" dirty="0" err="1"/>
              <a:t>Δf</a:t>
            </a:r>
            <a:r>
              <a:rPr lang="en-US" sz="2000" baseline="-25000" dirty="0" err="1"/>
              <a:t>UEM</a:t>
            </a:r>
            <a:endParaRPr lang="en-US" sz="2000" dirty="0"/>
          </a:p>
          <a:p>
            <a:pPr lvl="1"/>
            <a:r>
              <a:rPr lang="en-US" sz="2000" dirty="0"/>
              <a:t>There will be no Options for Category B limits (only LTE Option 1)</a:t>
            </a:r>
          </a:p>
          <a:p>
            <a:pPr lvl="1"/>
            <a:endParaRPr lang="en-US" sz="2000" dirty="0"/>
          </a:p>
          <a:p>
            <a:pPr marL="0" indent="0">
              <a:buNone/>
            </a:pPr>
            <a:endParaRPr lang="en-US" sz="2400" dirty="0"/>
          </a:p>
          <a:p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7090460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References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39750" indent="-539750">
              <a:buNone/>
            </a:pPr>
            <a:r>
              <a:rPr lang="en-US" sz="2000" dirty="0"/>
              <a:t>[1]	R4-1706553, "On sub 6GHz NR BS UEM requirement " (ZTE Corporation).</a:t>
            </a:r>
          </a:p>
          <a:p>
            <a:pPr marL="539750" indent="-539750">
              <a:buNone/>
            </a:pPr>
            <a:r>
              <a:rPr lang="en-US" sz="2000" dirty="0"/>
              <a:t>[2]	R4-1706643, "NR BS unwanted emission mask for sub-6 GHz" (Ericsson).</a:t>
            </a:r>
          </a:p>
          <a:p>
            <a:pPr marL="539750" indent="-539750">
              <a:buNone/>
            </a:pPr>
            <a:r>
              <a:rPr lang="en-US" sz="2000" dirty="0"/>
              <a:t>[3]	R4-1706842, "NR BS Unwanted emission mask for below 6 GHz" (Nokia, Alcatel-Lucent Shanghai Bell).</a:t>
            </a:r>
          </a:p>
          <a:p>
            <a:pPr marL="539750" indent="-539750">
              <a:buNone/>
            </a:pPr>
            <a:r>
              <a:rPr lang="en-US" sz="2000" dirty="0"/>
              <a:t>[4]	R4-1706843, "On NR BS boundary between UEM and spurious emission below 6 GHz" (Nokia, Alcatel-Lucent Shanghai Bell).</a:t>
            </a:r>
          </a:p>
          <a:p>
            <a:pPr marL="539750" indent="-539750">
              <a:buNone/>
            </a:pPr>
            <a:r>
              <a:rPr lang="en-US" sz="2000" dirty="0"/>
              <a:t>[5]	R4-1706888, "TP to draft TS 38.104: Conducted </a:t>
            </a:r>
            <a:r>
              <a:rPr lang="en-US" sz="2000" dirty="0" err="1"/>
              <a:t>Tx</a:t>
            </a:r>
            <a:r>
              <a:rPr lang="en-US" sz="2000" dirty="0"/>
              <a:t> spurious requirements for NR BS, Range 1" (Huawei, </a:t>
            </a:r>
            <a:r>
              <a:rPr lang="en-US" sz="2000" dirty="0" err="1"/>
              <a:t>HiSilicon</a:t>
            </a:r>
            <a:r>
              <a:rPr lang="en-US" sz="2000" dirty="0"/>
              <a:t>).</a:t>
            </a:r>
          </a:p>
          <a:p>
            <a:pPr marL="539750" indent="-539750">
              <a:buNone/>
            </a:pPr>
            <a:r>
              <a:rPr lang="en-US" sz="2000" dirty="0"/>
              <a:t>[6]	R4-1706959, "BS RF evening ad-hoc </a:t>
            </a:r>
            <a:r>
              <a:rPr lang="en-US" sz="2000" dirty="0" err="1"/>
              <a:t>MoM</a:t>
            </a:r>
            <a:r>
              <a:rPr lang="en-US" sz="2000" dirty="0"/>
              <a:t>" (Ericsson).</a:t>
            </a:r>
          </a:p>
          <a:p>
            <a:pPr marL="539750" indent="-539750">
              <a:buNone/>
            </a:pPr>
            <a:endParaRPr lang="en-US" sz="2000" dirty="0"/>
          </a:p>
          <a:p>
            <a:pPr marL="539750" indent="-539750"/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75324857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29873</TotalTime>
  <Words>108</Words>
  <Application>Microsoft Office PowerPoint</Application>
  <PresentationFormat>On-screen Show (4:3)</PresentationFormat>
  <Paragraphs>30</Paragraphs>
  <Slides>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SimSun</vt:lpstr>
      <vt:lpstr>SimSun</vt:lpstr>
      <vt:lpstr>Arial</vt:lpstr>
      <vt:lpstr>Calibri</vt:lpstr>
      <vt:lpstr>Office 主题</vt:lpstr>
      <vt:lpstr>Way forward on Unwanted Emission masks for sub-6 GHz </vt:lpstr>
      <vt:lpstr>Background</vt:lpstr>
      <vt:lpstr>Way-forward Agreement</vt:lpstr>
      <vt:lpstr>References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4Rx 8x4</dc:title>
  <dc:creator>Saynajakangas, Tuomo (Nokia - FI/Oulu)</dc:creator>
  <cp:lastModifiedBy>Rapporteur</cp:lastModifiedBy>
  <cp:revision>284</cp:revision>
  <dcterms:created xsi:type="dcterms:W3CDTF">2014-03-20T14:32:54Z</dcterms:created>
  <dcterms:modified xsi:type="dcterms:W3CDTF">2017-06-29T05:37:26Z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1476178062</vt:lpwstr>
  </property>
</Properties>
</file>