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59" r:id="rId7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28" autoAdjust="0"/>
    <p:restoredTop sz="94660"/>
  </p:normalViewPr>
  <p:slideViewPr>
    <p:cSldViewPr snapToGrid="0">
      <p:cViewPr varScale="1">
        <p:scale>
          <a:sx n="71" d="100"/>
          <a:sy n="71" d="100"/>
        </p:scale>
        <p:origin x="44" y="2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785920D-CF96-470A-AA27-232D08E8A1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>
            <a:extLst>
              <a:ext uri="{FF2B5EF4-FFF2-40B4-BE49-F238E27FC236}">
                <a16:creationId xmlns:a16="http://schemas.microsoft.com/office/drawing/2014/main" id="{22CE73C0-3671-41C9-AEF6-2F1FC6183D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CF511C6-32FE-479B-A566-1CDAA23675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968ED82-31CC-4B91-A188-61A0489316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7E2ED03-99D4-4615-BCB1-1DA6997322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923124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B800E11-0FB4-44B2-BBAA-840FD2E9D9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FA3E32D9-26D5-4BAB-A86E-D3845D944B2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FFBDB84-373C-4FBD-AE42-D3B6300CDC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9D64FEA-6F21-49CD-8A99-BFDB301F94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2EE4576-B835-4815-876A-CC6B48D8DB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046940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FF9901A8-BB22-4E00-B380-D1A049891E8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EA1239F9-17D3-4FD7-806C-4178A01E5B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785594E-EFA4-4F68-B4C9-D7CFE38A15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09A090E-833A-472A-AA01-00349259B5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BA8D9BB-B458-45C7-A9D6-9EA19CE7E1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796001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9BE75DE-073B-4705-8780-AEDF5F2115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9497E5E-662E-464D-AE41-64D43473A1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523B08D-80EF-415D-9A2A-4B8470F730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A5D32A2-B55E-4B75-BFA2-9B555B4160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4AD5041-A2A0-4839-AB95-4264C16715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621085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73EA500-D517-4ED1-AB8C-3FC33F0FCA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C9538F09-C490-4864-8C34-C532F92686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EF1D5FD-03E6-44C0-A1FC-965FF7F21A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4138C35-744C-43FE-B9C6-F87A561500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FE4FAA7-0FDE-46F3-A74F-1A88820CDC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384485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2EBA57F-384D-4872-95BA-4B3AFBC02C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A8CBBAF-C462-41CE-AAAF-B65F09E14D4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054CBAE5-E9E9-4C26-9B86-476679C1D2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86B275B6-4907-45BD-A20A-7FD563507D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611B25B3-7FB7-4BE0-95B2-8A5494DF11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192606BF-CCEF-4A53-9EC6-945B544619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629486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C6BAA51-CCF6-42A4-9B70-4F0EFE9347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9EC7A14A-9A72-4D4E-8542-A4C61BA726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9952235A-1F80-46EA-9531-F9C9517B01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102A9CAF-5ECB-422E-A403-5F8705E168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3ACF7603-3898-4E16-8603-5E120CD151A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6C95659F-D4B8-4321-A5F6-802B8B6FD6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B47FA3E1-39E6-4D89-89F2-8CC417FB59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C3E6A169-2042-4E20-9A48-E6DCAADB83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031919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05504B8-C27B-413B-A82A-E7AEE7476F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FB3FA6C7-DBC0-4B43-B032-612D6311E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CDDA38D4-D85B-4D34-8247-1FB5D7CB49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0850F2B6-2A8A-424B-87FE-93BCC81569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208304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2BBEF839-62D8-43DE-B5D6-06A5B1E338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7A1ECC7B-B65D-48C3-ADB5-1D817941D5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EDCF7D6-9997-45A7-8A2C-B4D7488EF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903262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0C65798-62CD-4797-9DF6-89621C7658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2749C87-E9D6-4102-98FE-83A75DA569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59FA4BAB-2EC2-4E0A-90F9-410031166B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439D9356-0B1C-4D35-9C83-5E946F0E05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F61FFF95-7675-4ED9-A6F3-9D193B1C55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96DF3AC2-42C6-46BC-8596-2CD7AF7FF2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78419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255E830-E8F2-4806-8D9B-9290135715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DF0CC401-5987-4730-8ED6-D8D58A62633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F31FA533-DA44-4C61-A1EB-7E85665B11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249C3282-0106-41D6-957E-0D42299108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22AB2C32-E525-4A80-8366-D402C9B5B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E21767C0-60C9-4D15-B992-702914DC85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98247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F867F6CF-BCA9-4B1A-9093-3B6497C627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6FAFAB47-CF66-4F1E-8F7D-A8517073A1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B3CDD18-5BEE-41CD-AFD3-8DE97631D09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12F048-E3B2-4D05-9975-557CBDBFC527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5AF9056-45D3-421A-8EF0-5B8A519FE5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BA57CAF-B805-44C8-AC42-E350DAFCA7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1BFD25-F311-4172-87EF-7FD09A3A69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895189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 baseline="0">
          <a:solidFill>
            <a:schemeClr val="tx1"/>
          </a:solidFill>
          <a:latin typeface="Arial Unicode MS" panose="020B0604020202020204" pitchFamily="50" charset="-128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 baseline="0">
          <a:solidFill>
            <a:schemeClr val="tx1"/>
          </a:solidFill>
          <a:latin typeface="Arial Unicode MS" panose="020B0604020202020204" pitchFamily="50" charset="-128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 baseline="0">
          <a:solidFill>
            <a:schemeClr val="tx1"/>
          </a:solidFill>
          <a:latin typeface="Arial Unicode MS" panose="020B0604020202020204" pitchFamily="50" charset="-128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 baseline="0">
          <a:solidFill>
            <a:schemeClr val="tx1"/>
          </a:solidFill>
          <a:latin typeface="Arial Unicode MS" panose="020B0604020202020204" pitchFamily="50" charset="-128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Arial Unicode MS" panose="020B0604020202020204" pitchFamily="50" charset="-128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Arial Unicode MS" panose="020B0604020202020204" pitchFamily="50" charset="-128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3D5CED9-A1C4-447C-A8B4-C5AAB249C1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731955"/>
            <a:ext cx="9144000" cy="2387600"/>
          </a:xfrm>
        </p:spPr>
        <p:txBody>
          <a:bodyPr/>
          <a:lstStyle/>
          <a:p>
            <a:r>
              <a:rPr lang="en-US" altLang="ja-JP" dirty="0"/>
              <a:t>WF on band specific UE channel bandwidth </a:t>
            </a:r>
            <a:endParaRPr kumimoji="1" lang="ja-JP" altLang="en-US" dirty="0"/>
          </a:p>
        </p:txBody>
      </p:sp>
      <p:sp>
        <p:nvSpPr>
          <p:cNvPr id="3" name="サブタイトル 2">
            <a:extLst>
              <a:ext uri="{FF2B5EF4-FFF2-40B4-BE49-F238E27FC236}">
                <a16:creationId xmlns:a16="http://schemas.microsoft.com/office/drawing/2014/main" id="{75BC08C4-147B-413C-B7D5-F4751FD70D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211630"/>
            <a:ext cx="9144000" cy="1655762"/>
          </a:xfrm>
        </p:spPr>
        <p:txBody>
          <a:bodyPr/>
          <a:lstStyle/>
          <a:p>
            <a:r>
              <a:rPr kumimoji="1" lang="en-US" altLang="ja-JP" dirty="0"/>
              <a:t>NTT DOCOMO, …</a:t>
            </a:r>
            <a:endParaRPr kumimoji="1" lang="ja-JP" altLang="en-US" dirty="0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1F543EA8-7FB6-485A-B158-DCB733A63DF4}"/>
              </a:ext>
            </a:extLst>
          </p:cNvPr>
          <p:cNvSpPr/>
          <p:nvPr/>
        </p:nvSpPr>
        <p:spPr>
          <a:xfrm>
            <a:off x="408972" y="245329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tabLst>
                <a:tab pos="6115050" algn="r"/>
              </a:tabLst>
            </a:pPr>
            <a:r>
              <a:rPr lang="en-GB" altLang="ja-JP" b="1" dirty="0">
                <a:latin typeface="Arial" panose="020B0604020202020204" pitchFamily="34" charset="0"/>
                <a:ea typeface="ＭＳ 明朝" panose="02020609040205080304" pitchFamily="17" charset="-128"/>
              </a:rPr>
              <a:t>3GPP TSG-RAN WG4-NR Meeting #2</a:t>
            </a:r>
            <a:r>
              <a:rPr lang="de-DE" altLang="ja-JP" dirty="0">
                <a:latin typeface="Arial" panose="020B0604020202020204" pitchFamily="34" charset="0"/>
                <a:ea typeface="ＭＳ 明朝" panose="02020609040205080304" pitchFamily="17" charset="-128"/>
              </a:rPr>
              <a:t>	</a:t>
            </a:r>
            <a:endParaRPr lang="ja-JP" altLang="ja-JP" sz="1200" dirty="0">
              <a:effectLst/>
              <a:latin typeface="Times New Roman" panose="02020603050405020304" pitchFamily="18" charset="0"/>
              <a:ea typeface="ＭＳ 明朝" panose="02020609040205080304" pitchFamily="17" charset="-128"/>
            </a:endParaRPr>
          </a:p>
          <a:p>
            <a:pPr marL="1260475" indent="-1260475">
              <a:spcAft>
                <a:spcPts val="600"/>
              </a:spcAft>
            </a:pPr>
            <a:r>
              <a:rPr lang="en-GB" altLang="ja-JP" b="1" dirty="0">
                <a:latin typeface="Arial" panose="020B0604020202020204" pitchFamily="34" charset="0"/>
                <a:ea typeface="ＭＳ 明朝" panose="02020609040205080304" pitchFamily="17" charset="-128"/>
              </a:rPr>
              <a:t>Qingdao, China, 27th – 29th June, 2017</a:t>
            </a:r>
            <a:endParaRPr lang="en-US" altLang="ja-JP" sz="1200" b="1" dirty="0">
              <a:latin typeface="Times New Roman" panose="02020603050405020304" pitchFamily="18" charset="0"/>
              <a:ea typeface="ＭＳ 明朝" panose="02020609040205080304" pitchFamily="17" charset="-128"/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6E1F1C7B-5229-4C38-A5BE-A55027A8B49C}"/>
              </a:ext>
            </a:extLst>
          </p:cNvPr>
          <p:cNvSpPr/>
          <p:nvPr/>
        </p:nvSpPr>
        <p:spPr>
          <a:xfrm>
            <a:off x="10077691" y="245329"/>
            <a:ext cx="15201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6115050" algn="r"/>
              </a:tabLst>
            </a:pPr>
            <a:r>
              <a:rPr lang="en-GB" altLang="ja-JP" b="1" dirty="0">
                <a:latin typeface="Arial" panose="020B0604020202020204" pitchFamily="34" charset="0"/>
                <a:ea typeface="ＭＳ 明朝" panose="02020609040205080304" pitchFamily="17" charset="-128"/>
              </a:rPr>
              <a:t>R4-1706968  </a:t>
            </a:r>
          </a:p>
        </p:txBody>
      </p:sp>
    </p:spTree>
    <p:extLst>
      <p:ext uri="{BB962C8B-B14F-4D97-AF65-F5344CB8AC3E}">
        <p14:creationId xmlns:p14="http://schemas.microsoft.com/office/powerpoint/2010/main" val="24732754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116CA13-8CF1-4C0B-94E9-6937D8AD06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7CB33DE-36C7-418A-9586-98A32AFF45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en-US" altLang="ja-JP" sz="2000" dirty="0"/>
              <a:t>In the online session at RAN4 #NR-AH2, </a:t>
            </a:r>
            <a:r>
              <a:rPr lang="en-US" altLang="ko-KR" sz="2000" dirty="0"/>
              <a:t>the superset of channel bandwidth for UE </a:t>
            </a:r>
            <a:r>
              <a:rPr lang="en-US" altLang="ja-JP" sz="2000" dirty="0"/>
              <a:t>was agreed</a:t>
            </a:r>
            <a:r>
              <a:rPr lang="ja-JP" altLang="en-US" sz="2000" dirty="0"/>
              <a:t> </a:t>
            </a:r>
            <a:r>
              <a:rPr lang="en-US" altLang="ja-JP" sz="2000" dirty="0"/>
              <a:t>as</a:t>
            </a:r>
            <a:r>
              <a:rPr lang="ja-JP" altLang="en-US" sz="2000" dirty="0"/>
              <a:t> </a:t>
            </a:r>
            <a:r>
              <a:rPr lang="en-US" altLang="ja-JP" sz="2000" dirty="0"/>
              <a:t>follows</a:t>
            </a:r>
            <a:r>
              <a:rPr lang="ja-JP" altLang="en-US" sz="2000" dirty="0"/>
              <a:t> </a:t>
            </a:r>
            <a:r>
              <a:rPr lang="en-US" altLang="ja-JP" sz="2000" dirty="0"/>
              <a:t>[1]:</a:t>
            </a:r>
          </a:p>
          <a:p>
            <a:pPr lvl="1" hangingPunct="0"/>
            <a:r>
              <a:rPr lang="en-US" altLang="ja-JP" sz="1800" dirty="0"/>
              <a:t>LTE </a:t>
            </a:r>
            <a:r>
              <a:rPr lang="en-US" altLang="ja-JP" sz="1800" dirty="0" err="1"/>
              <a:t>refarming</a:t>
            </a:r>
            <a:r>
              <a:rPr lang="en-US" altLang="ja-JP" sz="1800" dirty="0"/>
              <a:t> bands</a:t>
            </a:r>
          </a:p>
          <a:p>
            <a:pPr lvl="1" hangingPunct="0"/>
            <a:endParaRPr lang="en-US" altLang="ja-JP" sz="1800" dirty="0"/>
          </a:p>
          <a:p>
            <a:pPr lvl="1" hangingPunct="0"/>
            <a:endParaRPr lang="en-US" altLang="ja-JP" sz="1800" dirty="0"/>
          </a:p>
          <a:p>
            <a:pPr lvl="1" hangingPunct="0"/>
            <a:endParaRPr lang="en-US" altLang="ja-JP" sz="1800" dirty="0"/>
          </a:p>
          <a:p>
            <a:pPr lvl="1" hangingPunct="0"/>
            <a:endParaRPr lang="en-US" altLang="ja-JP" sz="1800" dirty="0"/>
          </a:p>
          <a:p>
            <a:pPr lvl="1" hangingPunct="0"/>
            <a:endParaRPr lang="en-US" altLang="ja-JP" sz="1800" dirty="0"/>
          </a:p>
          <a:p>
            <a:pPr lvl="1" hangingPunct="0"/>
            <a:r>
              <a:rPr lang="en-US" altLang="ja-JP" sz="1800" dirty="0"/>
              <a:t>NR sub6 bands</a:t>
            </a:r>
          </a:p>
          <a:p>
            <a:pPr lvl="1" hangingPunct="0"/>
            <a:endParaRPr lang="en-US" altLang="ja-JP" sz="1800" dirty="0"/>
          </a:p>
          <a:p>
            <a:pPr lvl="1" hangingPunct="0"/>
            <a:endParaRPr lang="en-US" altLang="ja-JP" sz="1800" dirty="0"/>
          </a:p>
          <a:p>
            <a:pPr lvl="1" hangingPunct="0"/>
            <a:endParaRPr lang="en-US" altLang="ja-JP" sz="1800" dirty="0"/>
          </a:p>
          <a:p>
            <a:pPr lvl="1" hangingPunct="0"/>
            <a:r>
              <a:rPr lang="en-US" altLang="ja-JP" sz="1800" dirty="0"/>
              <a:t>NR bands for 24GHz -52.6GHz</a:t>
            </a:r>
          </a:p>
          <a:p>
            <a:pPr lvl="2" hangingPunct="0"/>
            <a:endParaRPr lang="ja-JP" altLang="ja-JP" sz="1600" dirty="0"/>
          </a:p>
          <a:p>
            <a:endParaRPr lang="en-US" altLang="ja-JP" sz="1800" dirty="0"/>
          </a:p>
          <a:p>
            <a:endParaRPr lang="en-US" altLang="ja-JP" sz="1800" dirty="0"/>
          </a:p>
        </p:txBody>
      </p:sp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0898A673-9385-48C3-8CD9-B6CC04835A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8515234"/>
              </p:ext>
            </p:extLst>
          </p:nvPr>
        </p:nvGraphicFramePr>
        <p:xfrm>
          <a:off x="838200" y="2879219"/>
          <a:ext cx="10971681" cy="1244600"/>
        </p:xfrm>
        <a:graphic>
          <a:graphicData uri="http://schemas.openxmlformats.org/drawingml/2006/table">
            <a:tbl>
              <a:tblPr firstRow="1" firstCol="1" bandRow="1"/>
              <a:tblGrid>
                <a:gridCol w="1143681">
                  <a:extLst>
                    <a:ext uri="{9D8B030D-6E8A-4147-A177-3AD203B41FA5}">
                      <a16:colId xmlns:a16="http://schemas.microsoft.com/office/drawing/2014/main" val="764810558"/>
                    </a:ext>
                  </a:extLst>
                </a:gridCol>
                <a:gridCol w="1404000">
                  <a:extLst>
                    <a:ext uri="{9D8B030D-6E8A-4147-A177-3AD203B41FA5}">
                      <a16:colId xmlns:a16="http://schemas.microsoft.com/office/drawing/2014/main" val="2528743613"/>
                    </a:ext>
                  </a:extLst>
                </a:gridCol>
                <a:gridCol w="1404000">
                  <a:extLst>
                    <a:ext uri="{9D8B030D-6E8A-4147-A177-3AD203B41FA5}">
                      <a16:colId xmlns:a16="http://schemas.microsoft.com/office/drawing/2014/main" val="2755871371"/>
                    </a:ext>
                  </a:extLst>
                </a:gridCol>
                <a:gridCol w="1404000">
                  <a:extLst>
                    <a:ext uri="{9D8B030D-6E8A-4147-A177-3AD203B41FA5}">
                      <a16:colId xmlns:a16="http://schemas.microsoft.com/office/drawing/2014/main" val="2401846120"/>
                    </a:ext>
                  </a:extLst>
                </a:gridCol>
                <a:gridCol w="1404000">
                  <a:extLst>
                    <a:ext uri="{9D8B030D-6E8A-4147-A177-3AD203B41FA5}">
                      <a16:colId xmlns:a16="http://schemas.microsoft.com/office/drawing/2014/main" val="3062022955"/>
                    </a:ext>
                  </a:extLst>
                </a:gridCol>
                <a:gridCol w="1404000">
                  <a:extLst>
                    <a:ext uri="{9D8B030D-6E8A-4147-A177-3AD203B41FA5}">
                      <a16:colId xmlns:a16="http://schemas.microsoft.com/office/drawing/2014/main" val="2644265449"/>
                    </a:ext>
                  </a:extLst>
                </a:gridCol>
                <a:gridCol w="1404000">
                  <a:extLst>
                    <a:ext uri="{9D8B030D-6E8A-4147-A177-3AD203B41FA5}">
                      <a16:colId xmlns:a16="http://schemas.microsoft.com/office/drawing/2014/main" val="1820906690"/>
                    </a:ext>
                  </a:extLst>
                </a:gridCol>
                <a:gridCol w="1404000">
                  <a:extLst>
                    <a:ext uri="{9D8B030D-6E8A-4147-A177-3AD203B41FA5}">
                      <a16:colId xmlns:a16="http://schemas.microsoft.com/office/drawing/2014/main" val="3603468793"/>
                    </a:ext>
                  </a:extLst>
                </a:gridCol>
              </a:tblGrid>
              <a:tr h="113295"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Data SCS = 15KHz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5MHz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10MHz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15MHz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20MHz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[25MHz]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[40MHz]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[50MHz]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0919018"/>
                  </a:ext>
                </a:extLst>
              </a:tr>
              <a:tr h="226589"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Data SCS = 30KHz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5MHz(90% spectrum utilization may not be </a:t>
                      </a:r>
                      <a:r>
                        <a:rPr lang="en-GB" sz="1000" dirty="0" err="1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achived</a:t>
                      </a:r>
                      <a:r>
                        <a:rPr lang="en-GB" sz="1000" dirty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)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10MHz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15MHz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20MHz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[25MHz]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[40MHz]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[50MHz]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4826643"/>
                  </a:ext>
                </a:extLst>
              </a:tr>
              <a:tr h="222385"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Data SCS = 60KHz (only for &gt;1GHz band)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10MHz( 90% spectrum utilization may not be achived)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15MHz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20MHZ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[25MHz]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[40MHz]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[50MHz]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0530593"/>
                  </a:ext>
                </a:extLst>
              </a:tr>
            </a:tbl>
          </a:graphicData>
        </a:graphic>
      </p:graphicFrame>
      <p:graphicFrame>
        <p:nvGraphicFramePr>
          <p:cNvPr id="7" name="表 6">
            <a:extLst>
              <a:ext uri="{FF2B5EF4-FFF2-40B4-BE49-F238E27FC236}">
                <a16:creationId xmlns:a16="http://schemas.microsoft.com/office/drawing/2014/main" id="{6E8FE0D8-9526-42A4-9E63-E710B4936F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9581946"/>
              </p:ext>
            </p:extLst>
          </p:nvPr>
        </p:nvGraphicFramePr>
        <p:xfrm>
          <a:off x="838199" y="4610168"/>
          <a:ext cx="10971680" cy="711200"/>
        </p:xfrm>
        <a:graphic>
          <a:graphicData uri="http://schemas.openxmlformats.org/drawingml/2006/table">
            <a:tbl>
              <a:tblPr firstRow="1" firstCol="1" bandRow="1"/>
              <a:tblGrid>
                <a:gridCol w="1551121">
                  <a:extLst>
                    <a:ext uri="{9D8B030D-6E8A-4147-A177-3AD203B41FA5}">
                      <a16:colId xmlns:a16="http://schemas.microsoft.com/office/drawing/2014/main" val="113847269"/>
                    </a:ext>
                  </a:extLst>
                </a:gridCol>
                <a:gridCol w="1528605">
                  <a:extLst>
                    <a:ext uri="{9D8B030D-6E8A-4147-A177-3AD203B41FA5}">
                      <a16:colId xmlns:a16="http://schemas.microsoft.com/office/drawing/2014/main" val="2433079804"/>
                    </a:ext>
                  </a:extLst>
                </a:gridCol>
                <a:gridCol w="1631179">
                  <a:extLst>
                    <a:ext uri="{9D8B030D-6E8A-4147-A177-3AD203B41FA5}">
                      <a16:colId xmlns:a16="http://schemas.microsoft.com/office/drawing/2014/main" val="3258965957"/>
                    </a:ext>
                  </a:extLst>
                </a:gridCol>
                <a:gridCol w="1562379">
                  <a:extLst>
                    <a:ext uri="{9D8B030D-6E8A-4147-A177-3AD203B41FA5}">
                      <a16:colId xmlns:a16="http://schemas.microsoft.com/office/drawing/2014/main" val="2966008617"/>
                    </a:ext>
                  </a:extLst>
                </a:gridCol>
                <a:gridCol w="1573638">
                  <a:extLst>
                    <a:ext uri="{9D8B030D-6E8A-4147-A177-3AD203B41FA5}">
                      <a16:colId xmlns:a16="http://schemas.microsoft.com/office/drawing/2014/main" val="2084688113"/>
                    </a:ext>
                  </a:extLst>
                </a:gridCol>
                <a:gridCol w="1562379">
                  <a:extLst>
                    <a:ext uri="{9D8B030D-6E8A-4147-A177-3AD203B41FA5}">
                      <a16:colId xmlns:a16="http://schemas.microsoft.com/office/drawing/2014/main" val="667504319"/>
                    </a:ext>
                  </a:extLst>
                </a:gridCol>
                <a:gridCol w="1562379">
                  <a:extLst>
                    <a:ext uri="{9D8B030D-6E8A-4147-A177-3AD203B41FA5}">
                      <a16:colId xmlns:a16="http://schemas.microsoft.com/office/drawing/2014/main" val="1181781577"/>
                    </a:ext>
                  </a:extLst>
                </a:gridCol>
              </a:tblGrid>
              <a:tr h="79103"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Data SCS = 15KHz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20MHZ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[40MHz]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50MHz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 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 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 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7887171"/>
                  </a:ext>
                </a:extLst>
              </a:tr>
              <a:tr h="79103"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Data SCS = 30KHz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20MHz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[40MHz]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50MHz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[60MHz]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80MHz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100MHz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031072"/>
                  </a:ext>
                </a:extLst>
              </a:tr>
              <a:tr h="197758"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Data SCS = 60KHz (only for &gt;1GHz band)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20MHz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[40MHz]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50MHz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[60MHz]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80MHz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100MHz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3584324"/>
                  </a:ext>
                </a:extLst>
              </a:tr>
            </a:tbl>
          </a:graphicData>
        </a:graphic>
      </p:graphicFrame>
      <p:graphicFrame>
        <p:nvGraphicFramePr>
          <p:cNvPr id="9" name="表 8">
            <a:extLst>
              <a:ext uri="{FF2B5EF4-FFF2-40B4-BE49-F238E27FC236}">
                <a16:creationId xmlns:a16="http://schemas.microsoft.com/office/drawing/2014/main" id="{F7208C71-9019-4C96-9339-F4A6B21325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416780"/>
              </p:ext>
            </p:extLst>
          </p:nvPr>
        </p:nvGraphicFramePr>
        <p:xfrm>
          <a:off x="838199" y="5902268"/>
          <a:ext cx="10971680" cy="355600"/>
        </p:xfrm>
        <a:graphic>
          <a:graphicData uri="http://schemas.openxmlformats.org/drawingml/2006/table">
            <a:tbl>
              <a:tblPr firstRow="1" firstCol="1" bandRow="1"/>
              <a:tblGrid>
                <a:gridCol w="1557951">
                  <a:extLst>
                    <a:ext uri="{9D8B030D-6E8A-4147-A177-3AD203B41FA5}">
                      <a16:colId xmlns:a16="http://schemas.microsoft.com/office/drawing/2014/main" val="48824779"/>
                    </a:ext>
                  </a:extLst>
                </a:gridCol>
                <a:gridCol w="1536365">
                  <a:extLst>
                    <a:ext uri="{9D8B030D-6E8A-4147-A177-3AD203B41FA5}">
                      <a16:colId xmlns:a16="http://schemas.microsoft.com/office/drawing/2014/main" val="3166211477"/>
                    </a:ext>
                  </a:extLst>
                </a:gridCol>
                <a:gridCol w="1639213">
                  <a:extLst>
                    <a:ext uri="{9D8B030D-6E8A-4147-A177-3AD203B41FA5}">
                      <a16:colId xmlns:a16="http://schemas.microsoft.com/office/drawing/2014/main" val="800153718"/>
                    </a:ext>
                  </a:extLst>
                </a:gridCol>
                <a:gridCol w="1541444">
                  <a:extLst>
                    <a:ext uri="{9D8B030D-6E8A-4147-A177-3AD203B41FA5}">
                      <a16:colId xmlns:a16="http://schemas.microsoft.com/office/drawing/2014/main" val="3027394533"/>
                    </a:ext>
                  </a:extLst>
                </a:gridCol>
                <a:gridCol w="1571918">
                  <a:extLst>
                    <a:ext uri="{9D8B030D-6E8A-4147-A177-3AD203B41FA5}">
                      <a16:colId xmlns:a16="http://schemas.microsoft.com/office/drawing/2014/main" val="1118236341"/>
                    </a:ext>
                  </a:extLst>
                </a:gridCol>
                <a:gridCol w="1583345">
                  <a:extLst>
                    <a:ext uri="{9D8B030D-6E8A-4147-A177-3AD203B41FA5}">
                      <a16:colId xmlns:a16="http://schemas.microsoft.com/office/drawing/2014/main" val="632953550"/>
                    </a:ext>
                  </a:extLst>
                </a:gridCol>
                <a:gridCol w="1541444">
                  <a:extLst>
                    <a:ext uri="{9D8B030D-6E8A-4147-A177-3AD203B41FA5}">
                      <a16:colId xmlns:a16="http://schemas.microsoft.com/office/drawing/2014/main" val="391727340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Data SCS = 60KHz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50MHZ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100MHz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[150MHz]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[200MHz]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 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 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65716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Data SCS = 120KHz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50MHZ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100MHz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[150MHz]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[200MHz]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[300MHz]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400MHz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79013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61232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03BBD75-40CE-4E85-9A83-8B8DED0ED7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8880EA7-31A1-4284-A091-48845B9E96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840656" cy="4351338"/>
          </a:xfrm>
        </p:spPr>
        <p:txBody>
          <a:bodyPr>
            <a:noAutofit/>
          </a:bodyPr>
          <a:lstStyle/>
          <a:p>
            <a:r>
              <a:rPr lang="en-US" altLang="ja-JP" sz="2400" dirty="0"/>
              <a:t>Supported channel bandwidth for UE should be decided in a band specific manner</a:t>
            </a:r>
          </a:p>
          <a:p>
            <a:r>
              <a:rPr lang="en-US" altLang="ja-JP" sz="2400" dirty="0"/>
              <a:t>Channel bandwidths in slide #4-5 should be supported for UE</a:t>
            </a:r>
          </a:p>
          <a:p>
            <a:pPr lvl="1"/>
            <a:r>
              <a:rPr lang="en-US" altLang="ja-JP" sz="2000" dirty="0"/>
              <a:t>Orange color means CBW candidate with square bracket </a:t>
            </a:r>
          </a:p>
          <a:p>
            <a:r>
              <a:rPr lang="en-US" altLang="ja-JP" sz="2400" dirty="0"/>
              <a:t>Square bracket should be removed regardless of data channel SCS from the following channel bandwidths:</a:t>
            </a:r>
          </a:p>
          <a:p>
            <a:pPr lvl="1"/>
            <a:r>
              <a:rPr lang="en-US" altLang="ja-JP" sz="1800" dirty="0"/>
              <a:t>40MHz for 3.3-4.2 GHz and 4.4-4.99 GHz bands</a:t>
            </a:r>
          </a:p>
          <a:p>
            <a:pPr lvl="1"/>
            <a:r>
              <a:rPr lang="en-US" altLang="ja-JP" sz="1800" dirty="0"/>
              <a:t>200MHz for 24.25-29.5 GHz and 37-40 GHz</a:t>
            </a:r>
          </a:p>
          <a:p>
            <a:pPr marL="0" indent="0">
              <a:buNone/>
            </a:pPr>
            <a:endParaRPr lang="en-US" altLang="ja-JP" sz="2400" dirty="0"/>
          </a:p>
        </p:txBody>
      </p:sp>
    </p:spTree>
    <p:extLst>
      <p:ext uri="{BB962C8B-B14F-4D97-AF65-F5344CB8AC3E}">
        <p14:creationId xmlns:p14="http://schemas.microsoft.com/office/powerpoint/2010/main" val="17783440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168FA8F-08AC-4776-A188-62C4D497F1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LTE </a:t>
            </a:r>
            <a:r>
              <a:rPr kumimoji="1" lang="en-US" altLang="ja-JP" dirty="0" err="1"/>
              <a:t>refarming</a:t>
            </a:r>
            <a:r>
              <a:rPr kumimoji="1" lang="en-US" altLang="ja-JP" dirty="0"/>
              <a:t> bands</a:t>
            </a:r>
            <a:endParaRPr kumimoji="1" lang="ja-JP" altLang="en-US" dirty="0"/>
          </a:p>
        </p:txBody>
      </p:sp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2DCA99D7-7905-473F-94D7-FD77CD0CCD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6985166"/>
              </p:ext>
            </p:extLst>
          </p:nvPr>
        </p:nvGraphicFramePr>
        <p:xfrm>
          <a:off x="296329" y="1994527"/>
          <a:ext cx="11523145" cy="3652733"/>
        </p:xfrm>
        <a:graphic>
          <a:graphicData uri="http://schemas.openxmlformats.org/drawingml/2006/table">
            <a:tbl>
              <a:tblPr/>
              <a:tblGrid>
                <a:gridCol w="901809">
                  <a:extLst>
                    <a:ext uri="{9D8B030D-6E8A-4147-A177-3AD203B41FA5}">
                      <a16:colId xmlns:a16="http://schemas.microsoft.com/office/drawing/2014/main" val="109834439"/>
                    </a:ext>
                  </a:extLst>
                </a:gridCol>
                <a:gridCol w="482788">
                  <a:extLst>
                    <a:ext uri="{9D8B030D-6E8A-4147-A177-3AD203B41FA5}">
                      <a16:colId xmlns:a16="http://schemas.microsoft.com/office/drawing/2014/main" val="4053832550"/>
                    </a:ext>
                  </a:extLst>
                </a:gridCol>
                <a:gridCol w="482788">
                  <a:extLst>
                    <a:ext uri="{9D8B030D-6E8A-4147-A177-3AD203B41FA5}">
                      <a16:colId xmlns:a16="http://schemas.microsoft.com/office/drawing/2014/main" val="689193079"/>
                    </a:ext>
                  </a:extLst>
                </a:gridCol>
                <a:gridCol w="482788">
                  <a:extLst>
                    <a:ext uri="{9D8B030D-6E8A-4147-A177-3AD203B41FA5}">
                      <a16:colId xmlns:a16="http://schemas.microsoft.com/office/drawing/2014/main" val="1111871324"/>
                    </a:ext>
                  </a:extLst>
                </a:gridCol>
                <a:gridCol w="482788">
                  <a:extLst>
                    <a:ext uri="{9D8B030D-6E8A-4147-A177-3AD203B41FA5}">
                      <a16:colId xmlns:a16="http://schemas.microsoft.com/office/drawing/2014/main" val="552953443"/>
                    </a:ext>
                  </a:extLst>
                </a:gridCol>
                <a:gridCol w="482788">
                  <a:extLst>
                    <a:ext uri="{9D8B030D-6E8A-4147-A177-3AD203B41FA5}">
                      <a16:colId xmlns:a16="http://schemas.microsoft.com/office/drawing/2014/main" val="4285953539"/>
                    </a:ext>
                  </a:extLst>
                </a:gridCol>
                <a:gridCol w="482788">
                  <a:extLst>
                    <a:ext uri="{9D8B030D-6E8A-4147-A177-3AD203B41FA5}">
                      <a16:colId xmlns:a16="http://schemas.microsoft.com/office/drawing/2014/main" val="1391177531"/>
                    </a:ext>
                  </a:extLst>
                </a:gridCol>
                <a:gridCol w="482788">
                  <a:extLst>
                    <a:ext uri="{9D8B030D-6E8A-4147-A177-3AD203B41FA5}">
                      <a16:colId xmlns:a16="http://schemas.microsoft.com/office/drawing/2014/main" val="2129721945"/>
                    </a:ext>
                  </a:extLst>
                </a:gridCol>
                <a:gridCol w="482788">
                  <a:extLst>
                    <a:ext uri="{9D8B030D-6E8A-4147-A177-3AD203B41FA5}">
                      <a16:colId xmlns:a16="http://schemas.microsoft.com/office/drawing/2014/main" val="4016393061"/>
                    </a:ext>
                  </a:extLst>
                </a:gridCol>
                <a:gridCol w="482788">
                  <a:extLst>
                    <a:ext uri="{9D8B030D-6E8A-4147-A177-3AD203B41FA5}">
                      <a16:colId xmlns:a16="http://schemas.microsoft.com/office/drawing/2014/main" val="187877088"/>
                    </a:ext>
                  </a:extLst>
                </a:gridCol>
                <a:gridCol w="482788">
                  <a:extLst>
                    <a:ext uri="{9D8B030D-6E8A-4147-A177-3AD203B41FA5}">
                      <a16:colId xmlns:a16="http://schemas.microsoft.com/office/drawing/2014/main" val="3227380663"/>
                    </a:ext>
                  </a:extLst>
                </a:gridCol>
                <a:gridCol w="482788">
                  <a:extLst>
                    <a:ext uri="{9D8B030D-6E8A-4147-A177-3AD203B41FA5}">
                      <a16:colId xmlns:a16="http://schemas.microsoft.com/office/drawing/2014/main" val="2722907190"/>
                    </a:ext>
                  </a:extLst>
                </a:gridCol>
                <a:gridCol w="482788">
                  <a:extLst>
                    <a:ext uri="{9D8B030D-6E8A-4147-A177-3AD203B41FA5}">
                      <a16:colId xmlns:a16="http://schemas.microsoft.com/office/drawing/2014/main" val="3330212338"/>
                    </a:ext>
                  </a:extLst>
                </a:gridCol>
                <a:gridCol w="482788">
                  <a:extLst>
                    <a:ext uri="{9D8B030D-6E8A-4147-A177-3AD203B41FA5}">
                      <a16:colId xmlns:a16="http://schemas.microsoft.com/office/drawing/2014/main" val="641215869"/>
                    </a:ext>
                  </a:extLst>
                </a:gridCol>
                <a:gridCol w="482788">
                  <a:extLst>
                    <a:ext uri="{9D8B030D-6E8A-4147-A177-3AD203B41FA5}">
                      <a16:colId xmlns:a16="http://schemas.microsoft.com/office/drawing/2014/main" val="4145565412"/>
                    </a:ext>
                  </a:extLst>
                </a:gridCol>
                <a:gridCol w="482788">
                  <a:extLst>
                    <a:ext uri="{9D8B030D-6E8A-4147-A177-3AD203B41FA5}">
                      <a16:colId xmlns:a16="http://schemas.microsoft.com/office/drawing/2014/main" val="875188662"/>
                    </a:ext>
                  </a:extLst>
                </a:gridCol>
                <a:gridCol w="482788">
                  <a:extLst>
                    <a:ext uri="{9D8B030D-6E8A-4147-A177-3AD203B41FA5}">
                      <a16:colId xmlns:a16="http://schemas.microsoft.com/office/drawing/2014/main" val="2700446873"/>
                    </a:ext>
                  </a:extLst>
                </a:gridCol>
                <a:gridCol w="482788">
                  <a:extLst>
                    <a:ext uri="{9D8B030D-6E8A-4147-A177-3AD203B41FA5}">
                      <a16:colId xmlns:a16="http://schemas.microsoft.com/office/drawing/2014/main" val="3755226525"/>
                    </a:ext>
                  </a:extLst>
                </a:gridCol>
                <a:gridCol w="482788">
                  <a:extLst>
                    <a:ext uri="{9D8B030D-6E8A-4147-A177-3AD203B41FA5}">
                      <a16:colId xmlns:a16="http://schemas.microsoft.com/office/drawing/2014/main" val="68520389"/>
                    </a:ext>
                  </a:extLst>
                </a:gridCol>
                <a:gridCol w="482788">
                  <a:extLst>
                    <a:ext uri="{9D8B030D-6E8A-4147-A177-3AD203B41FA5}">
                      <a16:colId xmlns:a16="http://schemas.microsoft.com/office/drawing/2014/main" val="3442544845"/>
                    </a:ext>
                  </a:extLst>
                </a:gridCol>
                <a:gridCol w="482788">
                  <a:extLst>
                    <a:ext uri="{9D8B030D-6E8A-4147-A177-3AD203B41FA5}">
                      <a16:colId xmlns:a16="http://schemas.microsoft.com/office/drawing/2014/main" val="3117384052"/>
                    </a:ext>
                  </a:extLst>
                </a:gridCol>
                <a:gridCol w="482788">
                  <a:extLst>
                    <a:ext uri="{9D8B030D-6E8A-4147-A177-3AD203B41FA5}">
                      <a16:colId xmlns:a16="http://schemas.microsoft.com/office/drawing/2014/main" val="320145481"/>
                    </a:ext>
                  </a:extLst>
                </a:gridCol>
                <a:gridCol w="482788">
                  <a:extLst>
                    <a:ext uri="{9D8B030D-6E8A-4147-A177-3AD203B41FA5}">
                      <a16:colId xmlns:a16="http://schemas.microsoft.com/office/drawing/2014/main" val="1156173921"/>
                    </a:ext>
                  </a:extLst>
                </a:gridCol>
              </a:tblGrid>
              <a:tr h="241503">
                <a:tc rowSpan="2"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NR Band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Data SCS = 15kHz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Data SCS = 30kHz</a:t>
                      </a:r>
                    </a:p>
                  </a:txBody>
                  <a:tcPr marL="4137" marR="4137" marT="4137" marB="29785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Data SCS = 60kHz (for more than 1GHz bands)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0397372"/>
                  </a:ext>
                </a:extLst>
              </a:tr>
              <a:tr h="51319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5MHz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10MHz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15MHz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20MHz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[25MHz]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[40MHz]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[50MHz]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5MHz </a:t>
                      </a:r>
                      <a:b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</a:br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(NOTE)</a:t>
                      </a:r>
                    </a:p>
                  </a:txBody>
                  <a:tcPr marL="4137" marR="4137" marT="4137" marB="29785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10MHz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15MHz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20MHz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[25MHz]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[40MHz]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[50MHz]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[60MHz]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10MHz</a:t>
                      </a:r>
                      <a:b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</a:br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(NOTE)</a:t>
                      </a:r>
                    </a:p>
                  </a:txBody>
                  <a:tcPr marL="4137" marR="4137" marT="4137" marB="29785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15MHz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20MHZ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[25MHz]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[40MHz]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[50MHz]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[60MHz]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5234783"/>
                  </a:ext>
                </a:extLst>
              </a:tr>
              <a:tr h="241503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1.427-1.518G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16044"/>
                  </a:ext>
                </a:extLst>
              </a:tr>
              <a:tr h="241503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Band 3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9980139"/>
                  </a:ext>
                </a:extLst>
              </a:tr>
              <a:tr h="241503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Band 7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4851727"/>
                  </a:ext>
                </a:extLst>
              </a:tr>
              <a:tr h="241503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Band 8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rowSpan="3" gridSpan="7"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NA</a:t>
                      </a:r>
                    </a:p>
                  </a:txBody>
                  <a:tcPr marL="4137" marR="4137" marT="4137" marB="29785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 rowSpan="3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5991"/>
                  </a:ext>
                </a:extLst>
              </a:tr>
              <a:tr h="241503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Band 20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gridSpan="7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0590893"/>
                  </a:ext>
                </a:extLst>
              </a:tr>
              <a:tr h="241503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Band 28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gridSpan="7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2674779"/>
                  </a:ext>
                </a:extLst>
              </a:tr>
              <a:tr h="241503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Band 41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[Yes]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[Yes]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[Yes]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[Yes]</a:t>
                      </a:r>
                    </a:p>
                  </a:txBody>
                  <a:tcPr marL="4137" marR="4137" marT="4137" marB="29785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2066373"/>
                  </a:ext>
                </a:extLst>
              </a:tr>
              <a:tr h="241503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Band 66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sng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4835580"/>
                  </a:ext>
                </a:extLst>
              </a:tr>
              <a:tr h="241503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Band 1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9084816"/>
                  </a:ext>
                </a:extLst>
              </a:tr>
              <a:tr h="241503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Band 70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5137473"/>
                  </a:ext>
                </a:extLst>
              </a:tr>
              <a:tr h="241503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Band 71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NA</a:t>
                      </a:r>
                    </a:p>
                  </a:txBody>
                  <a:tcPr marL="4137" marR="4137" marT="4137" marB="29785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39468733"/>
                  </a:ext>
                </a:extLst>
              </a:tr>
              <a:tr h="241503">
                <a:tc gridSpan="23"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NOTE: 90% spectrum utilization may not be achieved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510414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20426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5BA1EAB-6832-41BF-B6F3-94E8603020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NR bands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5B98865-9A89-4A37-A0E9-02B8D05A6B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/>
              <a:t>Sub6</a:t>
            </a:r>
          </a:p>
          <a:p>
            <a:endParaRPr lang="en-US" altLang="ja-JP" dirty="0"/>
          </a:p>
          <a:p>
            <a:endParaRPr kumimoji="1" lang="en-US" altLang="ja-JP" dirty="0"/>
          </a:p>
          <a:p>
            <a:endParaRPr lang="en-US" altLang="ja-JP" dirty="0"/>
          </a:p>
          <a:p>
            <a:r>
              <a:rPr lang="en-US" altLang="ja-JP" dirty="0" err="1"/>
              <a:t>mmW</a:t>
            </a:r>
            <a:endParaRPr kumimoji="1" lang="en-US" altLang="ja-JP" dirty="0"/>
          </a:p>
          <a:p>
            <a:endParaRPr kumimoji="1" lang="ja-JP" altLang="en-US" dirty="0"/>
          </a:p>
        </p:txBody>
      </p:sp>
      <p:graphicFrame>
        <p:nvGraphicFramePr>
          <p:cNvPr id="7" name="表 6">
            <a:extLst>
              <a:ext uri="{FF2B5EF4-FFF2-40B4-BE49-F238E27FC236}">
                <a16:creationId xmlns:a16="http://schemas.microsoft.com/office/drawing/2014/main" id="{055713F6-9A73-4DAF-88FB-F37F8DFB94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5487749"/>
              </p:ext>
            </p:extLst>
          </p:nvPr>
        </p:nvGraphicFramePr>
        <p:xfrm>
          <a:off x="541863" y="4558570"/>
          <a:ext cx="8026399" cy="1064260"/>
        </p:xfrm>
        <a:graphic>
          <a:graphicData uri="http://schemas.openxmlformats.org/drawingml/2006/table">
            <a:tbl>
              <a:tblPr/>
              <a:tblGrid>
                <a:gridCol w="1299450">
                  <a:extLst>
                    <a:ext uri="{9D8B030D-6E8A-4147-A177-3AD203B41FA5}">
                      <a16:colId xmlns:a16="http://schemas.microsoft.com/office/drawing/2014/main" val="4258352380"/>
                    </a:ext>
                  </a:extLst>
                </a:gridCol>
                <a:gridCol w="695665">
                  <a:extLst>
                    <a:ext uri="{9D8B030D-6E8A-4147-A177-3AD203B41FA5}">
                      <a16:colId xmlns:a16="http://schemas.microsoft.com/office/drawing/2014/main" val="2792669571"/>
                    </a:ext>
                  </a:extLst>
                </a:gridCol>
                <a:gridCol w="695665">
                  <a:extLst>
                    <a:ext uri="{9D8B030D-6E8A-4147-A177-3AD203B41FA5}">
                      <a16:colId xmlns:a16="http://schemas.microsoft.com/office/drawing/2014/main" val="3349320397"/>
                    </a:ext>
                  </a:extLst>
                </a:gridCol>
                <a:gridCol w="695665">
                  <a:extLst>
                    <a:ext uri="{9D8B030D-6E8A-4147-A177-3AD203B41FA5}">
                      <a16:colId xmlns:a16="http://schemas.microsoft.com/office/drawing/2014/main" val="534328227"/>
                    </a:ext>
                  </a:extLst>
                </a:gridCol>
                <a:gridCol w="695665">
                  <a:extLst>
                    <a:ext uri="{9D8B030D-6E8A-4147-A177-3AD203B41FA5}">
                      <a16:colId xmlns:a16="http://schemas.microsoft.com/office/drawing/2014/main" val="4062355021"/>
                    </a:ext>
                  </a:extLst>
                </a:gridCol>
                <a:gridCol w="695665">
                  <a:extLst>
                    <a:ext uri="{9D8B030D-6E8A-4147-A177-3AD203B41FA5}">
                      <a16:colId xmlns:a16="http://schemas.microsoft.com/office/drawing/2014/main" val="3280379270"/>
                    </a:ext>
                  </a:extLst>
                </a:gridCol>
                <a:gridCol w="695665">
                  <a:extLst>
                    <a:ext uri="{9D8B030D-6E8A-4147-A177-3AD203B41FA5}">
                      <a16:colId xmlns:a16="http://schemas.microsoft.com/office/drawing/2014/main" val="1350545544"/>
                    </a:ext>
                  </a:extLst>
                </a:gridCol>
                <a:gridCol w="695665">
                  <a:extLst>
                    <a:ext uri="{9D8B030D-6E8A-4147-A177-3AD203B41FA5}">
                      <a16:colId xmlns:a16="http://schemas.microsoft.com/office/drawing/2014/main" val="1056282453"/>
                    </a:ext>
                  </a:extLst>
                </a:gridCol>
                <a:gridCol w="695665">
                  <a:extLst>
                    <a:ext uri="{9D8B030D-6E8A-4147-A177-3AD203B41FA5}">
                      <a16:colId xmlns:a16="http://schemas.microsoft.com/office/drawing/2014/main" val="2567303233"/>
                    </a:ext>
                  </a:extLst>
                </a:gridCol>
                <a:gridCol w="695665">
                  <a:extLst>
                    <a:ext uri="{9D8B030D-6E8A-4147-A177-3AD203B41FA5}">
                      <a16:colId xmlns:a16="http://schemas.microsoft.com/office/drawing/2014/main" val="4243979909"/>
                    </a:ext>
                  </a:extLst>
                </a:gridCol>
                <a:gridCol w="465964">
                  <a:extLst>
                    <a:ext uri="{9D8B030D-6E8A-4147-A177-3AD203B41FA5}">
                      <a16:colId xmlns:a16="http://schemas.microsoft.com/office/drawing/2014/main" val="626259474"/>
                    </a:ext>
                  </a:extLst>
                </a:gridCol>
              </a:tblGrid>
              <a:tr h="228600">
                <a:tc rowSpan="2"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NR Band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Data SCS = 60kHz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Data SCS = 120kHz</a:t>
                      </a:r>
                    </a:p>
                  </a:txBody>
                  <a:tcPr marL="6350" marR="6350" marT="635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4679952"/>
                  </a:ext>
                </a:extLst>
              </a:tr>
              <a:tr h="22860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50MHZ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100MHz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[150MHz]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[200MHz]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50MHZ</a:t>
                      </a:r>
                    </a:p>
                  </a:txBody>
                  <a:tcPr marL="6350" marR="6350" marT="635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100MHz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[150MHz]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[200MHz]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[300MHz]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400MHz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05172018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24.25-29.5 GHz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[Yes]</a:t>
                      </a:r>
                    </a:p>
                  </a:txBody>
                  <a:tcPr marL="6350" marR="6350" marT="635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875213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31.8-33.4GHz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6350" marR="6350" marT="635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00522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37-40 GHz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6350" marR="6350" marT="635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8032709"/>
                  </a:ext>
                </a:extLst>
              </a:tr>
            </a:tbl>
          </a:graphicData>
        </a:graphic>
      </p:graphicFrame>
      <p:graphicFrame>
        <p:nvGraphicFramePr>
          <p:cNvPr id="9" name="表 8">
            <a:extLst>
              <a:ext uri="{FF2B5EF4-FFF2-40B4-BE49-F238E27FC236}">
                <a16:creationId xmlns:a16="http://schemas.microsoft.com/office/drawing/2014/main" id="{C38B3026-ADBF-4E56-813C-31BFA1AD7D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8163384"/>
              </p:ext>
            </p:extLst>
          </p:nvPr>
        </p:nvGraphicFramePr>
        <p:xfrm>
          <a:off x="541863" y="2413145"/>
          <a:ext cx="10515596" cy="1223388"/>
        </p:xfrm>
        <a:graphic>
          <a:graphicData uri="http://schemas.openxmlformats.org/drawingml/2006/table">
            <a:tbl>
              <a:tblPr/>
              <a:tblGrid>
                <a:gridCol w="485407">
                  <a:extLst>
                    <a:ext uri="{9D8B030D-6E8A-4147-A177-3AD203B41FA5}">
                      <a16:colId xmlns:a16="http://schemas.microsoft.com/office/drawing/2014/main" val="2957054756"/>
                    </a:ext>
                  </a:extLst>
                </a:gridCol>
                <a:gridCol w="485407">
                  <a:extLst>
                    <a:ext uri="{9D8B030D-6E8A-4147-A177-3AD203B41FA5}">
                      <a16:colId xmlns:a16="http://schemas.microsoft.com/office/drawing/2014/main" val="774487153"/>
                    </a:ext>
                  </a:extLst>
                </a:gridCol>
                <a:gridCol w="485407">
                  <a:extLst>
                    <a:ext uri="{9D8B030D-6E8A-4147-A177-3AD203B41FA5}">
                      <a16:colId xmlns:a16="http://schemas.microsoft.com/office/drawing/2014/main" val="3417800006"/>
                    </a:ext>
                  </a:extLst>
                </a:gridCol>
                <a:gridCol w="485407">
                  <a:extLst>
                    <a:ext uri="{9D8B030D-6E8A-4147-A177-3AD203B41FA5}">
                      <a16:colId xmlns:a16="http://schemas.microsoft.com/office/drawing/2014/main" val="1735149793"/>
                    </a:ext>
                  </a:extLst>
                </a:gridCol>
                <a:gridCol w="485407">
                  <a:extLst>
                    <a:ext uri="{9D8B030D-6E8A-4147-A177-3AD203B41FA5}">
                      <a16:colId xmlns:a16="http://schemas.microsoft.com/office/drawing/2014/main" val="2734539287"/>
                    </a:ext>
                  </a:extLst>
                </a:gridCol>
                <a:gridCol w="485407">
                  <a:extLst>
                    <a:ext uri="{9D8B030D-6E8A-4147-A177-3AD203B41FA5}">
                      <a16:colId xmlns:a16="http://schemas.microsoft.com/office/drawing/2014/main" val="129673009"/>
                    </a:ext>
                  </a:extLst>
                </a:gridCol>
                <a:gridCol w="485407">
                  <a:extLst>
                    <a:ext uri="{9D8B030D-6E8A-4147-A177-3AD203B41FA5}">
                      <a16:colId xmlns:a16="http://schemas.microsoft.com/office/drawing/2014/main" val="3131786166"/>
                    </a:ext>
                  </a:extLst>
                </a:gridCol>
                <a:gridCol w="485407">
                  <a:extLst>
                    <a:ext uri="{9D8B030D-6E8A-4147-A177-3AD203B41FA5}">
                      <a16:colId xmlns:a16="http://schemas.microsoft.com/office/drawing/2014/main" val="3061331370"/>
                    </a:ext>
                  </a:extLst>
                </a:gridCol>
                <a:gridCol w="485407">
                  <a:extLst>
                    <a:ext uri="{9D8B030D-6E8A-4147-A177-3AD203B41FA5}">
                      <a16:colId xmlns:a16="http://schemas.microsoft.com/office/drawing/2014/main" val="3626902137"/>
                    </a:ext>
                  </a:extLst>
                </a:gridCol>
                <a:gridCol w="485407">
                  <a:extLst>
                    <a:ext uri="{9D8B030D-6E8A-4147-A177-3AD203B41FA5}">
                      <a16:colId xmlns:a16="http://schemas.microsoft.com/office/drawing/2014/main" val="1742282036"/>
                    </a:ext>
                  </a:extLst>
                </a:gridCol>
                <a:gridCol w="485407">
                  <a:extLst>
                    <a:ext uri="{9D8B030D-6E8A-4147-A177-3AD203B41FA5}">
                      <a16:colId xmlns:a16="http://schemas.microsoft.com/office/drawing/2014/main" val="2308329098"/>
                    </a:ext>
                  </a:extLst>
                </a:gridCol>
                <a:gridCol w="485407">
                  <a:extLst>
                    <a:ext uri="{9D8B030D-6E8A-4147-A177-3AD203B41FA5}">
                      <a16:colId xmlns:a16="http://schemas.microsoft.com/office/drawing/2014/main" val="3940322829"/>
                    </a:ext>
                  </a:extLst>
                </a:gridCol>
                <a:gridCol w="485407">
                  <a:extLst>
                    <a:ext uri="{9D8B030D-6E8A-4147-A177-3AD203B41FA5}">
                      <a16:colId xmlns:a16="http://schemas.microsoft.com/office/drawing/2014/main" val="2129706119"/>
                    </a:ext>
                  </a:extLst>
                </a:gridCol>
                <a:gridCol w="485407">
                  <a:extLst>
                    <a:ext uri="{9D8B030D-6E8A-4147-A177-3AD203B41FA5}">
                      <a16:colId xmlns:a16="http://schemas.microsoft.com/office/drawing/2014/main" val="1577377250"/>
                    </a:ext>
                  </a:extLst>
                </a:gridCol>
                <a:gridCol w="485407">
                  <a:extLst>
                    <a:ext uri="{9D8B030D-6E8A-4147-A177-3AD203B41FA5}">
                      <a16:colId xmlns:a16="http://schemas.microsoft.com/office/drawing/2014/main" val="830274364"/>
                    </a:ext>
                  </a:extLst>
                </a:gridCol>
                <a:gridCol w="485407">
                  <a:extLst>
                    <a:ext uri="{9D8B030D-6E8A-4147-A177-3AD203B41FA5}">
                      <a16:colId xmlns:a16="http://schemas.microsoft.com/office/drawing/2014/main" val="2699860326"/>
                    </a:ext>
                  </a:extLst>
                </a:gridCol>
                <a:gridCol w="485407">
                  <a:extLst>
                    <a:ext uri="{9D8B030D-6E8A-4147-A177-3AD203B41FA5}">
                      <a16:colId xmlns:a16="http://schemas.microsoft.com/office/drawing/2014/main" val="3493918429"/>
                    </a:ext>
                  </a:extLst>
                </a:gridCol>
                <a:gridCol w="485407">
                  <a:extLst>
                    <a:ext uri="{9D8B030D-6E8A-4147-A177-3AD203B41FA5}">
                      <a16:colId xmlns:a16="http://schemas.microsoft.com/office/drawing/2014/main" val="1317670890"/>
                    </a:ext>
                  </a:extLst>
                </a:gridCol>
                <a:gridCol w="485407">
                  <a:extLst>
                    <a:ext uri="{9D8B030D-6E8A-4147-A177-3AD203B41FA5}">
                      <a16:colId xmlns:a16="http://schemas.microsoft.com/office/drawing/2014/main" val="3896324095"/>
                    </a:ext>
                  </a:extLst>
                </a:gridCol>
                <a:gridCol w="485407">
                  <a:extLst>
                    <a:ext uri="{9D8B030D-6E8A-4147-A177-3AD203B41FA5}">
                      <a16:colId xmlns:a16="http://schemas.microsoft.com/office/drawing/2014/main" val="329224511"/>
                    </a:ext>
                  </a:extLst>
                </a:gridCol>
                <a:gridCol w="485407">
                  <a:extLst>
                    <a:ext uri="{9D8B030D-6E8A-4147-A177-3AD203B41FA5}">
                      <a16:colId xmlns:a16="http://schemas.microsoft.com/office/drawing/2014/main" val="3945572987"/>
                    </a:ext>
                  </a:extLst>
                </a:gridCol>
                <a:gridCol w="322049">
                  <a:extLst>
                    <a:ext uri="{9D8B030D-6E8A-4147-A177-3AD203B41FA5}">
                      <a16:colId xmlns:a16="http://schemas.microsoft.com/office/drawing/2014/main" val="3230914329"/>
                    </a:ext>
                  </a:extLst>
                </a:gridCol>
              </a:tblGrid>
              <a:tr h="166182">
                <a:tc rowSpan="2"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NR Band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Data SCS = 15kHz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Data SCS = 30kHz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Data SCS = 60kHz (for more than 1GHz bands)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7156054"/>
                  </a:ext>
                </a:extLst>
              </a:tr>
              <a:tr h="24234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[10MHZ]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[15MHz]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20MHZ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[40MHz]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50MHz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[10MHZ]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[15MHz]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20MHz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[40MHz]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50MHz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[60MHz]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80MHz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100MHz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[10MHz]</a:t>
                      </a:r>
                      <a:br>
                        <a:rPr lang="en-US" sz="800" b="1" i="0" u="none" strike="noStrike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</a:br>
                      <a:r>
                        <a:rPr lang="en-US" sz="800" b="1" i="0" u="none" strike="noStrike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(NOTE)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FF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[15MHz]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20MHz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[40MHz]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50MHz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[60MHz]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80MHz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100MHz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7766572"/>
                  </a:ext>
                </a:extLst>
              </a:tr>
              <a:tr h="304666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3.3-4.2 GHz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3538982"/>
                  </a:ext>
                </a:extLst>
              </a:tr>
              <a:tr h="304666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4.4-4.99 GHz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800" b="1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800" b="1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052817"/>
                  </a:ext>
                </a:extLst>
              </a:tr>
              <a:tr h="166182">
                <a:tc gridSpan="22"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NOTE: 90% spectrum utilization may not be achieved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39564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07808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D28946A-F286-4C6C-BE9C-76EF433BB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Reference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7893DC8-EB1E-4A0E-9D8A-6815429C6C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GB" altLang="ja-JP" dirty="0"/>
              <a:t>RAN4 #NR-AH2, RAN4 chairman minutes, Jun. 2017</a:t>
            </a:r>
          </a:p>
          <a:p>
            <a:pPr marL="514350" indent="-514350">
              <a:buFont typeface="+mj-lt"/>
              <a:buAutoNum type="arabicPeriod"/>
            </a:pPr>
            <a:endParaRPr lang="ja-JP" altLang="ja-JP" dirty="0"/>
          </a:p>
          <a:p>
            <a:pPr marL="514350" indent="-514350">
              <a:buFont typeface="+mj-lt"/>
              <a:buAutoNum type="arabicPeriod"/>
            </a:pP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5581937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1285</TotalTime>
  <Words>674</Words>
  <Application>Microsoft Office PowerPoint</Application>
  <PresentationFormat>ワイド画面</PresentationFormat>
  <Paragraphs>345</Paragraphs>
  <Slides>6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9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6" baseType="lpstr">
      <vt:lpstr>Arial Unicode MS</vt:lpstr>
      <vt:lpstr>맑은 고딕</vt:lpstr>
      <vt:lpstr>ＭＳ 明朝</vt:lpstr>
      <vt:lpstr>SimSun</vt:lpstr>
      <vt:lpstr>游ゴシック</vt:lpstr>
      <vt:lpstr>游ゴシック Light</vt:lpstr>
      <vt:lpstr>游明朝</vt:lpstr>
      <vt:lpstr>Arial</vt:lpstr>
      <vt:lpstr>Times New Roman</vt:lpstr>
      <vt:lpstr>Office テーマ</vt:lpstr>
      <vt:lpstr>WF on band specific UE channel bandwidth </vt:lpstr>
      <vt:lpstr>Background</vt:lpstr>
      <vt:lpstr>Proposal</vt:lpstr>
      <vt:lpstr>LTE refarming bands</vt:lpstr>
      <vt:lpstr>NR bands</vt:lpstr>
      <vt:lpstr>Reference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band numbering</dc:title>
  <dc:creator>sano</dc:creator>
  <cp:lastModifiedBy>sano</cp:lastModifiedBy>
  <cp:revision>44</cp:revision>
  <dcterms:created xsi:type="dcterms:W3CDTF">2017-06-27T07:08:10Z</dcterms:created>
  <dcterms:modified xsi:type="dcterms:W3CDTF">2017-06-29T07:16:47Z</dcterms:modified>
</cp:coreProperties>
</file>