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71" r:id="rId4"/>
    <p:sldId id="275" r:id="rId5"/>
    <p:sldId id="27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91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Microsoft_Word___1.docx"/><Relationship Id="rId5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package" Target="../embeddings/Microsoft_Word___4.docx"/><Relationship Id="rId12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2.bin"/><Relationship Id="rId5" Type="http://schemas.openxmlformats.org/officeDocument/2006/relationships/package" Target="../embeddings/Microsoft_Word___2.docx"/><Relationship Id="rId6" Type="http://schemas.openxmlformats.org/officeDocument/2006/relationships/image" Target="../media/image2.png"/><Relationship Id="rId7" Type="http://schemas.openxmlformats.org/officeDocument/2006/relationships/oleObject" Target="../embeddings/oleObject3.bin"/><Relationship Id="rId8" Type="http://schemas.openxmlformats.org/officeDocument/2006/relationships/package" Target="../embeddings/Microsoft_Word___3.docx"/><Relationship Id="rId9" Type="http://schemas.openxmlformats.org/officeDocument/2006/relationships/image" Target="../media/image3.png"/><Relationship Id="rId10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b="1" dirty="0" smtClean="0">
                <a:ea typeface="Meiryo UI" pitchFamily="50" charset="-128"/>
                <a:cs typeface="Meiryo UI" pitchFamily="50" charset="-128"/>
              </a:rPr>
              <a:t>on SUL</a:t>
            </a:r>
            <a:r>
              <a:rPr lang="zh-CN" altLang="en-US" b="1" dirty="0" smtClean="0"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zh-CN" b="1" dirty="0" smtClean="0">
                <a:ea typeface="Meiryo UI" pitchFamily="50" charset="-128"/>
                <a:cs typeface="Meiryo UI" pitchFamily="50" charset="-128"/>
              </a:rPr>
              <a:t>band</a:t>
            </a:r>
            <a:r>
              <a:rPr lang="zh-CN" altLang="en-US" b="1" dirty="0" smtClean="0"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zh-CN" b="1" dirty="0" smtClean="0">
                <a:ea typeface="Meiryo UI" pitchFamily="50" charset="-128"/>
                <a:cs typeface="Meiryo UI" pitchFamily="50" charset="-128"/>
              </a:rPr>
              <a:t>definition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</a:t>
            </a: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</a:t>
            </a:r>
            <a:r>
              <a:rPr lang="en-US" altLang="zh-CN" b="1" dirty="0" smtClean="0"/>
              <a:t>966</a:t>
            </a:r>
            <a:endParaRPr lang="en-US" altLang="ja-JP" b="1" dirty="0"/>
          </a:p>
          <a:p>
            <a:r>
              <a:rPr lang="en-US" altLang="ja-JP" b="1" dirty="0"/>
              <a:t>Agenda </a:t>
            </a:r>
            <a:r>
              <a:rPr lang="en-US" altLang="ja-JP" b="1" dirty="0" smtClean="0"/>
              <a:t>:</a:t>
            </a:r>
            <a:r>
              <a:rPr lang="zh-CN" altLang="en-US" b="1" dirty="0" smtClean="0"/>
              <a:t>  </a:t>
            </a:r>
            <a:r>
              <a:rPr lang="en-US" altLang="zh-CN" b="1" dirty="0" smtClean="0"/>
              <a:t>3.1.1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</a:t>
            </a:r>
            <a:r>
              <a:rPr lang="en-US" altLang="zh-CN" b="1" dirty="0" smtClean="0"/>
              <a:t>2</a:t>
            </a:r>
          </a:p>
          <a:p>
            <a:r>
              <a:rPr lang="en-US" altLang="zh-CN" b="1" dirty="0" smtClean="0"/>
              <a:t>Qingdao</a:t>
            </a:r>
            <a:r>
              <a:rPr lang="en-US" altLang="zh-CN" b="1" dirty="0"/>
              <a:t>, China, 27 - 29 June, 2017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2800" dirty="0" smtClean="0"/>
              <a:t>RAN1 LS on support of supplementary uplink in NR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/>
              <a:t>(</a:t>
            </a:r>
            <a:r>
              <a:rPr lang="en-GB" altLang="zh-CN" sz="2800" dirty="0"/>
              <a:t>R1-1709843</a:t>
            </a:r>
            <a:r>
              <a:rPr kumimoji="1" lang="en-US" altLang="zh-CN" sz="2800" dirty="0"/>
              <a:t>)</a:t>
            </a:r>
            <a:endParaRPr kumimoji="1"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81675"/>
              </p:ext>
            </p:extLst>
          </p:nvPr>
        </p:nvGraphicFramePr>
        <p:xfrm>
          <a:off x="539552" y="2636912"/>
          <a:ext cx="8311781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文档" r:id="rId4" imgW="6413500" imgH="2667000" progId="Word.Document.12">
                  <p:embed/>
                </p:oleObj>
              </mc:Choice>
              <mc:Fallback>
                <p:oleObj name="文档" r:id="rId4" imgW="6413500" imgH="2667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2636912"/>
                        <a:ext cx="8311781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420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561062"/>
              </p:ext>
            </p:extLst>
          </p:nvPr>
        </p:nvGraphicFramePr>
        <p:xfrm>
          <a:off x="3635896" y="5373216"/>
          <a:ext cx="6413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文档" r:id="rId5" imgW="6413500" imgH="1016000" progId="Word.Document.12">
                  <p:embed/>
                </p:oleObj>
              </mc:Choice>
              <mc:Fallback>
                <p:oleObj name="文档" r:id="rId5" imgW="6413500" imgH="1016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35896" y="5373216"/>
                        <a:ext cx="6413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define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band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192" y="1412776"/>
            <a:ext cx="7859216" cy="3989039"/>
          </a:xfrm>
        </p:spPr>
        <p:txBody>
          <a:bodyPr>
            <a:normAutofit fontScale="92500" lnSpcReduction="20000"/>
          </a:bodyPr>
          <a:lstStyle/>
          <a:p>
            <a:r>
              <a:rPr lang="x-none" altLang="zh-CN" sz="2400" dirty="0"/>
              <a:t>Alternative 1: define the </a:t>
            </a:r>
            <a:r>
              <a:rPr lang="x-none" altLang="zh-CN" sz="2400" dirty="0" smtClean="0"/>
              <a:t>SUL</a:t>
            </a:r>
            <a:r>
              <a:rPr lang="en-US" altLang="zh-CN" sz="2400" dirty="0" smtClean="0"/>
              <a:t>+NR band combinations </a:t>
            </a:r>
            <a:r>
              <a:rPr lang="x-none" altLang="zh-CN" sz="2400" dirty="0" smtClean="0"/>
              <a:t>in </a:t>
            </a:r>
            <a:r>
              <a:rPr lang="x-none" altLang="zh-CN" sz="2400" dirty="0"/>
              <a:t>the general NR operating bands table</a:t>
            </a:r>
            <a:r>
              <a:rPr lang="x-none" altLang="zh-CN" sz="2400" dirty="0" smtClean="0"/>
              <a:t>.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Example:</a:t>
            </a:r>
          </a:p>
          <a:p>
            <a:endParaRPr lang="en-US" altLang="zh-CN" sz="2400" b="1" i="1" dirty="0"/>
          </a:p>
          <a:p>
            <a:endParaRPr lang="en-US" altLang="zh-CN" sz="2400" b="1" i="1" dirty="0" smtClean="0"/>
          </a:p>
          <a:p>
            <a:endParaRPr lang="en-US" altLang="zh-CN" sz="2400" b="1" i="1" dirty="0"/>
          </a:p>
          <a:p>
            <a:pPr marL="0" indent="0">
              <a:buNone/>
            </a:pP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x-none" altLang="zh-CN" sz="2400" dirty="0" smtClean="0"/>
              <a:t>Alternative </a:t>
            </a:r>
            <a:r>
              <a:rPr lang="x-none" altLang="zh-CN" sz="2400" dirty="0"/>
              <a:t>2: define the SUL bands in the general NR operating bands table and define </a:t>
            </a:r>
            <a:r>
              <a:rPr lang="x-none" altLang="zh-CN" sz="2400" dirty="0" smtClean="0"/>
              <a:t>SUL</a:t>
            </a:r>
            <a:r>
              <a:rPr lang="en-US" altLang="zh-CN" sz="2400" dirty="0" smtClean="0"/>
              <a:t>+NR</a:t>
            </a:r>
            <a:r>
              <a:rPr lang="zh-CN" altLang="en-US" sz="2400" dirty="0" smtClean="0"/>
              <a:t> </a:t>
            </a:r>
            <a:r>
              <a:rPr lang="x-none" altLang="zh-CN" sz="2400" dirty="0" smtClean="0"/>
              <a:t>band</a:t>
            </a:r>
            <a:r>
              <a:rPr lang="en-US" altLang="en-US" sz="2400" dirty="0" smtClean="0"/>
              <a:t> </a:t>
            </a:r>
            <a:r>
              <a:rPr lang="en-US" altLang="zh-CN" sz="2400" dirty="0" smtClean="0"/>
              <a:t>combinations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in a separte table</a:t>
            </a:r>
            <a:r>
              <a:rPr lang="x-none" altLang="zh-CN" sz="2400" dirty="0" smtClean="0"/>
              <a:t>.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Example:</a:t>
            </a:r>
            <a:endParaRPr lang="zh-CN" altLang="zh-CN" sz="2000" dirty="0"/>
          </a:p>
          <a:p>
            <a:endParaRPr lang="zh-CN" altLang="zh-CN" sz="2800" dirty="0"/>
          </a:p>
          <a:p>
            <a:endParaRPr kumimoji="1"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916522"/>
              </p:ext>
            </p:extLst>
          </p:nvPr>
        </p:nvGraphicFramePr>
        <p:xfrm>
          <a:off x="1475656" y="2276872"/>
          <a:ext cx="6192688" cy="1765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文档" r:id="rId8" imgW="6413500" imgH="1828800" progId="Word.Document.12">
                  <p:embed/>
                </p:oleObj>
              </mc:Choice>
              <mc:Fallback>
                <p:oleObj name="文档" r:id="rId8" imgW="6413500" imgH="182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75656" y="2276872"/>
                        <a:ext cx="6192688" cy="1765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058087"/>
              </p:ext>
            </p:extLst>
          </p:nvPr>
        </p:nvGraphicFramePr>
        <p:xfrm>
          <a:off x="85024" y="5301208"/>
          <a:ext cx="5207056" cy="1484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文档" r:id="rId11" imgW="6413500" imgH="1828800" progId="Word.Document.12">
                  <p:embed/>
                </p:oleObj>
              </mc:Choice>
              <mc:Fallback>
                <p:oleObj name="文档" r:id="rId11" imgW="6413500" imgH="182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024" y="5301208"/>
                        <a:ext cx="5207056" cy="1484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746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two</a:t>
            </a:r>
            <a:r>
              <a:rPr lang="zh-CN" altLang="en-US" dirty="0"/>
              <a:t> </a:t>
            </a:r>
            <a:r>
              <a:rPr lang="en-US" altLang="zh-CN" dirty="0"/>
              <a:t>alternatives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In Rel-15, since</a:t>
            </a:r>
            <a:r>
              <a:rPr lang="zh-CN" altLang="en-US" sz="2600" dirty="0" smtClean="0"/>
              <a:t> </a:t>
            </a:r>
            <a:r>
              <a:rPr lang="en-US" altLang="zh-CN" sz="2600" dirty="0"/>
              <a:t>only</a:t>
            </a:r>
            <a:r>
              <a:rPr lang="zh-CN" altLang="en-US" sz="2600" dirty="0"/>
              <a:t> </a:t>
            </a:r>
            <a:r>
              <a:rPr lang="en-US" altLang="zh-CN" sz="2600" dirty="0"/>
              <a:t>4</a:t>
            </a:r>
            <a:r>
              <a:rPr lang="zh-CN" altLang="en-US" sz="2600" dirty="0"/>
              <a:t> </a:t>
            </a:r>
            <a:r>
              <a:rPr lang="en-US" altLang="zh-CN" sz="2600" dirty="0"/>
              <a:t>SUL</a:t>
            </a:r>
            <a:r>
              <a:rPr lang="zh-CN" altLang="en-US" sz="2600" dirty="0"/>
              <a:t> </a:t>
            </a:r>
            <a:r>
              <a:rPr lang="en-US" altLang="zh-CN" sz="2600" dirty="0"/>
              <a:t>and</a:t>
            </a:r>
            <a:r>
              <a:rPr lang="zh-CN" altLang="en-US" sz="2600" dirty="0"/>
              <a:t> </a:t>
            </a:r>
            <a:r>
              <a:rPr lang="en-US" altLang="zh-CN" sz="2600" dirty="0"/>
              <a:t>NR</a:t>
            </a:r>
            <a:r>
              <a:rPr lang="zh-CN" altLang="en-US" sz="2600" dirty="0"/>
              <a:t> </a:t>
            </a:r>
            <a:r>
              <a:rPr lang="en-US" altLang="zh-CN" sz="2600" dirty="0"/>
              <a:t>band</a:t>
            </a:r>
            <a:r>
              <a:rPr lang="zh-CN" altLang="en-US" sz="2600" dirty="0"/>
              <a:t> </a:t>
            </a:r>
            <a:r>
              <a:rPr lang="en-US" altLang="zh-CN" sz="2600" dirty="0"/>
              <a:t>combinations</a:t>
            </a:r>
            <a:r>
              <a:rPr lang="zh-CN" altLang="en-US" sz="2600" dirty="0"/>
              <a:t> </a:t>
            </a:r>
            <a:r>
              <a:rPr lang="en-US" altLang="zh-CN" sz="2600" dirty="0"/>
              <a:t>were</a:t>
            </a:r>
            <a:r>
              <a:rPr lang="zh-CN" altLang="en-US" sz="2600" dirty="0"/>
              <a:t> </a:t>
            </a:r>
            <a:r>
              <a:rPr lang="en-US" altLang="zh-CN" sz="2600" dirty="0" smtClean="0"/>
              <a:t>agreed, both Alternative 1 and Alternative 2 will lead to 4 new entries in the NR operating band table. </a:t>
            </a:r>
          </a:p>
          <a:p>
            <a:endParaRPr lang="en-US" altLang="zh-CN" sz="2600" dirty="0" smtClean="0"/>
          </a:p>
          <a:p>
            <a:r>
              <a:rPr lang="en-US" altLang="zh-CN" sz="2600" dirty="0" smtClean="0"/>
              <a:t>While Alternative 1 is more straightforward, Alternative 2 is considered more efficient in introducing new SUL and NR band combinations in the future.</a:t>
            </a:r>
            <a:r>
              <a:rPr lang="zh-CN" altLang="en-US" sz="2600" dirty="0" smtClean="0"/>
              <a:t> </a:t>
            </a:r>
            <a:endParaRPr lang="en-US" altLang="zh-CN" sz="2600" dirty="0" smtClean="0"/>
          </a:p>
          <a:p>
            <a:pPr marL="0" indent="0">
              <a:buNone/>
            </a:pPr>
            <a:endParaRPr lang="en-US" altLang="zh-CN" sz="2600" dirty="0"/>
          </a:p>
          <a:p>
            <a:endParaRPr lang="en-US" altLang="zh-CN" sz="3000" dirty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90156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forward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</a:rPr>
              <a:t>Adopt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alternative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2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to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define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SUL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bands and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 combinations of SUL and NR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000000"/>
                </a:solidFill>
              </a:rPr>
              <a:t>Send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LS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to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inform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RAN1</a:t>
            </a:r>
            <a:r>
              <a:rPr lang="zh-CN" altLang="en-US" sz="2400" dirty="0" smtClean="0">
                <a:solidFill>
                  <a:srgbClr val="000000"/>
                </a:solidFill>
              </a:rPr>
              <a:t>/</a:t>
            </a:r>
            <a:r>
              <a:rPr lang="en-US" altLang="zh-CN" sz="2400" dirty="0" smtClean="0">
                <a:solidFill>
                  <a:srgbClr val="000000"/>
                </a:solidFill>
              </a:rPr>
              <a:t>RAN2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about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RAN4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agreement</a:t>
            </a:r>
            <a:endParaRPr lang="en-US" altLang="zh-CN" sz="2400" dirty="0">
              <a:solidFill>
                <a:srgbClr val="000000"/>
              </a:solidFill>
            </a:endParaRPr>
          </a:p>
          <a:p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Both single uplink transmission at one time and simultaneous transmission on the uplink frequencies can be discussed. </a:t>
            </a:r>
          </a:p>
        </p:txBody>
      </p:sp>
    </p:spTree>
    <p:extLst>
      <p:ext uri="{BB962C8B-B14F-4D97-AF65-F5344CB8AC3E}">
        <p14:creationId xmlns:p14="http://schemas.microsoft.com/office/powerpoint/2010/main" val="2821334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212</Words>
  <Application>Microsoft Macintosh PowerPoint</Application>
  <PresentationFormat>全屏显示(4:3)</PresentationFormat>
  <Paragraphs>31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文档</vt:lpstr>
      <vt:lpstr>WF on SUL band definition</vt:lpstr>
      <vt:lpstr>Background</vt:lpstr>
      <vt:lpstr>Alternatives to define SUL band</vt:lpstr>
      <vt:lpstr>Comparison of two alternatives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Xiaoran Zhang</cp:lastModifiedBy>
  <cp:revision>312</cp:revision>
  <dcterms:created xsi:type="dcterms:W3CDTF">2017-05-16T10:48:23Z</dcterms:created>
  <dcterms:modified xsi:type="dcterms:W3CDTF">2017-06-29T02:28:33Z</dcterms:modified>
</cp:coreProperties>
</file>