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, Anthony (Nokia - GB/Bristol)" initials="LA(-G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0" d="100"/>
          <a:sy n="80" d="100"/>
        </p:scale>
        <p:origin x="42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commentAuthors" Target="commentAuthor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file:///C:\Users\fisher0515\AppData\Local\Docs\R4-1704542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</a:t>
            </a:r>
            <a:r>
              <a:rPr lang="en-GB" altLang="zh-CN" dirty="0"/>
              <a:t> </a:t>
            </a:r>
            <a:r>
              <a:rPr lang="en-US" altLang="en-GB" dirty="0"/>
              <a:t>EIRP accuracy requirement for range2 NR BS</a:t>
            </a:r>
            <a:endParaRPr lang="en-US" alt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US" dirty="0"/>
              <a:t>ZTE,[....]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1912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sv-SE" b="1" dirty="0">
                <a:cs typeface="Arial" panose="020B0604020202020204" pitchFamily="34" charset="0"/>
              </a:rPr>
              <a:t>3GPP TSG-RAN WG4 Meeting NR AH#2                                                    Qingdao, China, 27 - 29 June, 2017</a:t>
            </a:r>
            <a:endParaRPr lang="en-US" altLang="sv-SE" b="1" dirty="0"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en-US" b="1" dirty="0"/>
              <a:t>Agenda Item:	3.4.3.4</a:t>
            </a:r>
            <a:endParaRPr lang="en-US" b="1" dirty="0"/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0619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R4-1706961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                       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Contributions on </a:t>
            </a:r>
            <a:r>
              <a:rPr lang="en-US" altLang="en-GB" dirty="0"/>
              <a:t>Ouput power accuracy requirement </a:t>
            </a:r>
            <a:r>
              <a:rPr lang="en-GB" dirty="0"/>
              <a:t>have been discussed in RAN4 </a:t>
            </a:r>
            <a:r>
              <a:rPr lang="en-US" altLang="en-GB" dirty="0"/>
              <a:t>NR AH#2</a:t>
            </a:r>
            <a:r>
              <a:rPr lang="en-GB" dirty="0"/>
              <a:t>:</a:t>
            </a:r>
            <a:endParaRPr lang="en-GB" dirty="0"/>
          </a:p>
          <a:p>
            <a:pPr marL="720090"/>
            <a:r>
              <a:rPr lang="en-GB" altLang="zh-CN" sz="1600" b="1" u="heavy" dirty="0">
                <a:hlinkClick r:id="rId1"/>
              </a:rPr>
              <a:t>R</a:t>
            </a:r>
            <a:r>
              <a:rPr lang="en-US" altLang="en-GB" sz="1600" b="1" u="heavy" dirty="0">
                <a:hlinkClick r:id="rId1"/>
              </a:rPr>
              <a:t>4-1706757, Discussion on the output power accuracy of  NR BS; </a:t>
            </a:r>
            <a:endParaRPr lang="en-US" altLang="en-GB" sz="1600" b="1" u="heavy" dirty="0"/>
          </a:p>
          <a:p>
            <a:pPr marL="720090"/>
            <a:endParaRPr lang="en-US" altLang="en-GB" sz="1600" b="1" u="heavy" dirty="0">
              <a:hlinkClick r:id="rId1"/>
            </a:endParaRPr>
          </a:p>
          <a:p>
            <a:pPr lvl="1">
              <a:buNone/>
            </a:pPr>
            <a:endParaRPr lang="en-GB" dirty="0"/>
          </a:p>
          <a:p>
            <a:pPr lvl="1"/>
            <a:endParaRPr lang="en-GB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/>
              <a:t>Way forward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5124734"/>
          </a:xfrm>
        </p:spPr>
        <p:txBody>
          <a:bodyPr>
            <a:normAutofit fontScale="85000" lnSpcReduction="20000"/>
          </a:bodyPr>
          <a:lstStyle/>
          <a:p>
            <a:pPr marL="0" indent="0">
              <a:buFont typeface="Wingdings" panose="05000000000000000000" pitchFamily="2" charset="2"/>
              <a:buNone/>
            </a:pPr>
            <a:endParaRPr lang="en-US" altLang="ja-JP" sz="1600" dirty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ja-JP" sz="1600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When </a:t>
            </a:r>
            <a:r>
              <a:rPr lang="en-US" altLang="ja-JP" sz="1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considering the capability of the BS with respect </a:t>
            </a:r>
            <a:r>
              <a:rPr lang="en-US" altLang="ja-JP" sz="1600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to </a:t>
            </a:r>
            <a:r>
              <a:rPr lang="en-US" altLang="ja-JP" sz="1600" strike="sngStrike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specify</a:t>
            </a:r>
            <a:r>
              <a:rPr lang="en-US" altLang="ja-JP" sz="1600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the EIRP accuracy requirement for range2 NR BS, the following factors </a:t>
            </a:r>
            <a:r>
              <a:rPr lang="en-US" altLang="ja-JP" sz="1600" dirty="0">
                <a:solidFill>
                  <a:schemeClr val="accent6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may </a:t>
            </a:r>
            <a:r>
              <a:rPr lang="en-US" altLang="ja-JP" sz="1600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be taken into account: </a:t>
            </a:r>
            <a:endParaRPr lang="en-US" altLang="ja-JP" sz="1600" dirty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ja-JP" sz="1600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1) tranceiver unit accuracy;</a:t>
            </a:r>
            <a:endParaRPr lang="en-US" altLang="ja-JP" sz="1600" dirty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ja-JP" sz="1600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2) phase shift accuracy among tranceiver units; </a:t>
            </a:r>
            <a:endParaRPr lang="en-US" altLang="ja-JP" sz="1600" dirty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ja-JP" sz="1600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3) phase shifter accuracy within anlog phase shifter; </a:t>
            </a:r>
            <a:endParaRPr lang="en-US" altLang="ja-JP" sz="1600" dirty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ja-JP" sz="1600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4) sub-array gain accuracy, mismatch errors and insertion loss vairations; </a:t>
            </a:r>
            <a:endParaRPr lang="en-US" altLang="ja-JP" sz="1600" dirty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ja-JP" sz="1600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5) other factors are not precluded for further considerations; </a:t>
            </a:r>
            <a:endParaRPr lang="en-US" altLang="ja-JP" sz="1600" dirty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ja-JP" sz="1600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ja-JP" sz="1600" dirty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ja-JP" sz="1600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For the specific methodology to derive the EIRP accuracy </a:t>
            </a:r>
            <a:r>
              <a:rPr lang="en-US" altLang="ja-JP" sz="1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capability estimate</a:t>
            </a:r>
            <a:r>
              <a:rPr lang="en-US" altLang="ja-JP" sz="1600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, it's open for further discussion;</a:t>
            </a:r>
            <a:endParaRPr lang="en-US" altLang="ja-JP" sz="1600" dirty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ja-JP" sz="16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More than one methodology can be used to derive EIRP accuracy for comparison</a:t>
            </a:r>
            <a:endParaRPr lang="en-US" altLang="ja-JP" sz="1600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>
              <a:buFont typeface="Wingdings" panose="05000000000000000000" pitchFamily="2" charset="2"/>
              <a:buNone/>
            </a:pPr>
            <a:endParaRPr lang="en-US" alt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/>
            <a:r>
              <a:rPr lang="en-US" altLang="en-GB" sz="1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requirement for EIRP accuracy </a:t>
            </a:r>
            <a:r>
              <a:rPr lang="en-US" altLang="en-GB" sz="17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</a:t>
            </a:r>
            <a:r>
              <a:rPr lang="en-US" altLang="en-GB" sz="1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also be consider with respect to:</a:t>
            </a:r>
            <a:endParaRPr lang="en-US" altLang="en-GB" sz="17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/>
            <a:r>
              <a:rPr lang="en-US" altLang="en-GB" sz="1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 performance</a:t>
            </a:r>
            <a:endParaRPr lang="en-US" altLang="en-GB" sz="17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2" indent="0"/>
            <a:r>
              <a:rPr lang="en-US" altLang="en-GB" sz="1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respect to performance 2 types of EIRP accuracy may be considered</a:t>
            </a:r>
            <a:endParaRPr lang="en-US" altLang="en-GB" sz="17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3" indent="0"/>
            <a:r>
              <a:rPr lang="en-US" altLang="en-GB" sz="15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Absolute EIRP accuracy – i.e.  in a defined direction (maintains spatial boundaries of cell)</a:t>
            </a:r>
            <a:endParaRPr lang="en-US" altLang="en-GB" sz="15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3" indent="0"/>
            <a:r>
              <a:rPr lang="en-US" altLang="en-GB" sz="15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Relative accuracy – i.e. ability to reproduce direction resolved from the UL (ensure correct beam steering and high SNR to UE)</a:t>
            </a:r>
            <a:endParaRPr lang="en-US" altLang="en-GB" sz="15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/>
            <a:r>
              <a:rPr lang="en-US" altLang="en-GB" sz="1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Regulation</a:t>
            </a:r>
            <a:endParaRPr lang="en-US" altLang="en-GB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/>
            <a:r>
              <a:rPr lang="en-US" altLang="en-GB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en-GB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others </a:t>
            </a:r>
            <a:endParaRPr lang="en-US" altLang="en-GB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/>
              <a:t>Way forward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altLang="ja-JP" sz="1600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For the the acheiveable accuracy for each component factors </a:t>
            </a:r>
            <a:r>
              <a:rPr lang="en-US" altLang="ja-JP" sz="1600" dirty="0">
                <a:solidFill>
                  <a:schemeClr val="accent6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of some certain implemention method</a:t>
            </a:r>
            <a:r>
              <a:rPr lang="en-US" altLang="ja-JP" sz="1600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, the following coniderations </a:t>
            </a:r>
            <a:r>
              <a:rPr lang="en-US" altLang="ja-JP" sz="1600" dirty="0">
                <a:solidFill>
                  <a:schemeClr val="accent6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may</a:t>
            </a:r>
            <a:r>
              <a:rPr lang="en-US" altLang="ja-JP" sz="1600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also been taken into account: </a:t>
            </a:r>
            <a:endParaRPr lang="en-US" altLang="ja-JP" sz="1600" dirty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ja-JP" sz="1600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1) for transceiver unit accuracy, the feasbility of power detection circuit should be considered; </a:t>
            </a:r>
            <a:endParaRPr lang="en-US" altLang="ja-JP" sz="1600" dirty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ja-JP" sz="1600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2) for phase shift accuracy among transceiver unit, both the phase calibration performance and mmwave   frequency (</a:t>
            </a:r>
            <a:r>
              <a:rPr lang="en-US" altLang="ja-JP" sz="1600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e.g.28GHz</a:t>
            </a:r>
            <a:r>
              <a:rPr lang="en-US" altLang="ja-JP" sz="1600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)should be considered;</a:t>
            </a:r>
            <a:endParaRPr lang="en-US" altLang="ja-JP" sz="1600" dirty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ja-JP" sz="1600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3) for phase shift accuracy of analog phase shifter, high frequency (e.g.28GHz) should also been considered; </a:t>
            </a:r>
            <a:endParaRPr lang="en-US" altLang="ja-JP" sz="1600" dirty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ja-JP" sz="1600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4) </a:t>
            </a:r>
            <a:r>
              <a:rPr lang="en-US" altLang="ja-JP" sz="16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other factors are not precluded from further consideration when identified </a:t>
            </a:r>
            <a:r>
              <a:rPr lang="en-US" altLang="ja-JP" sz="160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as contributors</a:t>
            </a:r>
            <a:endParaRPr lang="en-US" altLang="ja-JP" sz="1600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ja-JP" sz="1600" dirty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ja-JP" sz="1600" dirty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ja-JP" sz="1600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ja-JP" sz="1600" dirty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en-GB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2040</Words>
  <Application>WPS 演示</Application>
  <PresentationFormat>Widescreen</PresentationFormat>
  <Paragraphs>51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微软雅黑</vt:lpstr>
      <vt:lpstr>等线</vt:lpstr>
      <vt:lpstr>Segoe Print</vt:lpstr>
      <vt:lpstr>等线 Light</vt:lpstr>
      <vt:lpstr>游ゴシック</vt:lpstr>
      <vt:lpstr>Office Theme</vt:lpstr>
      <vt:lpstr>WF on  EIRP accuracy requirement for range2 NR BS</vt:lpstr>
      <vt:lpstr>                         Background</vt:lpstr>
      <vt:lpstr>Way forward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10164284</cp:lastModifiedBy>
  <cp:revision>137</cp:revision>
  <dcterms:created xsi:type="dcterms:W3CDTF">2016-11-16T01:29:00Z</dcterms:created>
  <dcterms:modified xsi:type="dcterms:W3CDTF">2017-06-29T04:36:19Z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KSOProductBuildVer">
    <vt:lpwstr>2052-10.8.0.5918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1498696629</vt:lpwstr>
  </property>
  <property fmtid="{D5CDD505-2E9C-101B-9397-08002B2CF9AE}" pid="8" name="_AdHocReviewCycleID">
    <vt:i4>1449423792</vt:i4>
  </property>
  <property fmtid="{D5CDD505-2E9C-101B-9397-08002B2CF9AE}" pid="9" name="_EmailSubject">
    <vt:lpwstr>RE: Draft WF on EIRP accuracy requirment for range2 NR BS</vt:lpwstr>
  </property>
  <property fmtid="{D5CDD505-2E9C-101B-9397-08002B2CF9AE}" pid="10" name="_AuthorEmail">
    <vt:lpwstr>anthony.lo@nokia.com</vt:lpwstr>
  </property>
  <property fmtid="{D5CDD505-2E9C-101B-9397-08002B2CF9AE}" pid="11" name="_AuthorEmailDisplayName">
    <vt:lpwstr>Lo, Anthony (Nokia - GB/Bristol)</vt:lpwstr>
  </property>
</Properties>
</file>