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118" d="100"/>
          <a:sy n="118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5852648\OUT\RAN4\RAN4#83 NR AH#2 @QingDao\Docs\R4-170666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BS output power limit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INC., XXX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R4-1706960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NR#2</a:t>
            </a:r>
          </a:p>
          <a:p>
            <a:r>
              <a:rPr lang="en-US" altLang="ja-JP" b="1" dirty="0"/>
              <a:t>Qingdao, </a:t>
            </a:r>
            <a:r>
              <a:rPr lang="en-GB" altLang="ja-JP" b="1" dirty="0"/>
              <a:t>China</a:t>
            </a:r>
            <a:r>
              <a:rPr lang="en-US" altLang="ja-JP" b="1" dirty="0"/>
              <a:t>, </a:t>
            </a:r>
            <a:r>
              <a:rPr lang="en-GB" altLang="ja-JP" b="1" dirty="0"/>
              <a:t>27th – 29th June, 2017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/>
              <a:t>3.4.3.4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/>
              <a:t>BS output power limit was discussed in [1].</a:t>
            </a:r>
            <a:endParaRPr lang="en-GB" altLang="ja-JP" dirty="0"/>
          </a:p>
          <a:p>
            <a:r>
              <a:rPr lang="en-GB" altLang="ja-JP" dirty="0"/>
              <a:t>This WF summarizes agreement and open issued for further study, on each range of BS as below.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-25711" y="6012577"/>
            <a:ext cx="9267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ja-JP" sz="1600" dirty="0"/>
              <a:t>[1] </a:t>
            </a:r>
            <a:r>
              <a:rPr lang="en-GB" altLang="ja-JP" sz="1600" b="1" u="heavy" dirty="0">
                <a:hlinkClick r:id="rId2"/>
              </a:rPr>
              <a:t>R4-1706662</a:t>
            </a:r>
            <a:r>
              <a:rPr lang="en-GB" altLang="ja-JP" sz="1600" b="1" dirty="0"/>
              <a:t>	Proposal on BS output power limit</a:t>
            </a:r>
            <a:r>
              <a:rPr lang="en-GB" altLang="ja-JP" sz="1600" i="1" dirty="0"/>
              <a:t>	NTT DOCOMO, INC.</a:t>
            </a:r>
            <a:endParaRPr lang="ja-JP" altLang="ja-JP" sz="1600" dirty="0"/>
          </a:p>
          <a:p>
            <a:endParaRPr lang="en-GB" altLang="ja-JP" sz="16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304647"/>
              </p:ext>
            </p:extLst>
          </p:nvPr>
        </p:nvGraphicFramePr>
        <p:xfrm>
          <a:off x="3036168" y="3663032"/>
          <a:ext cx="340804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08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Range 1-C-N</a:t>
                      </a:r>
                      <a:endParaRPr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Range </a:t>
                      </a:r>
                      <a:r>
                        <a:rPr kumimoji="1" lang="en-US" altLang="ja-JP" dirty="0"/>
                        <a:t>1-C-A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Range 1-O</a:t>
                      </a:r>
                      <a:endParaRPr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/>
                        <a:t>Range 2</a:t>
                      </a:r>
                      <a:endParaRPr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Agreement(1)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For Range 1-C-N BS, BS output power limit requirement can reuse E-UTRA values as below.</a:t>
            </a:r>
          </a:p>
          <a:p>
            <a:pPr lvl="1"/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14740"/>
              </p:ext>
            </p:extLst>
          </p:nvPr>
        </p:nvGraphicFramePr>
        <p:xfrm>
          <a:off x="827584" y="3520281"/>
          <a:ext cx="7488832" cy="1828800"/>
        </p:xfrm>
        <a:graphic>
          <a:graphicData uri="http://schemas.openxmlformats.org/drawingml/2006/table">
            <a:tbl>
              <a:tblPr/>
              <a:tblGrid>
                <a:gridCol w="36202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85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>
                          <a:effectLst/>
                          <a:latin typeface="Arial"/>
                          <a:ea typeface="ＭＳ 明朝"/>
                          <a:cs typeface="Arial"/>
                        </a:rPr>
                        <a:t>BS class</a:t>
                      </a:r>
                      <a:endParaRPr lang="ja-JP" sz="20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>
                          <a:effectLst/>
                          <a:latin typeface="Arial"/>
                          <a:ea typeface="?c?e?o“A‘??S?V?b?N‘I"/>
                          <a:cs typeface="v4.2.0"/>
                        </a:rPr>
                        <a:t>P</a:t>
                      </a:r>
                      <a:r>
                        <a:rPr lang="en-GB" sz="2000" b="1" baseline="-25000">
                          <a:effectLst/>
                          <a:latin typeface="Arial"/>
                          <a:ea typeface="?c?e?o“A‘??S?V?b?N‘I"/>
                          <a:cs typeface="v4.2.0"/>
                        </a:rPr>
                        <a:t>rated,c</a:t>
                      </a:r>
                      <a:endParaRPr lang="ja-JP" sz="20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Arial"/>
                          <a:ea typeface="ＭＳ 明朝"/>
                          <a:cs typeface="Arial"/>
                        </a:rPr>
                        <a:t>Wide Area BS</a:t>
                      </a:r>
                      <a:endParaRPr lang="ja-JP" sz="20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Arial"/>
                          <a:ea typeface="ＭＳ 明朝"/>
                          <a:cs typeface="Arial"/>
                        </a:rPr>
                        <a:t>- (note)</a:t>
                      </a:r>
                      <a:endParaRPr lang="ja-JP" sz="20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Arial"/>
                          <a:ea typeface="ＭＳ 明朝"/>
                          <a:cs typeface="Arial"/>
                        </a:rPr>
                        <a:t>Medium Range BS</a:t>
                      </a:r>
                      <a:endParaRPr lang="ja-JP" sz="20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en-GB" sz="2000" u="sng">
                          <a:effectLst/>
                          <a:latin typeface="Arial"/>
                          <a:ea typeface="ＭＳ 明朝"/>
                          <a:cs typeface="Arial"/>
                        </a:rPr>
                        <a:t>&lt;</a:t>
                      </a:r>
                      <a:r>
                        <a:rPr lang="en-GB" sz="2000">
                          <a:effectLst/>
                          <a:latin typeface="Arial"/>
                          <a:ea typeface="ＭＳ 明朝"/>
                          <a:cs typeface="Arial"/>
                        </a:rPr>
                        <a:t>  + 38 dBm</a:t>
                      </a:r>
                      <a:endParaRPr lang="ja-JP" sz="20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Arial"/>
                          <a:ea typeface="ＭＳ 明朝"/>
                          <a:cs typeface="Arial"/>
                        </a:rPr>
                        <a:t>Local Area BS</a:t>
                      </a:r>
                      <a:endParaRPr lang="ja-JP" sz="20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u="sng">
                          <a:effectLst/>
                          <a:latin typeface="Arial"/>
                          <a:ea typeface="ＭＳ 明朝"/>
                          <a:cs typeface="Arial"/>
                        </a:rPr>
                        <a:t>&lt;</a:t>
                      </a:r>
                      <a:r>
                        <a:rPr lang="en-GB" sz="2000">
                          <a:effectLst/>
                          <a:latin typeface="Arial"/>
                          <a:ea typeface="ＭＳ 明朝"/>
                          <a:cs typeface="Arial"/>
                        </a:rPr>
                        <a:t>  + 24 dBm</a:t>
                      </a:r>
                      <a:endParaRPr lang="ja-JP" sz="20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indent="171450" algn="l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NOTE:	There is no upper limit for the rated output power of the Wide Area Base Station.</a:t>
                      </a:r>
                      <a:endParaRPr lang="ja-JP" sz="20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1479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Agreement(2)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dirty="0"/>
              <a:t>For Range 1-C-A BS,</a:t>
            </a:r>
          </a:p>
          <a:p>
            <a:pPr lvl="1"/>
            <a:r>
              <a:rPr kumimoji="1" lang="en-US" altLang="ja-JP" dirty="0"/>
              <a:t>It is open issue whether BS output power limit is defined on conducted or OTA. It will depend on the combination of hybrid set of requirements.</a:t>
            </a:r>
          </a:p>
          <a:p>
            <a:pPr lvl="1"/>
            <a:r>
              <a:rPr lang="en-US" altLang="ja-JP" dirty="0"/>
              <a:t>If conducted power limit is used, BS output power limit requirement can reuse Rel-13 AAS values as below.</a:t>
            </a:r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pPr lvl="1"/>
            <a:r>
              <a:rPr lang="en-US" altLang="ja-JP" dirty="0"/>
              <a:t>If OTA power limit is used, BS output power limit requirement can reuse Rel-15 </a:t>
            </a:r>
            <a:r>
              <a:rPr lang="en-US" altLang="ja-JP" dirty="0" err="1"/>
              <a:t>eAAS</a:t>
            </a:r>
            <a:r>
              <a:rPr lang="en-US" altLang="ja-JP" dirty="0"/>
              <a:t> agreement values as below</a:t>
            </a:r>
            <a:r>
              <a:rPr lang="en-US" altLang="ja-JP" strike="sngStrike" dirty="0">
                <a:solidFill>
                  <a:srgbClr val="0000FF"/>
                </a:solidFill>
              </a:rPr>
              <a:t> </a:t>
            </a:r>
            <a:r>
              <a:rPr lang="en-US" altLang="ja-JP" strike="sngStrike" dirty="0">
                <a:solidFill>
                  <a:srgbClr val="0000FF"/>
                </a:solidFill>
                <a:highlight>
                  <a:srgbClr val="FFFF00"/>
                </a:highlight>
              </a:rPr>
              <a:t>(note that scaling not needed as &gt;=8 TX)</a:t>
            </a:r>
            <a:r>
              <a:rPr lang="en-US" altLang="ja-JP" dirty="0">
                <a:highlight>
                  <a:srgbClr val="FFFF00"/>
                </a:highlight>
              </a:rPr>
              <a:t>.</a:t>
            </a:r>
          </a:p>
          <a:p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696377"/>
              </p:ext>
            </p:extLst>
          </p:nvPr>
        </p:nvGraphicFramePr>
        <p:xfrm>
          <a:off x="611560" y="3188841"/>
          <a:ext cx="7920880" cy="1066800"/>
        </p:xfrm>
        <a:graphic>
          <a:graphicData uri="http://schemas.openxmlformats.org/drawingml/2006/table">
            <a:tbl>
              <a:tblPr firstRow="1" firstCol="1" bandRow="1"/>
              <a:tblGrid>
                <a:gridCol w="25773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945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49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AAS BS class</a:t>
                      </a:r>
                      <a:endParaRPr lang="ja-JP" sz="14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P</a:t>
                      </a:r>
                      <a:r>
                        <a:rPr lang="en-GB" sz="1400" b="1" baseline="-250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Rated,c,sys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P</a:t>
                      </a:r>
                      <a:r>
                        <a:rPr lang="en-GB" sz="1400" b="1" baseline="-250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Rated,c,TABC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</a:rPr>
                        <a:t>Wide Area BS</a:t>
                      </a:r>
                      <a:endParaRPr lang="ja-JP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(Note)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(Note)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</a:rPr>
                        <a:t>Medium Range BS</a:t>
                      </a:r>
                      <a:endParaRPr lang="ja-JP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≤ 38 dBm +10log(N</a:t>
                      </a:r>
                      <a:r>
                        <a:rPr lang="en-GB" sz="14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TXU,counted</a:t>
                      </a: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)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≤ 38dBm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</a:rPr>
                        <a:t>Local Area BS</a:t>
                      </a:r>
                      <a:endParaRPr lang="ja-JP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≤ 24 dBm +10log(N</a:t>
                      </a:r>
                      <a:r>
                        <a:rPr lang="en-GB" sz="14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TXU,counted</a:t>
                      </a: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)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Arial"/>
                        </a:rPr>
                        <a:t>≤ 24dBm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488950" indent="-48895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</a:rPr>
                        <a:t>NOTE:	There is no upper limit for the </a:t>
                      </a:r>
                      <a:r>
                        <a:rPr lang="en-GB" sz="1400" b="1" dirty="0" err="1">
                          <a:effectLst/>
                          <a:latin typeface="Arial"/>
                          <a:ea typeface="Times New Roman"/>
                        </a:rPr>
                        <a:t>P</a:t>
                      </a:r>
                      <a:r>
                        <a:rPr lang="en-GB" sz="1400" b="1" baseline="-25000" dirty="0" err="1">
                          <a:effectLst/>
                          <a:latin typeface="Arial"/>
                          <a:ea typeface="Times New Roman"/>
                        </a:rPr>
                        <a:t>Rated,c,sys</a:t>
                      </a:r>
                      <a:r>
                        <a:rPr lang="en-GB" sz="1400" b="1" dirty="0"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Arial"/>
                          <a:ea typeface="Times New Roman"/>
                        </a:rPr>
                        <a:t>or </a:t>
                      </a:r>
                      <a:r>
                        <a:rPr lang="en-GB" sz="1400" b="1" dirty="0" err="1">
                          <a:effectLst/>
                          <a:latin typeface="Arial"/>
                          <a:ea typeface="Times New Roman"/>
                        </a:rPr>
                        <a:t>P</a:t>
                      </a:r>
                      <a:r>
                        <a:rPr lang="en-GB" sz="1400" b="1" baseline="-25000" dirty="0" err="1">
                          <a:effectLst/>
                          <a:latin typeface="Arial"/>
                          <a:ea typeface="Times New Roman"/>
                        </a:rPr>
                        <a:t>Rated,c,TABC</a:t>
                      </a:r>
                      <a:r>
                        <a:rPr lang="en-GB" sz="1400" dirty="0">
                          <a:effectLst/>
                          <a:latin typeface="Arial"/>
                          <a:ea typeface="Times New Roman"/>
                        </a:rPr>
                        <a:t> of the Wide Area Base Station.</a:t>
                      </a:r>
                      <a:endParaRPr lang="ja-JP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776377"/>
              </p:ext>
            </p:extLst>
          </p:nvPr>
        </p:nvGraphicFramePr>
        <p:xfrm>
          <a:off x="539551" y="5442952"/>
          <a:ext cx="8064898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39115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533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AAS BS class</a:t>
                      </a:r>
                      <a:endParaRPr lang="ja-JP" sz="14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P</a:t>
                      </a:r>
                      <a:r>
                        <a:rPr lang="en-GB" sz="1400" b="1" baseline="-250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Rated,c,TRP</a:t>
                      </a:r>
                      <a:endParaRPr lang="ja-JP" sz="14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</a:rPr>
                        <a:t>Wide Area BS</a:t>
                      </a:r>
                      <a:endParaRPr lang="ja-JP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(Note)</a:t>
                      </a:r>
                      <a:endParaRPr lang="ja-JP" sz="14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Times New Roman"/>
                        </a:rPr>
                        <a:t>Medium Range BS</a:t>
                      </a:r>
                      <a:endParaRPr lang="ja-JP" sz="2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≤ 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47</a:t>
                      </a:r>
                      <a:r>
                        <a:rPr lang="en-GB" sz="14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 dBm </a:t>
                      </a:r>
                      <a:r>
                        <a:rPr lang="en-GB" sz="1400" strike="sngStrike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+10log(</a:t>
                      </a:r>
                      <a:r>
                        <a:rPr lang="en-GB" sz="1400" strike="sngStrike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N</a:t>
                      </a:r>
                      <a:r>
                        <a:rPr lang="en-GB" sz="1400" strike="sngStrike" baseline="-25000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TXU,xxx</a:t>
                      </a:r>
                      <a:r>
                        <a:rPr lang="en-GB" sz="1400" strike="sngStrike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)</a:t>
                      </a:r>
                      <a:endParaRPr lang="ja-JP" sz="1400" strike="sngStrike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</a:rPr>
                        <a:t>Local Area BS</a:t>
                      </a:r>
                      <a:endParaRPr lang="ja-JP" sz="2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≤ 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33</a:t>
                      </a:r>
                      <a:r>
                        <a:rPr lang="en-GB" sz="14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 dBm </a:t>
                      </a:r>
                      <a:r>
                        <a:rPr lang="en-GB" sz="1400" strike="sngStrike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+10log(</a:t>
                      </a:r>
                      <a:r>
                        <a:rPr lang="en-GB" sz="1400" strike="sngStrike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N</a:t>
                      </a:r>
                      <a:r>
                        <a:rPr lang="en-GB" sz="1400" strike="sngStrike" baseline="-25000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TXU,xxx</a:t>
                      </a:r>
                      <a:r>
                        <a:rPr lang="en-GB" sz="1400" strike="sngStrike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)</a:t>
                      </a:r>
                      <a:endParaRPr lang="ja-JP" sz="1400" strike="sngStrike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488950" indent="-48895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Times New Roman"/>
                        </a:rPr>
                        <a:t>NOTE:	There is no upper limit for the </a:t>
                      </a:r>
                      <a:r>
                        <a:rPr lang="en-US" sz="1400" b="1" dirty="0" err="1">
                          <a:effectLst/>
                          <a:latin typeface="Arial"/>
                          <a:ea typeface="ＭＳ 明朝"/>
                        </a:rPr>
                        <a:t>P</a:t>
                      </a:r>
                      <a:r>
                        <a:rPr lang="en-US" sz="1400" b="1" baseline="-25000" dirty="0" err="1">
                          <a:effectLst/>
                          <a:latin typeface="Arial"/>
                          <a:ea typeface="ＭＳ 明朝"/>
                        </a:rPr>
                        <a:t>Rated,c,TRP</a:t>
                      </a:r>
                      <a:r>
                        <a:rPr lang="en-GB" sz="1400" dirty="0">
                          <a:effectLst/>
                          <a:latin typeface="Arial"/>
                          <a:ea typeface="Times New Roman"/>
                        </a:rPr>
                        <a:t> of the Wide Area Base Station.</a:t>
                      </a:r>
                      <a:endParaRPr lang="ja-JP" sz="24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488950" indent="-488950">
                        <a:spcAft>
                          <a:spcPts val="0"/>
                        </a:spcAft>
                      </a:pPr>
                      <a:r>
                        <a:rPr lang="en-GB" sz="1400" strike="sngStrike" dirty="0">
                          <a:effectLst/>
                          <a:latin typeface="Arial"/>
                          <a:ea typeface="ＭＳ 明朝"/>
                        </a:rPr>
                        <a:t>NOTE:</a:t>
                      </a:r>
                      <a:r>
                        <a:rPr lang="en-GB" sz="1400" strike="sngStrike" dirty="0">
                          <a:effectLst/>
                          <a:latin typeface="Arial"/>
                          <a:ea typeface="Times New Roman"/>
                        </a:rPr>
                        <a:t> 	</a:t>
                      </a:r>
                      <a:r>
                        <a:rPr lang="en-GB" sz="1400" strike="sngStrike" dirty="0">
                          <a:effectLst/>
                          <a:latin typeface="Arial"/>
                          <a:ea typeface="ＭＳ 明朝"/>
                        </a:rPr>
                        <a:t>The value of </a:t>
                      </a:r>
                      <a:r>
                        <a:rPr lang="en-US" sz="1400" b="1" strike="sngStrike" dirty="0">
                          <a:effectLst/>
                          <a:latin typeface="Arial"/>
                          <a:ea typeface="ＭＳ 明朝"/>
                        </a:rPr>
                        <a:t>N</a:t>
                      </a:r>
                      <a:r>
                        <a:rPr lang="en-US" sz="1400" b="1" strike="sngStrike" baseline="-25000" dirty="0">
                          <a:effectLst/>
                          <a:latin typeface="Arial"/>
                          <a:ea typeface="ＭＳ 明朝"/>
                        </a:rPr>
                        <a:t>TXU,XXX</a:t>
                      </a:r>
                      <a:r>
                        <a:rPr lang="en-GB" sz="1400" strike="sngStrike" dirty="0">
                          <a:effectLst/>
                          <a:latin typeface="Arial"/>
                          <a:ea typeface="ＭＳ 明朝"/>
                        </a:rPr>
                        <a:t> is FFS.</a:t>
                      </a:r>
                      <a:endParaRPr lang="ja-JP" sz="2400" strike="sngStrike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3666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Agreement(3)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357192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/>
              <a:t>For Range 1-O BS, BS output power limit requirement can reuse Rel-15 </a:t>
            </a:r>
            <a:r>
              <a:rPr lang="en-US" altLang="ja-JP" dirty="0" err="1"/>
              <a:t>eAAS</a:t>
            </a:r>
            <a:r>
              <a:rPr lang="en-US" altLang="ja-JP" dirty="0"/>
              <a:t> agreement values as below </a:t>
            </a:r>
            <a:r>
              <a:rPr lang="en-US" altLang="ja-JP" strike="sngStrike" dirty="0">
                <a:solidFill>
                  <a:srgbClr val="0000FF"/>
                </a:solidFill>
                <a:highlight>
                  <a:srgbClr val="FFFF00"/>
                </a:highlight>
              </a:rPr>
              <a:t>(note that scaling not needed as &gt;=8 TX)</a:t>
            </a:r>
            <a:r>
              <a:rPr lang="en-US" altLang="ja-JP" dirty="0">
                <a:highlight>
                  <a:srgbClr val="FFFF00"/>
                </a:highlight>
              </a:rPr>
              <a:t>.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US" altLang="ja-JP" strike="sngStrike" dirty="0">
                <a:solidFill>
                  <a:srgbClr val="0000FF"/>
                </a:solidFill>
              </a:rPr>
              <a:t>Note: Above table comes from current </a:t>
            </a:r>
            <a:r>
              <a:rPr lang="en-US" altLang="ja-JP" strike="sngStrike" dirty="0" err="1">
                <a:solidFill>
                  <a:srgbClr val="0000FF"/>
                </a:solidFill>
              </a:rPr>
              <a:t>eAAS</a:t>
            </a:r>
            <a:r>
              <a:rPr lang="en-US" altLang="ja-JP" strike="sngStrike" dirty="0">
                <a:solidFill>
                  <a:srgbClr val="0000FF"/>
                </a:solidFill>
              </a:rPr>
              <a:t> TR 37.843, there is a agreement to use fixed scaling number. (8 for E-UTRA, 4 for UTRA)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747510"/>
              </p:ext>
            </p:extLst>
          </p:nvPr>
        </p:nvGraphicFramePr>
        <p:xfrm>
          <a:off x="539552" y="3140968"/>
          <a:ext cx="8064896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39075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573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AAS BS class</a:t>
                      </a:r>
                      <a:endParaRPr lang="ja-JP" sz="20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P</a:t>
                      </a:r>
                      <a:r>
                        <a:rPr lang="en-GB" sz="2000" b="1" baseline="-250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Rated,c,TRP</a:t>
                      </a:r>
                      <a:endParaRPr lang="ja-JP" sz="20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Arial"/>
                          <a:ea typeface="Times New Roman"/>
                        </a:rPr>
                        <a:t>Wide Area BS</a:t>
                      </a:r>
                      <a:endParaRPr lang="ja-JP" sz="3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(Note)</a:t>
                      </a:r>
                      <a:endParaRPr lang="ja-JP" sz="20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/>
                          <a:ea typeface="Times New Roman"/>
                        </a:rPr>
                        <a:t>Medium Range BS</a:t>
                      </a:r>
                      <a:endParaRPr lang="ja-JP" sz="36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≤ </a:t>
                      </a:r>
                      <a:r>
                        <a:rPr lang="en-GB" sz="20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47</a:t>
                      </a:r>
                      <a:r>
                        <a:rPr lang="en-GB" sz="20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 dBm </a:t>
                      </a:r>
                      <a:r>
                        <a:rPr lang="en-GB" sz="2000" strike="sngStrike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+10log(</a:t>
                      </a:r>
                      <a:r>
                        <a:rPr lang="en-GB" sz="2000" b="1" strike="sngStrike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N</a:t>
                      </a:r>
                      <a:r>
                        <a:rPr lang="en-GB" sz="2000" b="1" strike="sngStrike" baseline="-25000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TXU,xxx</a:t>
                      </a:r>
                      <a:r>
                        <a:rPr lang="en-GB" sz="2000" strike="sngStrike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)</a:t>
                      </a:r>
                      <a:endParaRPr lang="ja-JP" sz="2000" strike="sngStrike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Arial"/>
                          <a:ea typeface="Times New Roman"/>
                        </a:rPr>
                        <a:t>Local Area BS</a:t>
                      </a:r>
                      <a:endParaRPr lang="ja-JP" sz="36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≤ </a:t>
                      </a:r>
                      <a:r>
                        <a:rPr lang="en-GB" sz="20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33</a:t>
                      </a:r>
                      <a:r>
                        <a:rPr lang="en-GB" sz="20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 dBm </a:t>
                      </a:r>
                      <a:r>
                        <a:rPr lang="en-GB" sz="2000" strike="sngStrike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+10log(</a:t>
                      </a:r>
                      <a:r>
                        <a:rPr lang="en-GB" sz="2000" b="1" strike="sngStrike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N</a:t>
                      </a:r>
                      <a:r>
                        <a:rPr lang="en-GB" sz="2000" b="1" strike="sngStrike" baseline="-25000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TXU,xxx</a:t>
                      </a:r>
                      <a:r>
                        <a:rPr lang="en-GB" sz="2000" strike="sngStrike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)</a:t>
                      </a:r>
                      <a:endParaRPr lang="ja-JP" sz="2000" strike="sngStrike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488950" indent="-48895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/>
                          <a:ea typeface="Times New Roman"/>
                        </a:rPr>
                        <a:t>NOTE:	There is no upper limit for the </a:t>
                      </a:r>
                      <a:r>
                        <a:rPr lang="en-GB" sz="2000" dirty="0" err="1">
                          <a:effectLst/>
                          <a:latin typeface="Arial"/>
                          <a:ea typeface="Times New Roman"/>
                        </a:rPr>
                        <a:t>P</a:t>
                      </a:r>
                      <a:r>
                        <a:rPr lang="en-GB" sz="2000" b="1" baseline="-25000" dirty="0" err="1">
                          <a:effectLst/>
                          <a:latin typeface="Arial"/>
                          <a:ea typeface="Times New Roman"/>
                        </a:rPr>
                        <a:t>Rated</a:t>
                      </a:r>
                      <a:r>
                        <a:rPr lang="en-GB" sz="2000" b="1" baseline="-25000" dirty="0" err="1">
                          <a:effectLst/>
                          <a:latin typeface="Arial"/>
                          <a:ea typeface="ＭＳ 明朝"/>
                        </a:rPr>
                        <a:t>,c,TRP</a:t>
                      </a:r>
                      <a:r>
                        <a:rPr lang="en-GB" sz="2000" dirty="0">
                          <a:effectLst/>
                          <a:latin typeface="Arial"/>
                          <a:ea typeface="Times New Roman"/>
                        </a:rPr>
                        <a:t> of the Wide Area Base Station.</a:t>
                      </a:r>
                      <a:endParaRPr lang="ja-JP" sz="36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488950" indent="-488950">
                        <a:spcAft>
                          <a:spcPts val="0"/>
                        </a:spcAft>
                      </a:pPr>
                      <a:r>
                        <a:rPr lang="en-GB" sz="2000" strike="sngStrike" dirty="0">
                          <a:effectLst/>
                          <a:latin typeface="Arial"/>
                          <a:ea typeface="ＭＳ 明朝"/>
                        </a:rPr>
                        <a:t>NOTE:</a:t>
                      </a:r>
                      <a:r>
                        <a:rPr lang="en-GB" sz="2000" strike="sngStrike" dirty="0">
                          <a:effectLst/>
                          <a:latin typeface="Arial"/>
                          <a:ea typeface="Times New Roman"/>
                        </a:rPr>
                        <a:t> 	</a:t>
                      </a:r>
                      <a:r>
                        <a:rPr lang="en-GB" sz="2000" strike="sngStrike" dirty="0">
                          <a:effectLst/>
                          <a:latin typeface="Arial"/>
                          <a:ea typeface="ＭＳ 明朝"/>
                        </a:rPr>
                        <a:t>The value of </a:t>
                      </a:r>
                      <a:r>
                        <a:rPr lang="en-US" sz="2000" b="1" strike="sngStrike" dirty="0">
                          <a:effectLst/>
                          <a:latin typeface="Arial"/>
                          <a:ea typeface="ＭＳ 明朝"/>
                        </a:rPr>
                        <a:t>N</a:t>
                      </a:r>
                      <a:r>
                        <a:rPr lang="en-US" sz="2000" b="1" strike="sngStrike" baseline="-25000" dirty="0">
                          <a:effectLst/>
                          <a:latin typeface="Arial"/>
                          <a:ea typeface="ＭＳ 明朝"/>
                        </a:rPr>
                        <a:t>TXU,XXX</a:t>
                      </a:r>
                      <a:r>
                        <a:rPr lang="en-GB" sz="2000" strike="sngStrike" dirty="0">
                          <a:effectLst/>
                          <a:latin typeface="Arial"/>
                          <a:ea typeface="ＭＳ 明朝"/>
                        </a:rPr>
                        <a:t> is FFS.</a:t>
                      </a:r>
                      <a:endParaRPr lang="ja-JP" sz="3600" strike="sngStrike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8253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Agreement(4)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For Range 2 BS,</a:t>
            </a:r>
          </a:p>
          <a:p>
            <a:pPr lvl="1"/>
            <a:r>
              <a:rPr lang="en-US" altLang="ja-JP" dirty="0"/>
              <a:t>TRP will be used as a metric for BS output power limit requirement.</a:t>
            </a:r>
          </a:p>
          <a:p>
            <a:pPr lvl="1"/>
            <a:r>
              <a:rPr lang="en-US" altLang="ja-JP" dirty="0"/>
              <a:t>Upper limit value is FFS</a:t>
            </a:r>
          </a:p>
          <a:p>
            <a:pPr lvl="2"/>
            <a:r>
              <a:rPr lang="en-US" altLang="ja-JP" dirty="0"/>
              <a:t>Whether RAN4 introduce scaling method or not like previous page.</a:t>
            </a:r>
          </a:p>
          <a:p>
            <a:endParaRPr lang="en-US" altLang="ja-JP" dirty="0"/>
          </a:p>
          <a:p>
            <a:pPr lvl="1"/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284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</TotalTime>
  <Words>401</Words>
  <Application>Microsoft Office PowerPoint</Application>
  <PresentationFormat>画面に合わせる (4:3)</PresentationFormat>
  <Paragraphs>81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テーマ</vt:lpstr>
      <vt:lpstr>WF on BS output power limit</vt:lpstr>
      <vt:lpstr>Background</vt:lpstr>
      <vt:lpstr>Agreement(1)</vt:lpstr>
      <vt:lpstr>Agreement(2)</vt:lpstr>
      <vt:lpstr>Agreement(3)</vt:lpstr>
      <vt:lpstr>Agreement(4)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70</cp:revision>
  <dcterms:created xsi:type="dcterms:W3CDTF">2016-11-16T01:21:36Z</dcterms:created>
  <dcterms:modified xsi:type="dcterms:W3CDTF">2017-06-29T01:34:21Z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1487258736</vt:lpwstr>
  </property>
</Properties>
</file>