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7" r:id="rId6"/>
    <p:sldId id="268"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16" autoAdjust="0"/>
    <p:restoredTop sz="94660"/>
  </p:normalViewPr>
  <p:slideViewPr>
    <p:cSldViewPr>
      <p:cViewPr varScale="1">
        <p:scale>
          <a:sx n="118" d="100"/>
          <a:sy n="118" d="100"/>
        </p:scale>
        <p:origin x="-151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2017/6/29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file:///C:\Users\5852648\OUT\RAN4\RAN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b="1" dirty="0"/>
              <a:t>WF on Beam fluctuation and Beam switching speed</a:t>
            </a:r>
            <a:endParaRPr kumimoji="1" lang="ja-JP" altLang="en-US" dirty="0"/>
          </a:p>
        </p:txBody>
      </p:sp>
      <p:sp>
        <p:nvSpPr>
          <p:cNvPr id="3" name="サブタイトル 2"/>
          <p:cNvSpPr>
            <a:spLocks noGrp="1"/>
          </p:cNvSpPr>
          <p:nvPr>
            <p:ph type="subTitle" idx="1"/>
          </p:nvPr>
        </p:nvSpPr>
        <p:spPr/>
        <p:txBody>
          <a:bodyPr/>
          <a:lstStyle/>
          <a:p>
            <a:r>
              <a:rPr lang="en-US" altLang="ja-JP" dirty="0"/>
              <a:t>NTT DOCOMO, INC.</a:t>
            </a:r>
            <a:endParaRPr kumimoji="1" lang="ja-JP" altLang="en-US" dirty="0"/>
          </a:p>
        </p:txBody>
      </p:sp>
      <p:sp>
        <p:nvSpPr>
          <p:cNvPr id="8" name="Text Box 4"/>
          <p:cNvSpPr txBox="1">
            <a:spLocks noChangeArrowheads="1"/>
          </p:cNvSpPr>
          <p:nvPr/>
        </p:nvSpPr>
        <p:spPr bwMode="auto">
          <a:xfrm>
            <a:off x="6769404" y="188913"/>
            <a:ext cx="2195084" cy="369332"/>
          </a:xfrm>
          <a:prstGeom prst="rect">
            <a:avLst/>
          </a:prstGeom>
          <a:noFill/>
          <a:ln w="9525">
            <a:noFill/>
            <a:miter lim="800000"/>
            <a:headEnd/>
            <a:tailEnd/>
          </a:ln>
        </p:spPr>
        <p:txBody>
          <a:bodyPr wrap="square">
            <a:spAutoFit/>
          </a:bodyPr>
          <a:lstStyle/>
          <a:p>
            <a:pPr algn="r" fontAlgn="base">
              <a:spcBef>
                <a:spcPct val="50000"/>
              </a:spcBef>
              <a:spcAft>
                <a:spcPct val="0"/>
              </a:spcAft>
            </a:pPr>
            <a:r>
              <a:rPr lang="en-US" altLang="ja-JP" b="1">
                <a:solidFill>
                  <a:srgbClr val="000000"/>
                </a:solidFill>
                <a:ea typeface="MS PGothic" pitchFamily="34" charset="-128"/>
              </a:rPr>
              <a:t>R4-1706957</a:t>
            </a:r>
            <a:endParaRPr lang="en-US" altLang="ja-JP" b="1" dirty="0">
              <a:solidFill>
                <a:srgbClr val="FF0000"/>
              </a:solidFill>
              <a:ea typeface="MS PGothic" pitchFamily="34" charset="-128"/>
            </a:endParaRPr>
          </a:p>
        </p:txBody>
      </p:sp>
      <p:sp>
        <p:nvSpPr>
          <p:cNvPr id="9" name="Rectangle 6"/>
          <p:cNvSpPr>
            <a:spLocks noChangeArrowheads="1"/>
          </p:cNvSpPr>
          <p:nvPr/>
        </p:nvSpPr>
        <p:spPr bwMode="auto">
          <a:xfrm>
            <a:off x="117350" y="-21867"/>
            <a:ext cx="5562600" cy="923330"/>
          </a:xfrm>
          <a:prstGeom prst="rect">
            <a:avLst/>
          </a:prstGeom>
          <a:noFill/>
          <a:ln w="9525">
            <a:noFill/>
            <a:miter lim="800000"/>
            <a:headEnd/>
            <a:tailEnd/>
          </a:ln>
        </p:spPr>
        <p:txBody>
          <a:bodyPr anchor="ctr">
            <a:spAutoFit/>
          </a:bodyPr>
          <a:lstStyle/>
          <a:p>
            <a:r>
              <a:rPr lang="en-US" altLang="ja-JP" b="1" dirty="0"/>
              <a:t>3GPP TSG-RAN WG4 Meeting NR#2</a:t>
            </a:r>
          </a:p>
          <a:p>
            <a:r>
              <a:rPr lang="en-US" altLang="ja-JP" b="1" dirty="0"/>
              <a:t>Qingdao, </a:t>
            </a:r>
            <a:r>
              <a:rPr lang="en-GB" altLang="ja-JP" b="1" dirty="0"/>
              <a:t>China</a:t>
            </a:r>
            <a:r>
              <a:rPr lang="en-US" altLang="ja-JP" b="1" dirty="0"/>
              <a:t>, </a:t>
            </a:r>
            <a:r>
              <a:rPr lang="en-GB" altLang="ja-JP" b="1" dirty="0"/>
              <a:t>27th – 29th June, 2017</a:t>
            </a:r>
            <a:endParaRPr lang="en-US" altLang="ja-JP" b="1" dirty="0"/>
          </a:p>
          <a:p>
            <a:pPr hangingPunct="0"/>
            <a:r>
              <a:rPr lang="en-US" altLang="ja-JP" b="1" dirty="0"/>
              <a:t>Agenda Item:</a:t>
            </a:r>
            <a:r>
              <a:rPr lang="ja-JP" altLang="en-US" b="1" dirty="0"/>
              <a:t> </a:t>
            </a:r>
            <a:r>
              <a:rPr lang="en-US" altLang="ja-JP" b="1" dirty="0"/>
              <a:t>3.4.2</a:t>
            </a:r>
            <a:endParaRPr lang="ja-JP" altLang="ja-JP" b="1" dirty="0"/>
          </a:p>
        </p:txBody>
      </p:sp>
    </p:spTree>
    <p:extLst>
      <p:ext uri="{BB962C8B-B14F-4D97-AF65-F5344CB8AC3E}">
        <p14:creationId xmlns:p14="http://schemas.microsoft.com/office/powerpoint/2010/main" val="3649906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General Background(1/2)</a:t>
            </a:r>
            <a:endParaRPr kumimoji="1" lang="ja-JP" altLang="en-US" dirty="0"/>
          </a:p>
        </p:txBody>
      </p:sp>
      <p:sp>
        <p:nvSpPr>
          <p:cNvPr id="3" name="コンテンツ プレースホルダー 2"/>
          <p:cNvSpPr>
            <a:spLocks noGrp="1"/>
          </p:cNvSpPr>
          <p:nvPr>
            <p:ph idx="1"/>
          </p:nvPr>
        </p:nvSpPr>
        <p:spPr>
          <a:xfrm>
            <a:off x="457200" y="1268760"/>
            <a:ext cx="8229600" cy="4525963"/>
          </a:xfrm>
        </p:spPr>
        <p:txBody>
          <a:bodyPr>
            <a:normAutofit/>
          </a:bodyPr>
          <a:lstStyle/>
          <a:p>
            <a:r>
              <a:rPr lang="en-US" altLang="ja-JP" dirty="0"/>
              <a:t>Base on the agreed WF in the last meeting [R4-1706158], Beam fluctuation and Beam switching speed</a:t>
            </a:r>
            <a:r>
              <a:rPr lang="ja-JP" altLang="en-US" dirty="0"/>
              <a:t> </a:t>
            </a:r>
            <a:r>
              <a:rPr lang="en-US" altLang="ja-JP" dirty="0"/>
              <a:t>as NR BS new requirements are discussed in [1-8].</a:t>
            </a:r>
            <a:endParaRPr lang="en-GB" altLang="ja-JP" dirty="0"/>
          </a:p>
          <a:p>
            <a:r>
              <a:rPr lang="en-GB" altLang="ja-JP" dirty="0"/>
              <a:t>This contribution summarizes way forward/agreement on this topic.</a:t>
            </a:r>
            <a:endParaRPr kumimoji="1" lang="ja-JP" altLang="en-US" dirty="0"/>
          </a:p>
        </p:txBody>
      </p:sp>
      <p:sp>
        <p:nvSpPr>
          <p:cNvPr id="4" name="テキスト ボックス 3"/>
          <p:cNvSpPr txBox="1"/>
          <p:nvPr/>
        </p:nvSpPr>
        <p:spPr>
          <a:xfrm>
            <a:off x="467544" y="4681984"/>
            <a:ext cx="8424936" cy="2098476"/>
          </a:xfrm>
          <a:prstGeom prst="rect">
            <a:avLst/>
          </a:prstGeom>
          <a:noFill/>
        </p:spPr>
        <p:txBody>
          <a:bodyPr wrap="square" rtlCol="0">
            <a:spAutoFit/>
          </a:bodyPr>
          <a:lstStyle/>
          <a:p>
            <a:r>
              <a:rPr lang="en-GB" altLang="ja-JP" sz="1600" dirty="0"/>
              <a:t>[1] </a:t>
            </a:r>
            <a:r>
              <a:rPr lang="en-GB" altLang="ja-JP" sz="1600" b="1" u="heavy" dirty="0">
                <a:hlinkClick r:id="rId2"/>
              </a:rPr>
              <a:t>R4-1706844</a:t>
            </a:r>
            <a:r>
              <a:rPr lang="en-GB" altLang="ja-JP" sz="1600" b="1" dirty="0"/>
              <a:t>	On new BS requirements </a:t>
            </a:r>
            <a:r>
              <a:rPr lang="en-GB" altLang="ja-JP" sz="1600" i="1" dirty="0"/>
              <a:t>Nokia</a:t>
            </a:r>
          </a:p>
          <a:p>
            <a:r>
              <a:rPr lang="en-GB" altLang="ja-JP" sz="1600" dirty="0"/>
              <a:t>[2]</a:t>
            </a:r>
            <a:r>
              <a:rPr lang="en-GB" altLang="ja-JP" sz="1600" b="1" u="heavy" dirty="0">
                <a:hlinkClick r:id="rId2"/>
              </a:rPr>
              <a:t> R4-1706660</a:t>
            </a:r>
            <a:r>
              <a:rPr lang="en-GB" altLang="ja-JP" sz="1600" b="1" dirty="0"/>
              <a:t>	Proposal on NR BS beam related requirements </a:t>
            </a:r>
            <a:r>
              <a:rPr lang="en-GB" altLang="ja-JP" sz="1600" i="1" dirty="0"/>
              <a:t>NTT DOCOMO</a:t>
            </a:r>
          </a:p>
          <a:p>
            <a:r>
              <a:rPr lang="en-GB" altLang="ja-JP" sz="1600" dirty="0"/>
              <a:t>[3]</a:t>
            </a:r>
            <a:r>
              <a:rPr lang="en-GB" altLang="ja-JP" sz="1600" b="1" u="heavy" dirty="0">
                <a:hlinkClick r:id="rId2"/>
              </a:rPr>
              <a:t> R4-1706749</a:t>
            </a:r>
            <a:r>
              <a:rPr lang="en-GB" altLang="ja-JP" sz="1600" b="1" dirty="0"/>
              <a:t>	Considerations on potential beam switching requirement </a:t>
            </a:r>
            <a:r>
              <a:rPr lang="en-GB" altLang="ja-JP" sz="1600" i="1" dirty="0"/>
              <a:t>Ericsson</a:t>
            </a:r>
          </a:p>
          <a:p>
            <a:r>
              <a:rPr lang="en-GB" altLang="ja-JP" sz="1600" dirty="0"/>
              <a:t>[4]</a:t>
            </a:r>
            <a:r>
              <a:rPr lang="en-GB" altLang="ja-JP" sz="1600" b="1" u="heavy" dirty="0">
                <a:hlinkClick r:id="rId2"/>
              </a:rPr>
              <a:t> R4-1706594</a:t>
            </a:r>
            <a:r>
              <a:rPr lang="en-GB" altLang="ja-JP" sz="1600" b="1" dirty="0"/>
              <a:t>	Discussion on beam switching delay for NR </a:t>
            </a:r>
            <a:r>
              <a:rPr lang="en-GB" altLang="ja-JP" sz="1600" i="1" dirty="0"/>
              <a:t>CATT</a:t>
            </a:r>
          </a:p>
          <a:p>
            <a:r>
              <a:rPr lang="en-GB" altLang="ja-JP" sz="1600" dirty="0"/>
              <a:t>[5]</a:t>
            </a:r>
            <a:r>
              <a:rPr lang="en-GB" altLang="ja-JP" sz="1600" b="1" u="heavy" dirty="0">
                <a:hlinkClick r:id="rId2"/>
              </a:rPr>
              <a:t> R4-1706773</a:t>
            </a:r>
            <a:r>
              <a:rPr lang="en-GB" altLang="ja-JP" sz="1600" b="1" dirty="0"/>
              <a:t>	Discussion on beam switching speed for NR BS </a:t>
            </a:r>
            <a:r>
              <a:rPr lang="en-GB" altLang="ja-JP" sz="1600" i="1" dirty="0"/>
              <a:t>ZTE</a:t>
            </a:r>
          </a:p>
          <a:p>
            <a:r>
              <a:rPr lang="en-GB" altLang="ja-JP" sz="1600" dirty="0"/>
              <a:t>[6]</a:t>
            </a:r>
            <a:r>
              <a:rPr lang="en-GB" altLang="ja-JP" sz="1600" b="1" u="heavy" dirty="0">
                <a:hlinkClick r:id="rId2"/>
              </a:rPr>
              <a:t> R4-1706818</a:t>
            </a:r>
            <a:r>
              <a:rPr lang="en-GB" altLang="ja-JP" sz="1600" b="1" dirty="0"/>
              <a:t>	NR Range 2 - New OTA requirements – beam switching time </a:t>
            </a:r>
            <a:r>
              <a:rPr lang="en-GB" altLang="ja-JP" sz="1600" i="1" dirty="0"/>
              <a:t>Huawei</a:t>
            </a:r>
          </a:p>
          <a:p>
            <a:r>
              <a:rPr lang="en-GB" altLang="ja-JP" sz="1600" dirty="0"/>
              <a:t>[7]</a:t>
            </a:r>
            <a:r>
              <a:rPr lang="en-GB" altLang="ja-JP" sz="1600" b="1" u="heavy" dirty="0">
                <a:hlinkClick r:id="rId2"/>
              </a:rPr>
              <a:t> R4-1706819</a:t>
            </a:r>
            <a:r>
              <a:rPr lang="en-GB" altLang="ja-JP" sz="1600" b="1" dirty="0"/>
              <a:t>	New OTA requirements - extreme requirements </a:t>
            </a:r>
            <a:r>
              <a:rPr lang="en-GB" altLang="ja-JP" sz="1600" i="1" dirty="0"/>
              <a:t>Huawei</a:t>
            </a:r>
          </a:p>
          <a:p>
            <a:r>
              <a:rPr lang="en-GB" altLang="ja-JP" sz="1600" dirty="0"/>
              <a:t>[8]</a:t>
            </a:r>
            <a:r>
              <a:rPr lang="en-GB" altLang="ja-JP" sz="1600" b="1" u="heavy" dirty="0">
                <a:hlinkClick r:id="rId2"/>
              </a:rPr>
              <a:t> R4-1706637</a:t>
            </a:r>
            <a:r>
              <a:rPr lang="en-GB" altLang="ja-JP" sz="1600" b="1" dirty="0"/>
              <a:t>	Discussion on guarantee of several fluctuations </a:t>
            </a:r>
            <a:r>
              <a:rPr lang="en-GB" altLang="ja-JP" sz="1600" i="1" dirty="0"/>
              <a:t>NEC</a:t>
            </a:r>
          </a:p>
          <a:p>
            <a:endParaRPr lang="en-GB" altLang="ja-JP" sz="1600" dirty="0"/>
          </a:p>
        </p:txBody>
      </p:sp>
    </p:spTree>
    <p:extLst>
      <p:ext uri="{BB962C8B-B14F-4D97-AF65-F5344CB8AC3E}">
        <p14:creationId xmlns:p14="http://schemas.microsoft.com/office/powerpoint/2010/main" val="913267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General Background(2/2)</a:t>
            </a:r>
            <a:endParaRPr kumimoji="1" lang="ja-JP" altLang="en-US" dirty="0"/>
          </a:p>
        </p:txBody>
      </p:sp>
      <p:sp>
        <p:nvSpPr>
          <p:cNvPr id="3" name="コンテンツ プレースホルダー 2"/>
          <p:cNvSpPr>
            <a:spLocks noGrp="1"/>
          </p:cNvSpPr>
          <p:nvPr>
            <p:ph idx="1"/>
          </p:nvPr>
        </p:nvSpPr>
        <p:spPr>
          <a:xfrm>
            <a:off x="457200" y="1268760"/>
            <a:ext cx="8229600" cy="4525963"/>
          </a:xfrm>
        </p:spPr>
        <p:txBody>
          <a:bodyPr>
            <a:normAutofit fontScale="92500" lnSpcReduction="10000"/>
          </a:bodyPr>
          <a:lstStyle/>
          <a:p>
            <a:r>
              <a:rPr lang="en-US" altLang="ja-JP" dirty="0"/>
              <a:t>Potential NR BS new requirements are following in [R4-1706158].</a:t>
            </a:r>
          </a:p>
          <a:p>
            <a:pPr lvl="1"/>
            <a:r>
              <a:rPr lang="en-US" altLang="ja-JP" dirty="0"/>
              <a:t>Note: WF on No.3 will be in another document.</a:t>
            </a:r>
          </a:p>
          <a:p>
            <a:endParaRPr lang="en-US" altLang="ja-JP" dirty="0"/>
          </a:p>
          <a:p>
            <a:endParaRPr lang="en-US" altLang="ja-JP" dirty="0"/>
          </a:p>
          <a:p>
            <a:endParaRPr lang="en-US" altLang="ja-JP" dirty="0"/>
          </a:p>
          <a:p>
            <a:r>
              <a:rPr lang="en-GB" altLang="ja-JP" dirty="0"/>
              <a:t>In the following slides, way forward and agreements on each new requirement are summarised.</a:t>
            </a:r>
          </a:p>
        </p:txBody>
      </p:sp>
      <p:graphicFrame>
        <p:nvGraphicFramePr>
          <p:cNvPr id="5" name="表 4"/>
          <p:cNvGraphicFramePr>
            <a:graphicFrameLocks noGrp="1"/>
          </p:cNvGraphicFramePr>
          <p:nvPr>
            <p:extLst>
              <p:ext uri="{D42A27DB-BD31-4B8C-83A1-F6EECF244321}">
                <p14:modId xmlns:p14="http://schemas.microsoft.com/office/powerpoint/2010/main" val="3756525423"/>
              </p:ext>
            </p:extLst>
          </p:nvPr>
        </p:nvGraphicFramePr>
        <p:xfrm>
          <a:off x="2164184" y="2604512"/>
          <a:ext cx="4064000" cy="1112520"/>
        </p:xfrm>
        <a:graphic>
          <a:graphicData uri="http://schemas.openxmlformats.org/drawingml/2006/table">
            <a:tbl>
              <a:tblPr firstRow="1" bandRow="1">
                <a:tableStyleId>{5940675A-B579-460E-94D1-54222C63F5DA}</a:tableStyleId>
              </a:tblPr>
              <a:tblGrid>
                <a:gridCol w="743744">
                  <a:extLst>
                    <a:ext uri="{9D8B030D-6E8A-4147-A177-3AD203B41FA5}">
                      <a16:colId xmlns:a16="http://schemas.microsoft.com/office/drawing/2014/main" xmlns="" val="20000"/>
                    </a:ext>
                  </a:extLst>
                </a:gridCol>
                <a:gridCol w="3320256">
                  <a:extLst>
                    <a:ext uri="{9D8B030D-6E8A-4147-A177-3AD203B41FA5}">
                      <a16:colId xmlns:a16="http://schemas.microsoft.com/office/drawing/2014/main" xmlns="" val="20001"/>
                    </a:ext>
                  </a:extLst>
                </a:gridCol>
              </a:tblGrid>
              <a:tr h="370840">
                <a:tc>
                  <a:txBody>
                    <a:bodyPr/>
                    <a:lstStyle/>
                    <a:p>
                      <a:r>
                        <a:rPr kumimoji="1" lang="en-US" altLang="ja-JP" dirty="0"/>
                        <a:t>No.1</a:t>
                      </a:r>
                      <a:endParaRPr kumimoji="1" lang="ja-JP" altLang="en-US" dirty="0"/>
                    </a:p>
                  </a:txBody>
                  <a:tcPr/>
                </a:tc>
                <a:tc>
                  <a:txBody>
                    <a:bodyPr/>
                    <a:lstStyle/>
                    <a:p>
                      <a:r>
                        <a:rPr kumimoji="1" lang="en-GB" altLang="ja-JP" sz="1800" kern="1200" dirty="0">
                          <a:solidFill>
                            <a:schemeClr val="tx1"/>
                          </a:solidFill>
                          <a:effectLst/>
                          <a:latin typeface="+mn-lt"/>
                          <a:ea typeface="+mn-ea"/>
                          <a:cs typeface="+mn-cs"/>
                        </a:rPr>
                        <a:t>Guarantee of several fluctuations</a:t>
                      </a:r>
                      <a:endParaRPr kumimoji="1" lang="ja-JP" altLang="en-US" dirty="0"/>
                    </a:p>
                  </a:txBody>
                  <a:tcPr/>
                </a:tc>
                <a:extLst>
                  <a:ext uri="{0D108BD9-81ED-4DB2-BD59-A6C34878D82A}">
                    <a16:rowId xmlns:a16="http://schemas.microsoft.com/office/drawing/2014/main" xmlns="" val="10000"/>
                  </a:ext>
                </a:extLst>
              </a:tr>
              <a:tr h="370840">
                <a:tc>
                  <a:txBody>
                    <a:bodyPr/>
                    <a:lstStyle/>
                    <a:p>
                      <a:r>
                        <a:rPr kumimoji="1" lang="en-US" altLang="ja-JP" dirty="0"/>
                        <a:t>No.2</a:t>
                      </a:r>
                      <a:endParaRPr kumimoji="1" lang="ja-JP" altLang="en-US" dirty="0"/>
                    </a:p>
                  </a:txBody>
                  <a:tcPr/>
                </a:tc>
                <a:tc>
                  <a:txBody>
                    <a:bodyPr/>
                    <a:lstStyle/>
                    <a:p>
                      <a:r>
                        <a:rPr kumimoji="1" lang="en-GB" altLang="ja-JP" sz="1800" kern="1200" dirty="0">
                          <a:solidFill>
                            <a:schemeClr val="tx1"/>
                          </a:solidFill>
                          <a:effectLst/>
                          <a:latin typeface="+mn-lt"/>
                          <a:ea typeface="+mn-ea"/>
                          <a:cs typeface="+mn-cs"/>
                        </a:rPr>
                        <a:t>Beam switching speed</a:t>
                      </a:r>
                      <a:endParaRPr kumimoji="1" lang="ja-JP" altLang="en-US" dirty="0"/>
                    </a:p>
                  </a:txBody>
                  <a:tcPr/>
                </a:tc>
                <a:extLst>
                  <a:ext uri="{0D108BD9-81ED-4DB2-BD59-A6C34878D82A}">
                    <a16:rowId xmlns:a16="http://schemas.microsoft.com/office/drawing/2014/main" xmlns="" val="10001"/>
                  </a:ext>
                </a:extLst>
              </a:tr>
              <a:tr h="370840">
                <a:tc>
                  <a:txBody>
                    <a:bodyPr/>
                    <a:lstStyle/>
                    <a:p>
                      <a:r>
                        <a:rPr kumimoji="1" lang="en-US" altLang="ja-JP" dirty="0"/>
                        <a:t>No.3</a:t>
                      </a:r>
                      <a:endParaRPr kumimoji="1" lang="ja-JP" altLang="en-US" dirty="0"/>
                    </a:p>
                  </a:txBody>
                  <a:tcPr/>
                </a:tc>
                <a:tc>
                  <a:txBody>
                    <a:bodyPr/>
                    <a:lstStyle/>
                    <a:p>
                      <a:r>
                        <a:rPr kumimoji="1" lang="en-US" altLang="ja-JP" dirty="0"/>
                        <a:t>SLSR and FBR</a:t>
                      </a:r>
                      <a:endParaRPr kumimoji="1" lang="ja-JP" altLang="en-US" dirty="0"/>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665932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GB" altLang="ja-JP" dirty="0"/>
              <a:t>(No.1)</a:t>
            </a:r>
            <a:br>
              <a:rPr lang="en-GB" altLang="ja-JP" dirty="0"/>
            </a:br>
            <a:r>
              <a:rPr lang="en-GB" altLang="ja-JP" dirty="0"/>
              <a:t>Guarantee of several fluctuations</a:t>
            </a:r>
            <a:endParaRPr kumimoji="1" lang="ja-JP" altLang="en-US" dirty="0"/>
          </a:p>
        </p:txBody>
      </p:sp>
      <p:sp>
        <p:nvSpPr>
          <p:cNvPr id="4" name="コンテンツ プレースホルダー 3"/>
          <p:cNvSpPr>
            <a:spLocks noGrp="1"/>
          </p:cNvSpPr>
          <p:nvPr>
            <p:ph idx="1"/>
          </p:nvPr>
        </p:nvSpPr>
        <p:spPr/>
        <p:txBody>
          <a:bodyPr>
            <a:normAutofit fontScale="92500" lnSpcReduction="20000"/>
          </a:bodyPr>
          <a:lstStyle/>
          <a:p>
            <a:r>
              <a:rPr kumimoji="1" lang="en-US" altLang="ja-JP" dirty="0"/>
              <a:t>Agreement</a:t>
            </a:r>
          </a:p>
          <a:p>
            <a:pPr lvl="1"/>
            <a:r>
              <a:rPr lang="en-US" altLang="ja-JP" dirty="0"/>
              <a:t>Capture the justification in NR WI TR that additional clarification that “core requirements are intended to be met over the life of the product” in the spec is not needed, since it is applied for the all RAN4 spec without any additional clarification.</a:t>
            </a:r>
          </a:p>
          <a:p>
            <a:pPr lvl="1"/>
            <a:r>
              <a:rPr lang="en-US" altLang="ja-JP" dirty="0"/>
              <a:t>Draft TP for TR described in </a:t>
            </a:r>
            <a:r>
              <a:rPr lang="en-US" altLang="ja-JP" dirty="0" smtClean="0"/>
              <a:t>[</a:t>
            </a:r>
            <a:r>
              <a:rPr lang="en-US" altLang="ja-JP" dirty="0" smtClean="0">
                <a:solidFill>
                  <a:srgbClr val="0000FF"/>
                </a:solidFill>
              </a:rPr>
              <a:t>2</a:t>
            </a:r>
            <a:r>
              <a:rPr lang="en-US" altLang="ja-JP" dirty="0" smtClean="0"/>
              <a:t>] </a:t>
            </a:r>
            <a:r>
              <a:rPr lang="en-US" altLang="ja-JP" dirty="0"/>
              <a:t>can be used </a:t>
            </a:r>
            <a:r>
              <a:rPr lang="en-US" altLang="ja-JP" dirty="0" smtClean="0">
                <a:solidFill>
                  <a:srgbClr val="0000FF"/>
                </a:solidFill>
              </a:rPr>
              <a:t>as an example</a:t>
            </a:r>
            <a:r>
              <a:rPr lang="en-US" altLang="ja-JP" dirty="0" smtClean="0"/>
              <a:t> </a:t>
            </a:r>
            <a:r>
              <a:rPr lang="en-US" altLang="ja-JP" dirty="0"/>
              <a:t>(exact wording to be clarified later).</a:t>
            </a:r>
          </a:p>
          <a:p>
            <a:pPr lvl="1"/>
            <a:r>
              <a:rPr lang="en-US" altLang="ja-JP" strike="sngStrike" dirty="0"/>
              <a:t>A TP for the TR should be prepared aiming to confirm that it is mandatory for core requirements to be met during the entire operational lifetime of a BS (exact wording FFS)</a:t>
            </a:r>
            <a:endParaRPr kumimoji="1" lang="ja-JP" altLang="en-US" strike="sngStrike" dirty="0"/>
          </a:p>
        </p:txBody>
      </p:sp>
    </p:spTree>
    <p:extLst>
      <p:ext uri="{BB962C8B-B14F-4D97-AF65-F5344CB8AC3E}">
        <p14:creationId xmlns:p14="http://schemas.microsoft.com/office/powerpoint/2010/main" val="4057950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GB" altLang="ja-JP" dirty="0"/>
              <a:t>(No.2)</a:t>
            </a:r>
            <a:br>
              <a:rPr lang="en-GB" altLang="ja-JP" dirty="0"/>
            </a:br>
            <a:r>
              <a:rPr lang="en-GB" altLang="ja-JP" dirty="0"/>
              <a:t>Beam switching speed</a:t>
            </a:r>
            <a:endParaRPr kumimoji="1" lang="ja-JP" altLang="en-US" dirty="0"/>
          </a:p>
        </p:txBody>
      </p:sp>
      <p:sp>
        <p:nvSpPr>
          <p:cNvPr id="4" name="コンテンツ プレースホルダー 3"/>
          <p:cNvSpPr>
            <a:spLocks noGrp="1"/>
          </p:cNvSpPr>
          <p:nvPr>
            <p:ph idx="1"/>
          </p:nvPr>
        </p:nvSpPr>
        <p:spPr/>
        <p:txBody>
          <a:bodyPr>
            <a:normAutofit fontScale="55000" lnSpcReduction="20000"/>
          </a:bodyPr>
          <a:lstStyle/>
          <a:p>
            <a:r>
              <a:rPr lang="en-US" altLang="ja-JP" dirty="0">
                <a:solidFill>
                  <a:schemeClr val="bg1">
                    <a:lumMod val="65000"/>
                  </a:schemeClr>
                </a:solidFill>
              </a:rPr>
              <a:t>If requirement description becomes agreed, RAN4 introduces the requirement in core spec.</a:t>
            </a:r>
            <a:endParaRPr kumimoji="1" lang="en-US" altLang="ja-JP" dirty="0">
              <a:solidFill>
                <a:schemeClr val="bg1">
                  <a:lumMod val="65000"/>
                </a:schemeClr>
              </a:solidFill>
            </a:endParaRPr>
          </a:p>
          <a:p>
            <a:r>
              <a:rPr kumimoji="1" lang="en-US" altLang="ja-JP" dirty="0"/>
              <a:t>This aspect will be </a:t>
            </a:r>
            <a:r>
              <a:rPr lang="en-US" altLang="ja-JP" dirty="0"/>
              <a:t>an issue for the BS which has analog beam forming functionality. (No issue for Digital BF only BS</a:t>
            </a:r>
            <a:r>
              <a:rPr lang="en-US" altLang="ja-JP" dirty="0" smtClean="0"/>
              <a:t>)</a:t>
            </a:r>
          </a:p>
          <a:p>
            <a:pPr lvl="1"/>
            <a:r>
              <a:rPr lang="en-US" altLang="ja-JP" dirty="0" smtClean="0">
                <a:solidFill>
                  <a:srgbClr val="0000FF"/>
                </a:solidFill>
              </a:rPr>
              <a:t>This is RF requirement, not for BB nor RRM requirement. (As already mentioned in previous agreement)</a:t>
            </a:r>
            <a:endParaRPr lang="en-US" altLang="ja-JP" dirty="0">
              <a:solidFill>
                <a:srgbClr val="0000FF"/>
              </a:solidFill>
            </a:endParaRPr>
          </a:p>
          <a:p>
            <a:r>
              <a:rPr kumimoji="1" lang="en-US" altLang="ja-JP" strike="sngStrike" dirty="0">
                <a:highlight>
                  <a:srgbClr val="FFFF00"/>
                </a:highlight>
              </a:rPr>
              <a:t>The requirement is only needed for range 2</a:t>
            </a:r>
          </a:p>
          <a:p>
            <a:r>
              <a:rPr lang="en-US" altLang="ja-JP" dirty="0"/>
              <a:t>Open issues;</a:t>
            </a:r>
          </a:p>
          <a:p>
            <a:pPr lvl="1"/>
            <a:r>
              <a:rPr kumimoji="1" lang="en-US" altLang="ja-JP" dirty="0"/>
              <a:t>Assumed beam switching scenario</a:t>
            </a:r>
          </a:p>
          <a:p>
            <a:pPr lvl="2"/>
            <a:r>
              <a:rPr lang="en-US" altLang="ja-JP" dirty="0" smtClean="0">
                <a:solidFill>
                  <a:srgbClr val="0000FF"/>
                </a:solidFill>
              </a:rPr>
              <a:t>How much speed is needed</a:t>
            </a:r>
            <a:r>
              <a:rPr lang="en-US" altLang="ja-JP" dirty="0" smtClean="0"/>
              <a:t> to </a:t>
            </a:r>
            <a:r>
              <a:rPr lang="en-US" altLang="ja-JP" dirty="0"/>
              <a:t>track single UE with high speed mobility</a:t>
            </a:r>
          </a:p>
          <a:p>
            <a:pPr lvl="2"/>
            <a:r>
              <a:rPr kumimoji="1" lang="en-US" altLang="ja-JP" dirty="0"/>
              <a:t>To change the beam </a:t>
            </a:r>
            <a:r>
              <a:rPr kumimoji="1" lang="en-US" altLang="ja-JP" dirty="0" smtClean="0">
                <a:solidFill>
                  <a:srgbClr val="0000FF"/>
                </a:solidFill>
              </a:rPr>
              <a:t>direction</a:t>
            </a:r>
            <a:r>
              <a:rPr kumimoji="1" lang="en-US" altLang="ja-JP" dirty="0" smtClean="0">
                <a:solidFill>
                  <a:schemeClr val="accent3">
                    <a:lumMod val="75000"/>
                  </a:schemeClr>
                </a:solidFill>
              </a:rPr>
              <a:t> </a:t>
            </a:r>
            <a:r>
              <a:rPr kumimoji="1" lang="en-US" altLang="ja-JP" dirty="0" smtClean="0"/>
              <a:t>for </a:t>
            </a:r>
            <a:r>
              <a:rPr kumimoji="1" lang="en-US" altLang="ja-JP" dirty="0"/>
              <a:t>different UEs </a:t>
            </a:r>
            <a:r>
              <a:rPr kumimoji="1" lang="en-US" altLang="ja-JP" dirty="0" smtClean="0"/>
              <a:t>between </a:t>
            </a:r>
            <a:r>
              <a:rPr kumimoji="1" lang="en-US" altLang="ja-JP" strike="sngStrike" dirty="0">
                <a:solidFill>
                  <a:srgbClr val="0000FF"/>
                </a:solidFill>
              </a:rPr>
              <a:t>a</a:t>
            </a:r>
            <a:r>
              <a:rPr kumimoji="1" lang="en-US" altLang="ja-JP" dirty="0">
                <a:solidFill>
                  <a:srgbClr val="0000FF"/>
                </a:solidFill>
              </a:rPr>
              <a:t> </a:t>
            </a:r>
            <a:r>
              <a:rPr kumimoji="1" lang="en-US" altLang="ja-JP" dirty="0"/>
              <a:t>certain </a:t>
            </a:r>
            <a:r>
              <a:rPr kumimoji="1" lang="en-US" altLang="ja-JP" dirty="0" smtClean="0"/>
              <a:t>time </a:t>
            </a:r>
            <a:r>
              <a:rPr kumimoji="1" lang="en-US" altLang="ja-JP" dirty="0" smtClean="0">
                <a:solidFill>
                  <a:srgbClr val="0000FF"/>
                </a:solidFill>
              </a:rPr>
              <a:t>units. </a:t>
            </a:r>
            <a:r>
              <a:rPr lang="en-US" altLang="ja-JP" dirty="0" smtClean="0">
                <a:solidFill>
                  <a:srgbClr val="0000FF"/>
                </a:solidFill>
              </a:rPr>
              <a:t>E.g.</a:t>
            </a:r>
            <a:r>
              <a:rPr lang="en-US" altLang="ja-JP" dirty="0" smtClean="0">
                <a:solidFill>
                  <a:schemeClr val="accent3">
                    <a:lumMod val="75000"/>
                  </a:schemeClr>
                </a:solidFill>
              </a:rPr>
              <a:t> </a:t>
            </a:r>
            <a:r>
              <a:rPr kumimoji="1" lang="en-US" altLang="ja-JP" dirty="0" smtClean="0"/>
              <a:t>frame </a:t>
            </a:r>
            <a:r>
              <a:rPr kumimoji="1" lang="en-US" altLang="ja-JP" dirty="0"/>
              <a:t>to frame, sub-frame to sub-frame, OFDM symbol </a:t>
            </a:r>
            <a:r>
              <a:rPr lang="en-US" altLang="ja-JP" dirty="0"/>
              <a:t>to OFDM symbol, </a:t>
            </a:r>
            <a:r>
              <a:rPr kumimoji="1" lang="en-US" altLang="ja-JP" dirty="0"/>
              <a:t>or </a:t>
            </a:r>
            <a:r>
              <a:rPr kumimoji="1" lang="en-US" altLang="ja-JP" dirty="0" smtClean="0"/>
              <a:t>other </a:t>
            </a:r>
            <a:r>
              <a:rPr kumimoji="1" lang="en-US" altLang="ja-JP" dirty="0" smtClean="0">
                <a:solidFill>
                  <a:srgbClr val="0000FF"/>
                </a:solidFill>
              </a:rPr>
              <a:t>time unit, is</a:t>
            </a:r>
            <a:r>
              <a:rPr kumimoji="1" lang="en-US" altLang="ja-JP" dirty="0" smtClean="0">
                <a:solidFill>
                  <a:schemeClr val="accent3">
                    <a:lumMod val="75000"/>
                  </a:schemeClr>
                </a:solidFill>
              </a:rPr>
              <a:t> </a:t>
            </a:r>
            <a:r>
              <a:rPr kumimoji="1" lang="en-US" altLang="ja-JP" dirty="0" smtClean="0"/>
              <a:t>required </a:t>
            </a:r>
            <a:r>
              <a:rPr kumimoji="1" lang="en-US" altLang="ja-JP" dirty="0" smtClean="0">
                <a:solidFill>
                  <a:srgbClr val="0000FF"/>
                </a:solidFill>
              </a:rPr>
              <a:t>to avoid data loss</a:t>
            </a:r>
            <a:r>
              <a:rPr kumimoji="1" lang="en-US" altLang="ja-JP" dirty="0" smtClean="0"/>
              <a:t>.</a:t>
            </a:r>
            <a:endParaRPr kumimoji="1" lang="en-US" altLang="ja-JP" dirty="0"/>
          </a:p>
          <a:p>
            <a:pPr lvl="1"/>
            <a:r>
              <a:rPr lang="en-GB" altLang="ja-JP" dirty="0">
                <a:solidFill>
                  <a:srgbClr val="FF0000"/>
                </a:solidFill>
              </a:rPr>
              <a:t>Consider the switching speed capability of various implementations (</a:t>
            </a:r>
            <a:r>
              <a:rPr lang="en-GB" altLang="ja-JP" dirty="0" err="1">
                <a:solidFill>
                  <a:srgbClr val="FF0000"/>
                </a:solidFill>
              </a:rPr>
              <a:t>analog</a:t>
            </a:r>
            <a:r>
              <a:rPr lang="en-GB" altLang="ja-JP" dirty="0">
                <a:solidFill>
                  <a:srgbClr val="FF0000"/>
                </a:solidFill>
              </a:rPr>
              <a:t> steering, beam switching etc..) and compare to the switching scenario requirement.</a:t>
            </a:r>
            <a:endParaRPr kumimoji="1" lang="en-US" altLang="ja-JP" dirty="0"/>
          </a:p>
          <a:p>
            <a:pPr lvl="1"/>
            <a:r>
              <a:rPr lang="en-GB" altLang="ja-JP" dirty="0" smtClean="0">
                <a:solidFill>
                  <a:schemeClr val="bg1">
                    <a:lumMod val="65000"/>
                  </a:schemeClr>
                </a:solidFill>
              </a:rPr>
              <a:t>Feasibility of </a:t>
            </a:r>
            <a:r>
              <a:rPr lang="en-GB" altLang="ja-JP" dirty="0">
                <a:solidFill>
                  <a:schemeClr val="bg1">
                    <a:lumMod val="65000"/>
                  </a:schemeClr>
                </a:solidFill>
              </a:rPr>
              <a:t>OTA testing of this requirement should be studied further</a:t>
            </a:r>
            <a:r>
              <a:rPr lang="en-GB" altLang="ja-JP" dirty="0" smtClean="0">
                <a:solidFill>
                  <a:schemeClr val="bg1">
                    <a:lumMod val="65000"/>
                  </a:schemeClr>
                </a:solidFill>
              </a:rPr>
              <a:t>.</a:t>
            </a:r>
          </a:p>
          <a:p>
            <a:pPr lvl="1"/>
            <a:r>
              <a:rPr lang="en-US" altLang="ja-JP" dirty="0">
                <a:solidFill>
                  <a:schemeClr val="bg1">
                    <a:lumMod val="65000"/>
                  </a:schemeClr>
                </a:solidFill>
              </a:rPr>
              <a:t>Applicability of the requirement is FFS. (e.g., BS power class, Analog or Digital BF etc.) </a:t>
            </a:r>
            <a:endParaRPr lang="en-GB" altLang="ja-JP" dirty="0"/>
          </a:p>
          <a:p>
            <a:pPr lvl="1"/>
            <a:r>
              <a:rPr lang="en-GB" altLang="ja-JP" dirty="0">
                <a:solidFill>
                  <a:schemeClr val="bg1">
                    <a:lumMod val="65000"/>
                  </a:schemeClr>
                </a:solidFill>
              </a:rPr>
              <a:t>Even if feasibility is not identified by November, RAN4 would consider whether to introduce the requirement in core spec only (without testing) or not.</a:t>
            </a:r>
          </a:p>
        </p:txBody>
      </p:sp>
      <p:sp>
        <p:nvSpPr>
          <p:cNvPr id="3" name="テキスト ボックス 2"/>
          <p:cNvSpPr txBox="1"/>
          <p:nvPr/>
        </p:nvSpPr>
        <p:spPr>
          <a:xfrm>
            <a:off x="539552" y="6093296"/>
            <a:ext cx="7848872" cy="369332"/>
          </a:xfrm>
          <a:prstGeom prst="rect">
            <a:avLst/>
          </a:prstGeom>
          <a:noFill/>
        </p:spPr>
        <p:txBody>
          <a:bodyPr wrap="square" rtlCol="0">
            <a:spAutoFit/>
          </a:bodyPr>
          <a:lstStyle/>
          <a:p>
            <a:r>
              <a:rPr kumimoji="1" lang="en-US" altLang="ja-JP" dirty="0"/>
              <a:t>Note: the texts written in gray  are the same with previous agreement. </a:t>
            </a:r>
            <a:endParaRPr kumimoji="1" lang="ja-JP" altLang="en-US" dirty="0"/>
          </a:p>
        </p:txBody>
      </p:sp>
    </p:spTree>
    <p:extLst>
      <p:ext uri="{BB962C8B-B14F-4D97-AF65-F5344CB8AC3E}">
        <p14:creationId xmlns:p14="http://schemas.microsoft.com/office/powerpoint/2010/main" val="792619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Beam switching speed</a:t>
            </a:r>
          </a:p>
        </p:txBody>
      </p:sp>
      <p:sp>
        <p:nvSpPr>
          <p:cNvPr id="3" name="Content Placeholder 2"/>
          <p:cNvSpPr>
            <a:spLocks noGrp="1"/>
          </p:cNvSpPr>
          <p:nvPr>
            <p:ph idx="1"/>
          </p:nvPr>
        </p:nvSpPr>
        <p:spPr/>
        <p:txBody>
          <a:bodyPr>
            <a:normAutofit fontScale="77500" lnSpcReduction="20000"/>
          </a:bodyPr>
          <a:lstStyle/>
          <a:p>
            <a:r>
              <a:rPr lang="en-US" dirty="0"/>
              <a:t>Questions to answer for beam switching speed</a:t>
            </a:r>
          </a:p>
          <a:p>
            <a:pPr lvl="1"/>
            <a:r>
              <a:rPr lang="en-US" dirty="0"/>
              <a:t>Does the beam switching speed need to be any faster than needed for SS beam switching ?</a:t>
            </a:r>
          </a:p>
          <a:p>
            <a:pPr lvl="2"/>
            <a:r>
              <a:rPr lang="en-US" dirty="0"/>
              <a:t>If not, is a requirement needed since, if SS beam switching would not work properly then basic access would not work</a:t>
            </a:r>
          </a:p>
          <a:p>
            <a:pPr lvl="1"/>
            <a:r>
              <a:rPr lang="en-US" dirty="0"/>
              <a:t>What would be the metric for the beam switching requirement ?</a:t>
            </a:r>
          </a:p>
          <a:p>
            <a:pPr lvl="1"/>
            <a:r>
              <a:rPr lang="en-US" dirty="0"/>
              <a:t>What test setup would be needed for the beam switching requirement ?</a:t>
            </a:r>
          </a:p>
          <a:p>
            <a:pPr lvl="1"/>
            <a:r>
              <a:rPr lang="en-US" strike="sngStrike" dirty="0">
                <a:solidFill>
                  <a:srgbClr val="0000FF"/>
                </a:solidFill>
              </a:rPr>
              <a:t>Is the requirement specified such that it only tests RF and not BB, RRM etc. ?</a:t>
            </a:r>
          </a:p>
          <a:p>
            <a:pPr lvl="1"/>
            <a:r>
              <a:rPr lang="en-US" strike="sngStrike" dirty="0">
                <a:solidFill>
                  <a:srgbClr val="0000FF"/>
                </a:solidFill>
              </a:rPr>
              <a:t>What switching speed is needed to avoid data loss ?  How does this speed compare with the speed typically available from implementations ?</a:t>
            </a:r>
          </a:p>
          <a:p>
            <a:pPr lvl="1"/>
            <a:endParaRPr lang="en-US" dirty="0"/>
          </a:p>
        </p:txBody>
      </p:sp>
    </p:spTree>
    <p:extLst>
      <p:ext uri="{BB962C8B-B14F-4D97-AF65-F5344CB8AC3E}">
        <p14:creationId xmlns:p14="http://schemas.microsoft.com/office/powerpoint/2010/main" val="244537874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2228</TotalTime>
  <Words>584</Words>
  <Application>Microsoft Office PowerPoint</Application>
  <PresentationFormat>画面に合わせる (4:3)</PresentationFormat>
  <Paragraphs>57</Paragraphs>
  <Slides>6</Slides>
  <Notes>0</Notes>
  <HiddenSlides>0</HiddenSlides>
  <MMClips>0</MMClips>
  <ScaleCrop>false</ScaleCrop>
  <HeadingPairs>
    <vt:vector size="4" baseType="variant">
      <vt:variant>
        <vt:lpstr>テーマ</vt:lpstr>
      </vt:variant>
      <vt:variant>
        <vt:i4>1</vt:i4>
      </vt:variant>
      <vt:variant>
        <vt:lpstr>スライド タイトル</vt:lpstr>
      </vt:variant>
      <vt:variant>
        <vt:i4>6</vt:i4>
      </vt:variant>
    </vt:vector>
  </HeadingPairs>
  <TitlesOfParts>
    <vt:vector size="7" baseType="lpstr">
      <vt:lpstr>Office テーマ</vt:lpstr>
      <vt:lpstr>WF on Beam fluctuation and Beam switching speed</vt:lpstr>
      <vt:lpstr>General Background(1/2)</vt:lpstr>
      <vt:lpstr>General Background(2/2)</vt:lpstr>
      <vt:lpstr>(No.1) Guarantee of several fluctuations</vt:lpstr>
      <vt:lpstr>(No.2) Beam switching speed</vt:lpstr>
      <vt:lpstr>Beam switching speed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BS specific new requirements</dc:title>
  <dc:creator>5852648</dc:creator>
  <cp:lastModifiedBy>DCM(SO)</cp:lastModifiedBy>
  <cp:revision>72</cp:revision>
  <dcterms:created xsi:type="dcterms:W3CDTF">2016-11-16T01:21:36Z</dcterms:created>
  <dcterms:modified xsi:type="dcterms:W3CDTF">2017-06-29T01:34:44Z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1498694057</vt:lpwstr>
  </property>
</Properties>
</file>