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58" r:id="rId4"/>
    <p:sldId id="263" r:id="rId5"/>
    <p:sldId id="264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12" autoAdjust="0"/>
    <p:restoredTop sz="94660"/>
  </p:normalViewPr>
  <p:slideViewPr>
    <p:cSldViewPr snapToGrid="0">
      <p:cViewPr>
        <p:scale>
          <a:sx n="150" d="100"/>
          <a:sy n="150" d="100"/>
        </p:scale>
        <p:origin x="-552" y="-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632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5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3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173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867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power class framework for mmWave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Intel Corporation, </a:t>
            </a:r>
            <a:r>
              <a:rPr lang="en-US" sz="2800" dirty="0" smtClean="0"/>
              <a:t>Huawei, LGE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R4-1706935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46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NR AH Meeting </a:t>
            </a:r>
            <a:r>
              <a:rPr lang="en-GB" b="1" dirty="0" smtClean="0"/>
              <a:t>#2</a:t>
            </a:r>
          </a:p>
          <a:p>
            <a:r>
              <a:rPr lang="en-GB" b="1" dirty="0" smtClean="0"/>
              <a:t>Qingdao, </a:t>
            </a:r>
            <a:r>
              <a:rPr lang="en-GB" b="1" dirty="0"/>
              <a:t>China, </a:t>
            </a:r>
            <a:r>
              <a:rPr lang="en-GB" b="1" dirty="0" smtClean="0"/>
              <a:t>June 27</a:t>
            </a:r>
            <a:r>
              <a:rPr lang="en-GB" b="1" baseline="30000" dirty="0" smtClean="0"/>
              <a:t>th</a:t>
            </a:r>
            <a:r>
              <a:rPr lang="en-GB" b="1" dirty="0" smtClean="0"/>
              <a:t>-29</a:t>
            </a:r>
            <a:r>
              <a:rPr lang="en-GB" b="1" baseline="30000" dirty="0" smtClean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3918" cy="2893926"/>
          </a:xfrm>
        </p:spPr>
        <p:txBody>
          <a:bodyPr>
            <a:normAutofit/>
          </a:bodyPr>
          <a:lstStyle/>
          <a:p>
            <a:r>
              <a:rPr lang="en-US" dirty="0" smtClean="0"/>
              <a:t>RAN4 has discussed the topic of defining the UE power class for </a:t>
            </a:r>
            <a:r>
              <a:rPr lang="en-US" dirty="0" err="1" smtClean="0"/>
              <a:t>mmWave</a:t>
            </a:r>
            <a:r>
              <a:rPr lang="en-US" dirty="0" smtClean="0"/>
              <a:t> NR</a:t>
            </a:r>
          </a:p>
          <a:p>
            <a:r>
              <a:rPr lang="en-US" dirty="0" smtClean="0"/>
              <a:t>Example values of the EIRP value for the peak (in the axis of maximum gain or boresight) were shared by a number of companies</a:t>
            </a:r>
          </a:p>
          <a:p>
            <a:pPr lvl="1"/>
            <a:r>
              <a:rPr lang="en-US" dirty="0" smtClean="0"/>
              <a:t>The table below captures the values which were discussed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033545"/>
              </p:ext>
            </p:extLst>
          </p:nvPr>
        </p:nvGraphicFramePr>
        <p:xfrm>
          <a:off x="1614199" y="4168833"/>
          <a:ext cx="7813881" cy="1828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69405"/>
                <a:gridCol w="531266"/>
                <a:gridCol w="915162"/>
                <a:gridCol w="723535"/>
                <a:gridCol w="723535"/>
                <a:gridCol w="723535"/>
                <a:gridCol w="827443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</a:t>
                      </a:r>
                      <a:endParaRPr lang="en-US" sz="12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[1]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[2]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[5]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[8]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[10]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array number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element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dBi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3.0 to 5.0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Gain variation with frequency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Array implementation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Effective BF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6.0 to 8.0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element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TRP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conducted power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Dual polarization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2.2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Pout EIRP total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28.2 to 30.2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29.7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34.0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988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Way Forward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Agreements which were captured in the Chairman’s minutes:</a:t>
            </a:r>
          </a:p>
          <a:p>
            <a:pPr lvl="1"/>
            <a:r>
              <a:rPr lang="en-US" dirty="0" smtClean="0"/>
              <a:t>UE power class is based on EIRP</a:t>
            </a:r>
          </a:p>
          <a:p>
            <a:pPr lvl="1"/>
            <a:r>
              <a:rPr lang="en-US" dirty="0" smtClean="0"/>
              <a:t>Maximum allowed TRP can be specified in 38.101</a:t>
            </a:r>
          </a:p>
          <a:p>
            <a:pPr lvl="2"/>
            <a:r>
              <a:rPr lang="en-US" dirty="0" smtClean="0"/>
              <a:t>If Maximum allowed TRP is applied to all the power class or not is FFS.</a:t>
            </a:r>
            <a:endParaRPr lang="en-US" strike="sngStrike" dirty="0" smtClean="0"/>
          </a:p>
          <a:p>
            <a:r>
              <a:rPr lang="en-US" dirty="0" smtClean="0"/>
              <a:t>Maximum output power requirement definition</a:t>
            </a:r>
          </a:p>
          <a:p>
            <a:pPr lvl="1"/>
            <a:r>
              <a:rPr lang="en-US" dirty="0" smtClean="0"/>
              <a:t>The distribution of EIRP values in all</a:t>
            </a:r>
            <a:br>
              <a:rPr lang="en-US" dirty="0" smtClean="0"/>
            </a:br>
            <a:r>
              <a:rPr lang="en-US" dirty="0" smtClean="0"/>
              <a:t>applicable beam steering directions applicable to the UE</a:t>
            </a:r>
            <a:br>
              <a:rPr lang="en-US" dirty="0" smtClean="0"/>
            </a:br>
            <a:r>
              <a:rPr lang="en-US" dirty="0" smtClean="0"/>
              <a:t>type distributed on the sphere is collected into a CDF</a:t>
            </a:r>
          </a:p>
          <a:p>
            <a:pPr lvl="1"/>
            <a:r>
              <a:rPr lang="en-US" dirty="0" smtClean="0"/>
              <a:t>Define an EIRP mask corresponding to a number of</a:t>
            </a:r>
            <a:br>
              <a:rPr lang="en-US" dirty="0" smtClean="0"/>
            </a:br>
            <a:r>
              <a:rPr lang="en-US" dirty="0" smtClean="0"/>
              <a:t>percentile points on the CDF</a:t>
            </a:r>
          </a:p>
          <a:p>
            <a:pPr lvl="2"/>
            <a:r>
              <a:rPr lang="en-US" dirty="0" smtClean="0"/>
              <a:t>Set of available options for the handheld UE is</a:t>
            </a:r>
            <a:br>
              <a:rPr lang="en-US" dirty="0" smtClean="0"/>
            </a:br>
            <a:r>
              <a:rPr lang="en-US" dirty="0" smtClean="0"/>
              <a:t>shown in table at right</a:t>
            </a:r>
          </a:p>
          <a:p>
            <a:pPr lvl="2"/>
            <a:r>
              <a:rPr lang="en-US" dirty="0" smtClean="0"/>
              <a:t>Set of available options for other UE types is FFS</a:t>
            </a:r>
          </a:p>
          <a:p>
            <a:pPr lvl="2"/>
            <a:r>
              <a:rPr lang="en-US" dirty="0" smtClean="0"/>
              <a:t>Other options are not precluded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946385"/>
              </p:ext>
            </p:extLst>
          </p:nvPr>
        </p:nvGraphicFramePr>
        <p:xfrm>
          <a:off x="8433952" y="4001294"/>
          <a:ext cx="2279075" cy="1758762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624153"/>
                <a:gridCol w="1654922"/>
              </a:tblGrid>
              <a:tr h="47860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</a:t>
                      </a:r>
                      <a:endParaRPr lang="en-US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Percentiles</a:t>
                      </a:r>
                      <a:endParaRPr lang="en-US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[5]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5, 50, 95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[6]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[8]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(peak)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[9]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20, 50, 80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[20], 90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Way Forward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3918" cy="193588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Deriving the EIRP mask values</a:t>
            </a:r>
          </a:p>
          <a:p>
            <a:pPr lvl="1"/>
            <a:r>
              <a:rPr lang="en-US" dirty="0" smtClean="0"/>
              <a:t>Step 1: agree on the mask percentiles</a:t>
            </a:r>
          </a:p>
          <a:p>
            <a:pPr lvl="1"/>
            <a:r>
              <a:rPr lang="en-US" dirty="0" smtClean="0"/>
              <a:t>Step 2: develop a common understanding of the EIRP value for the peak (in the axis of maximum gain or boresight)</a:t>
            </a:r>
          </a:p>
          <a:p>
            <a:pPr lvl="2"/>
            <a:r>
              <a:rPr lang="en-US" dirty="0" smtClean="0"/>
              <a:t>Option 1: Derive example values based on interested companies’ input according to the table of parameters below</a:t>
            </a:r>
          </a:p>
          <a:p>
            <a:pPr lvl="3"/>
            <a:r>
              <a:rPr lang="en-US" dirty="0" smtClean="0"/>
              <a:t>Other parameters are not precluded, and not all parameters may be used in submitted results</a:t>
            </a:r>
          </a:p>
          <a:p>
            <a:pPr lvl="2"/>
            <a:r>
              <a:rPr lang="en-US" dirty="0" smtClean="0"/>
              <a:t>Option 2: If simulations</a:t>
            </a:r>
            <a:r>
              <a:rPr lang="en-US" dirty="0"/>
              <a:t> </a:t>
            </a:r>
            <a:r>
              <a:rPr lang="en-US" dirty="0" smtClean="0"/>
              <a:t>are used to derive the peak or percentile EIRP values, alignment of simulation assumptions is needed</a:t>
            </a:r>
          </a:p>
          <a:p>
            <a:pPr lvl="2"/>
            <a:r>
              <a:rPr lang="en-US" dirty="0" smtClean="0"/>
              <a:t>Contributions on how to reach agreement on this aspect are encouraged for the next meeting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81088"/>
              </p:ext>
            </p:extLst>
          </p:nvPr>
        </p:nvGraphicFramePr>
        <p:xfrm>
          <a:off x="1686935" y="3493422"/>
          <a:ext cx="4815833" cy="1828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69405"/>
                <a:gridCol w="531266"/>
                <a:gridCol w="915162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</a:t>
                      </a:r>
                      <a:endParaRPr lang="en-US" sz="12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antenna elements in an array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antenna arrays in the UE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element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dBi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Gain variation with frequency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Array implementation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Effective BF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total </a:t>
                      </a:r>
                      <a:r>
                        <a:rPr lang="en-US" sz="1200" strike="sng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conducted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power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Dual polarization gain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Pout EIRP total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838200" y="5505102"/>
            <a:ext cx="10425545" cy="11821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Contributions on how define the mask values corresponding to the percentiles (the eventual Step 3) are encouraged for the next meeting</a:t>
            </a:r>
          </a:p>
          <a:p>
            <a:pPr lvl="1"/>
            <a:r>
              <a:rPr lang="en-US" dirty="0" smtClean="0"/>
              <a:t>The statistical significance of the EIRP CDF curves should be assured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853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Way Forward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Other aspects for further discussion</a:t>
            </a:r>
          </a:p>
          <a:p>
            <a:pPr lvl="1"/>
            <a:r>
              <a:rPr lang="en-US" altLang="ko-KR" dirty="0"/>
              <a:t>Reference RF </a:t>
            </a:r>
            <a:r>
              <a:rPr lang="en-US" altLang="ko-KR" dirty="0" smtClean="0"/>
              <a:t>architecture in </a:t>
            </a:r>
            <a:r>
              <a:rPr lang="en-US" altLang="ko-KR" dirty="0"/>
              <a:t>range </a:t>
            </a:r>
            <a:r>
              <a:rPr lang="en-US" altLang="ko-KR" dirty="0" smtClean="0"/>
              <a:t>2</a:t>
            </a:r>
            <a:endParaRPr lang="en-US" dirty="0" smtClean="0"/>
          </a:p>
          <a:p>
            <a:pPr lvl="1"/>
            <a:r>
              <a:rPr lang="en-US" dirty="0" smtClean="0"/>
              <a:t>Whether multiple power classes should be defined in Rel-15</a:t>
            </a:r>
          </a:p>
          <a:p>
            <a:pPr lvl="1"/>
            <a:r>
              <a:rPr lang="en-US" dirty="0" smtClean="0"/>
              <a:t>Whether the power class should be dependent on UE type</a:t>
            </a:r>
          </a:p>
          <a:p>
            <a:pPr lvl="2"/>
            <a:r>
              <a:rPr lang="en-US" dirty="0" smtClean="0"/>
              <a:t>Potential other UE types listed in </a:t>
            </a:r>
            <a:r>
              <a:rPr lang="en-US" dirty="0" smtClean="0"/>
              <a:t>38.803 </a:t>
            </a:r>
            <a:r>
              <a:rPr lang="en-US" dirty="0" smtClean="0"/>
              <a:t>could be considered for this discussion; other UE types are not precluded</a:t>
            </a:r>
          </a:p>
          <a:p>
            <a:pPr lvl="1"/>
            <a:r>
              <a:rPr lang="en-US" dirty="0" smtClean="0"/>
              <a:t>How to define the maximum TRP limit and whether this limit varies for different power classes</a:t>
            </a:r>
          </a:p>
          <a:p>
            <a:pPr lvl="1"/>
            <a:r>
              <a:rPr lang="en-US" dirty="0"/>
              <a:t>Whether an upper EIRP limit for each power class is needed</a:t>
            </a:r>
          </a:p>
          <a:p>
            <a:pPr lvl="1"/>
            <a:r>
              <a:rPr lang="en-US" dirty="0" smtClean="0"/>
              <a:t>The test methods SI is requested to address the test </a:t>
            </a:r>
            <a:r>
              <a:rPr lang="en-US" dirty="0"/>
              <a:t>point mapping and test point number for CDF approach </a:t>
            </a:r>
            <a:r>
              <a:rPr lang="en-US" dirty="0" smtClean="0"/>
              <a:t>aspects</a:t>
            </a:r>
          </a:p>
          <a:p>
            <a:pPr lvl="1"/>
            <a:r>
              <a:rPr lang="en-US" dirty="0" smtClean="0"/>
              <a:t>How to capture the power class in </a:t>
            </a:r>
            <a:r>
              <a:rPr lang="en-US" smtClean="0"/>
              <a:t>the </a:t>
            </a:r>
            <a:r>
              <a:rPr lang="en-US" smtClean="0"/>
              <a:t>specification</a:t>
            </a:r>
            <a:endParaRPr lang="en-US" dirty="0" smtClean="0"/>
          </a:p>
          <a:p>
            <a:pPr lvl="1"/>
            <a:r>
              <a:rPr lang="en-US" dirty="0" smtClean="0"/>
              <a:t>How to define the tolerance</a:t>
            </a:r>
          </a:p>
          <a:p>
            <a:pPr lvl="1"/>
            <a:r>
              <a:rPr lang="en-US" dirty="0" smtClean="0"/>
              <a:t>How to define the FRC for the test case, including </a:t>
            </a:r>
            <a:r>
              <a:rPr lang="en-US" dirty="0" smtClean="0"/>
              <a:t>waveform etc.</a:t>
            </a:r>
          </a:p>
        </p:txBody>
      </p:sp>
    </p:spTree>
    <p:extLst>
      <p:ext uri="{BB962C8B-B14F-4D97-AF65-F5344CB8AC3E}">
        <p14:creationId xmlns:p14="http://schemas.microsoft.com/office/powerpoint/2010/main" val="207040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977658"/>
              </p:ext>
            </p:extLst>
          </p:nvPr>
        </p:nvGraphicFramePr>
        <p:xfrm>
          <a:off x="909205" y="1808784"/>
          <a:ext cx="9643886" cy="2825562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337704"/>
                <a:gridCol w="1104334"/>
                <a:gridCol w="5969572"/>
                <a:gridCol w="2232276"/>
              </a:tblGrid>
              <a:tr h="478602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</a:t>
                      </a:r>
                      <a:endParaRPr lang="en-US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err="1">
                          <a:effectLst/>
                        </a:rPr>
                        <a:t>TDoc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</a:rPr>
                        <a:t>Title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</a:rPr>
                        <a:t>Source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R4-1706508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UE power class for mmWave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Intel Corporation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R4-1706575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NR UE power class and MPR/A-MPR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LG Electronics Inc.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[3]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R4-1706622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The UE power class and its relation to power-control equations and PHR for mmW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Ericsson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[4]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R4-1706623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On the options for defining UE power class for </a:t>
                      </a:r>
                      <a:r>
                        <a:rPr lang="en-US" sz="1400" u="none" strike="noStrike" dirty="0" err="1">
                          <a:effectLst/>
                        </a:rPr>
                        <a:t>mmW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Ericsson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[5]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R4-1706624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Output power Requirement for </a:t>
                      </a:r>
                      <a:r>
                        <a:rPr lang="en-US" sz="1400" u="none" strike="noStrike" dirty="0" err="1">
                          <a:effectLst/>
                        </a:rPr>
                        <a:t>mmW</a:t>
                      </a:r>
                      <a:r>
                        <a:rPr lang="en-US" sz="1400" u="none" strike="noStrike" dirty="0">
                          <a:effectLst/>
                        </a:rPr>
                        <a:t>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Qualcomm Incorporated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[6]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R4-1706635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mmW</a:t>
                      </a:r>
                      <a:r>
                        <a:rPr lang="en-US" sz="1400" u="none" strike="noStrike" dirty="0">
                          <a:effectLst/>
                        </a:rPr>
                        <a:t> UE power class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MediaTek Inc.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[7]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R4-1706648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Definition of UE Power Class for </a:t>
                      </a:r>
                      <a:r>
                        <a:rPr lang="en-US" sz="1400" u="none" strike="noStrike" dirty="0" err="1">
                          <a:effectLst/>
                        </a:rPr>
                        <a:t>mmWave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Samsung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[8]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R4-1706688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On </a:t>
                      </a:r>
                      <a:r>
                        <a:rPr lang="en-US" sz="1400" u="none" strike="noStrike" dirty="0" err="1">
                          <a:effectLst/>
                        </a:rPr>
                        <a:t>mmWave</a:t>
                      </a:r>
                      <a:r>
                        <a:rPr lang="en-US" sz="1400" u="none" strike="noStrike" dirty="0">
                          <a:effectLst/>
                        </a:rPr>
                        <a:t> UE power class definition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Sumitomo Elec. Industries, Ltd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[9]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R4-1706763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mmWave</a:t>
                      </a:r>
                      <a:r>
                        <a:rPr lang="en-US" sz="1400" u="none" strike="noStrike" dirty="0">
                          <a:effectLst/>
                        </a:rPr>
                        <a:t> power class definition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Huawei, </a:t>
                      </a:r>
                      <a:r>
                        <a:rPr lang="en-US" sz="1400" u="none" strike="noStrike" dirty="0" err="1">
                          <a:effectLst/>
                        </a:rPr>
                        <a:t>HiSilicon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</a:tr>
              <a:tr h="211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R4-1706562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EIRP for </a:t>
                      </a:r>
                      <a:r>
                        <a:rPr lang="en-US" sz="140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mmWave</a:t>
                      </a: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28GHz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Sony, Ericsson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  <a:tr h="2031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[11]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R4-1706764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 definition for CDF test approach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</a:t>
                      </a:r>
                      <a:r>
                        <a:rPr lang="en-US" sz="14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8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752</Words>
  <Application>Microsoft Office PowerPoint</Application>
  <PresentationFormat>ワイド画面</PresentationFormat>
  <Paragraphs>179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Office Theme</vt:lpstr>
      <vt:lpstr>WF on power class framework for mmWave</vt:lpstr>
      <vt:lpstr>Background</vt:lpstr>
      <vt:lpstr>Way Forward (1)</vt:lpstr>
      <vt:lpstr>Way Forward (2)</vt:lpstr>
      <vt:lpstr>Way Forward (3)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mmW ACLR and ACS</dc:title>
  <dc:creator>Marco Papaleo</dc:creator>
  <cp:keywords>CTPClassification=CTP_PUBLIC:VisualMarkings=</cp:keywords>
  <cp:lastModifiedBy>hiromasa</cp:lastModifiedBy>
  <cp:revision>78</cp:revision>
  <dcterms:created xsi:type="dcterms:W3CDTF">2017-05-16T04:27:47Z</dcterms:created>
  <dcterms:modified xsi:type="dcterms:W3CDTF">2017-06-29T04:53:02Z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c3345eb6-12cb-4530-8c1f-66738353be0b</vt:lpwstr>
  </property>
  <property fmtid="{D5CDD505-2E9C-101B-9397-08002B2CF9AE}" pid="3" name="CTP_TimeStamp">
    <vt:lpwstr>2017-06-29 04:33:22Z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