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62" r:id="rId4"/>
    <p:sldId id="261" r:id="rId5"/>
    <p:sldId id="258" r:id="rId6"/>
    <p:sldId id="264" r:id="rId7"/>
    <p:sldId id="26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25" autoAdjust="0"/>
    <p:restoredTop sz="86073" autoAdjust="0"/>
  </p:normalViewPr>
  <p:slideViewPr>
    <p:cSldViewPr snapToGrid="0">
      <p:cViewPr varScale="1">
        <p:scale>
          <a:sx n="60" d="100"/>
          <a:sy n="60" d="100"/>
        </p:scale>
        <p:origin x="-1138"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E888B0-5D1E-486A-9A6B-B359456EE44B}" type="datetimeFigureOut">
              <a:rPr kumimoji="1" lang="ja-JP" altLang="en-US" smtClean="0"/>
              <a:t>2017/6/29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026E31-EFAC-4F96-9F75-518A65916223}" type="slidenum">
              <a:rPr kumimoji="1" lang="ja-JP" altLang="en-US" smtClean="0"/>
              <a:t>‹#›</a:t>
            </a:fld>
            <a:endParaRPr kumimoji="1" lang="ja-JP" altLang="en-US"/>
          </a:p>
        </p:txBody>
      </p:sp>
    </p:spTree>
    <p:extLst>
      <p:ext uri="{BB962C8B-B14F-4D97-AF65-F5344CB8AC3E}">
        <p14:creationId xmlns:p14="http://schemas.microsoft.com/office/powerpoint/2010/main" val="369544678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C026E31-EFAC-4F96-9F75-518A65916223}" type="slidenum">
              <a:rPr kumimoji="1" lang="ja-JP" altLang="en-US" smtClean="0"/>
              <a:t>4</a:t>
            </a:fld>
            <a:endParaRPr kumimoji="1" lang="ja-JP" altLang="en-US"/>
          </a:p>
        </p:txBody>
      </p:sp>
    </p:spTree>
    <p:extLst>
      <p:ext uri="{BB962C8B-B14F-4D97-AF65-F5344CB8AC3E}">
        <p14:creationId xmlns:p14="http://schemas.microsoft.com/office/powerpoint/2010/main" val="1856436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C026E31-EFAC-4F96-9F75-518A65916223}" type="slidenum">
              <a:rPr kumimoji="1" lang="ja-JP" altLang="en-US" smtClean="0"/>
              <a:t>5</a:t>
            </a:fld>
            <a:endParaRPr kumimoji="1" lang="ja-JP" altLang="en-US"/>
          </a:p>
        </p:txBody>
      </p:sp>
    </p:spTree>
    <p:extLst>
      <p:ext uri="{BB962C8B-B14F-4D97-AF65-F5344CB8AC3E}">
        <p14:creationId xmlns:p14="http://schemas.microsoft.com/office/powerpoint/2010/main" val="1975908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C026E31-EFAC-4F96-9F75-518A65916223}" type="slidenum">
              <a:rPr kumimoji="1" lang="ja-JP" altLang="en-US" smtClean="0"/>
              <a:t>6</a:t>
            </a:fld>
            <a:endParaRPr kumimoji="1" lang="ja-JP" altLang="en-US"/>
          </a:p>
        </p:txBody>
      </p:sp>
    </p:spTree>
    <p:extLst>
      <p:ext uri="{BB962C8B-B14F-4D97-AF65-F5344CB8AC3E}">
        <p14:creationId xmlns:p14="http://schemas.microsoft.com/office/powerpoint/2010/main" val="111291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C026E31-EFAC-4F96-9F75-518A65916223}" type="slidenum">
              <a:rPr kumimoji="1" lang="ja-JP" altLang="en-US" smtClean="0"/>
              <a:t>7</a:t>
            </a:fld>
            <a:endParaRPr kumimoji="1" lang="ja-JP" altLang="en-US"/>
          </a:p>
        </p:txBody>
      </p:sp>
    </p:spTree>
    <p:extLst>
      <p:ext uri="{BB962C8B-B14F-4D97-AF65-F5344CB8AC3E}">
        <p14:creationId xmlns:p14="http://schemas.microsoft.com/office/powerpoint/2010/main" val="3561302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t>6/29/2017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t>6/29/2017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t>6/29/2017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t>6/29/2017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6/29/2017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6/29/2017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t>6/29/2017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en-US" sz="4800" dirty="0"/>
              <a:t>WF </a:t>
            </a:r>
            <a:r>
              <a:rPr lang="en-CA" sz="4800" dirty="0" smtClean="0"/>
              <a:t>on waveforms </a:t>
            </a:r>
            <a:r>
              <a:rPr lang="en-CA" sz="4800" dirty="0"/>
              <a:t>to be evaluated for UE MPR simulations and </a:t>
            </a:r>
            <a:r>
              <a:rPr lang="en-CA" sz="4800" dirty="0" smtClean="0"/>
              <a:t>measurements for both sub-6GHz and Above 24GHz NR</a:t>
            </a:r>
            <a:endParaRPr lang="en-US" sz="4800" dirty="0"/>
          </a:p>
        </p:txBody>
      </p:sp>
      <p:sp>
        <p:nvSpPr>
          <p:cNvPr id="3" name="Subtitle 2"/>
          <p:cNvSpPr>
            <a:spLocks noGrp="1"/>
          </p:cNvSpPr>
          <p:nvPr>
            <p:ph type="subTitle" idx="1"/>
          </p:nvPr>
        </p:nvSpPr>
        <p:spPr/>
        <p:txBody>
          <a:bodyPr>
            <a:normAutofit/>
          </a:bodyPr>
          <a:lstStyle/>
          <a:p>
            <a:r>
              <a:rPr lang="en-US" sz="2800" dirty="0" smtClean="0"/>
              <a:t>Skyworks Solution, Inc. , ….</a:t>
            </a:r>
            <a:endParaRPr lang="en-US" sz="2800" dirty="0"/>
          </a:p>
        </p:txBody>
      </p:sp>
      <p:sp>
        <p:nvSpPr>
          <p:cNvPr id="4" name="TextBox 3"/>
          <p:cNvSpPr txBox="1"/>
          <p:nvPr/>
        </p:nvSpPr>
        <p:spPr>
          <a:xfrm>
            <a:off x="10436087" y="218661"/>
            <a:ext cx="1520687" cy="369332"/>
          </a:xfrm>
          <a:prstGeom prst="rect">
            <a:avLst/>
          </a:prstGeom>
          <a:noFill/>
        </p:spPr>
        <p:txBody>
          <a:bodyPr wrap="square" rtlCol="0">
            <a:spAutoFit/>
          </a:bodyPr>
          <a:lstStyle/>
          <a:p>
            <a:r>
              <a:rPr lang="en-US" b="1" dirty="0" smtClean="0"/>
              <a:t>R4-1706942</a:t>
            </a:r>
            <a:endParaRPr lang="en-US" b="1" dirty="0"/>
          </a:p>
        </p:txBody>
      </p:sp>
      <p:sp>
        <p:nvSpPr>
          <p:cNvPr id="5" name="テキスト ボックス 3"/>
          <p:cNvSpPr txBox="1"/>
          <p:nvPr/>
        </p:nvSpPr>
        <p:spPr>
          <a:xfrm>
            <a:off x="107504" y="188639"/>
            <a:ext cx="3830729" cy="646331"/>
          </a:xfrm>
          <a:prstGeom prst="rect">
            <a:avLst/>
          </a:prstGeom>
          <a:noFill/>
        </p:spPr>
        <p:txBody>
          <a:bodyPr wrap="none" rtlCol="0">
            <a:spAutoFit/>
          </a:bodyPr>
          <a:lstStyle/>
          <a:p>
            <a:r>
              <a:rPr lang="en-GB" b="1" dirty="0"/>
              <a:t>3GPP TSG-RAN WG4 NR AH Meeting </a:t>
            </a:r>
            <a:r>
              <a:rPr lang="en-GB" b="1" dirty="0" smtClean="0"/>
              <a:t>2</a:t>
            </a:r>
          </a:p>
          <a:p>
            <a:r>
              <a:rPr lang="en-GB" b="1" dirty="0" smtClean="0"/>
              <a:t>Qingdao, </a:t>
            </a:r>
            <a:r>
              <a:rPr lang="en-GB" b="1" dirty="0"/>
              <a:t>China, </a:t>
            </a:r>
            <a:r>
              <a:rPr lang="en-GB" b="1" dirty="0" smtClean="0"/>
              <a:t>June 27</a:t>
            </a:r>
            <a:r>
              <a:rPr lang="en-GB" b="1" baseline="30000" dirty="0" smtClean="0"/>
              <a:t>th</a:t>
            </a:r>
            <a:r>
              <a:rPr lang="en-GB" b="1" dirty="0" smtClean="0"/>
              <a:t>-29</a:t>
            </a:r>
            <a:r>
              <a:rPr lang="en-GB" b="1" baseline="30000" dirty="0" smtClean="0"/>
              <a:t>th</a:t>
            </a:r>
            <a:r>
              <a:rPr lang="en-GB" b="1" dirty="0"/>
              <a:t>, 2017</a:t>
            </a:r>
            <a:endParaRPr lang="en-US" b="1" i="1" dirty="0"/>
          </a:p>
        </p:txBody>
      </p:sp>
    </p:spTree>
    <p:extLst>
      <p:ext uri="{BB962C8B-B14F-4D97-AF65-F5344CB8AC3E}">
        <p14:creationId xmlns:p14="http://schemas.microsoft.com/office/powerpoint/2010/main" val="3038094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a:t>
            </a:r>
            <a:r>
              <a:rPr lang="en-US" dirty="0" smtClean="0"/>
              <a:t>information</a:t>
            </a:r>
            <a:br>
              <a:rPr lang="en-US" dirty="0" smtClean="0"/>
            </a:br>
            <a:endParaRPr lang="en-US" dirty="0"/>
          </a:p>
        </p:txBody>
      </p:sp>
      <p:sp>
        <p:nvSpPr>
          <p:cNvPr id="3" name="Content Placeholder 2"/>
          <p:cNvSpPr>
            <a:spLocks noGrp="1"/>
          </p:cNvSpPr>
          <p:nvPr>
            <p:ph idx="1"/>
          </p:nvPr>
        </p:nvSpPr>
        <p:spPr>
          <a:xfrm>
            <a:off x="653143" y="1132114"/>
            <a:ext cx="10700657" cy="5044849"/>
          </a:xfrm>
        </p:spPr>
        <p:txBody>
          <a:bodyPr>
            <a:normAutofit fontScale="92500" lnSpcReduction="20000"/>
          </a:bodyPr>
          <a:lstStyle/>
          <a:p>
            <a:r>
              <a:rPr lang="en-US" dirty="0" smtClean="0"/>
              <a:t>In RAN4 NR AH  June meeting the following for reference waveform for above 24GHz was agreed:</a:t>
            </a:r>
          </a:p>
          <a:p>
            <a:pPr lvl="1"/>
            <a:r>
              <a:rPr lang="en-US" b="1" dirty="0"/>
              <a:t>DFT-s-OFDM Fully allocated </a:t>
            </a:r>
            <a:r>
              <a:rPr lang="en-US" b="1" dirty="0" smtClean="0"/>
              <a:t>135RB </a:t>
            </a:r>
            <a:r>
              <a:rPr lang="en-US" b="1" dirty="0"/>
              <a:t>60KHz SCS 100MHz </a:t>
            </a:r>
            <a:r>
              <a:rPr lang="en-US" b="1" dirty="0" smtClean="0"/>
              <a:t>QPSK</a:t>
            </a:r>
          </a:p>
          <a:p>
            <a:pPr lvl="1"/>
            <a:r>
              <a:rPr lang="en-CA" b="1" dirty="0" smtClean="0"/>
              <a:t>For CP-OFDM number of RB will be aligned to the agreement for spectrum utilisation</a:t>
            </a:r>
          </a:p>
          <a:p>
            <a:r>
              <a:rPr lang="en-CA" dirty="0"/>
              <a:t>For </a:t>
            </a:r>
            <a:r>
              <a:rPr lang="en-CA" dirty="0" smtClean="0"/>
              <a:t>DFT-s-OFDM: </a:t>
            </a:r>
          </a:p>
          <a:p>
            <a:pPr lvl="1"/>
            <a:r>
              <a:rPr lang="en-CA" dirty="0" smtClean="0"/>
              <a:t>number of RB for full allocation will be the closest to the CP-OFDM full allocation that satisfies number of RB=2^X*3^Y*5^Z</a:t>
            </a:r>
          </a:p>
          <a:p>
            <a:pPr lvl="1"/>
            <a:r>
              <a:rPr lang="en-US" dirty="0" smtClean="0"/>
              <a:t>full allocation </a:t>
            </a:r>
            <a:r>
              <a:rPr lang="en-US" dirty="0"/>
              <a:t>is centered in the most symmetric feasible way </a:t>
            </a:r>
            <a:endParaRPr lang="en-CA" dirty="0" smtClean="0"/>
          </a:p>
          <a:p>
            <a:r>
              <a:rPr lang="en-CA" dirty="0" smtClean="0"/>
              <a:t>For sub 6 CP-OFDM full allocation is derived from agreement on SU and for DFT-s-OFDM derived as above</a:t>
            </a:r>
          </a:p>
          <a:p>
            <a:r>
              <a:rPr lang="en-CA" dirty="0" smtClean="0"/>
              <a:t>The minimum set of evaluated waveform is provided to allow calibration of simulation and measurements and for companies that can’t provide full set of simulations. The proposed set strives to cover sufficiently different allocation and waveform cases. It does not preclude evaluation of a bigger set.</a:t>
            </a:r>
          </a:p>
        </p:txBody>
      </p:sp>
    </p:spTree>
    <p:extLst>
      <p:ext uri="{BB962C8B-B14F-4D97-AF65-F5344CB8AC3E}">
        <p14:creationId xmlns:p14="http://schemas.microsoft.com/office/powerpoint/2010/main" val="2319027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838200" y="1458686"/>
            <a:ext cx="10515600" cy="4718277"/>
          </a:xfrm>
        </p:spPr>
        <p:txBody>
          <a:bodyPr>
            <a:normAutofit lnSpcReduction="10000"/>
          </a:bodyPr>
          <a:lstStyle/>
          <a:p>
            <a:r>
              <a:rPr lang="en-US" dirty="0" smtClean="0"/>
              <a:t>R4-1706885, Assumptions </a:t>
            </a:r>
            <a:r>
              <a:rPr lang="en-US" dirty="0"/>
              <a:t>and guidelines for MPR and A-MPR in Sub6 NR </a:t>
            </a:r>
            <a:r>
              <a:rPr lang="en-US" dirty="0" smtClean="0"/>
              <a:t>bands, Qualcomm Inc.</a:t>
            </a:r>
            <a:endParaRPr lang="en-US" dirty="0"/>
          </a:p>
          <a:p>
            <a:r>
              <a:rPr lang="en-CA" dirty="0" smtClean="0"/>
              <a:t>R4-1706615, </a:t>
            </a:r>
            <a:r>
              <a:rPr lang="en-CA" dirty="0"/>
              <a:t>Simulated ACLR vs Pout for DFTT-s-OFDM and CP-OFDM waveforms at </a:t>
            </a:r>
            <a:r>
              <a:rPr lang="en-CA" dirty="0" smtClean="0"/>
              <a:t>28GHz, Skyworks Solutions, Inc.</a:t>
            </a:r>
          </a:p>
          <a:p>
            <a:r>
              <a:rPr lang="en-CA" dirty="0" smtClean="0"/>
              <a:t>R4-1706611, </a:t>
            </a:r>
            <a:r>
              <a:rPr lang="en-CA" dirty="0"/>
              <a:t>Proposed NR waveforms to be evaluated for UE MPR simulations and </a:t>
            </a:r>
            <a:r>
              <a:rPr lang="en-CA" dirty="0" smtClean="0"/>
              <a:t>measurements, </a:t>
            </a:r>
            <a:r>
              <a:rPr lang="en-GB" dirty="0"/>
              <a:t>Skyworks Solutions, Inc., Nokia, Alcatel-Lucent Shanghai </a:t>
            </a:r>
            <a:r>
              <a:rPr lang="en-GB" dirty="0" smtClean="0"/>
              <a:t>Bell</a:t>
            </a:r>
          </a:p>
          <a:p>
            <a:r>
              <a:rPr lang="en-GB" dirty="0" smtClean="0"/>
              <a:t>R4-1706691, </a:t>
            </a:r>
            <a:r>
              <a:rPr lang="en-GB" dirty="0"/>
              <a:t>Simulation and measurement results for NR Sub-6 GHz CP-OFDM and DFT-s-OFDM </a:t>
            </a:r>
            <a:r>
              <a:rPr lang="en-GB" dirty="0" smtClean="0"/>
              <a:t>waveforms</a:t>
            </a:r>
          </a:p>
          <a:p>
            <a:r>
              <a:rPr lang="en-GB" dirty="0" smtClean="0"/>
              <a:t>R4-1706933, WF on NR sub-6GHz MPR simulation assumption for TRX impairment</a:t>
            </a:r>
            <a:endParaRPr lang="en-US" dirty="0"/>
          </a:p>
        </p:txBody>
      </p:sp>
    </p:spTree>
    <p:extLst>
      <p:ext uri="{BB962C8B-B14F-4D97-AF65-F5344CB8AC3E}">
        <p14:creationId xmlns:p14="http://schemas.microsoft.com/office/powerpoint/2010/main" val="37378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RB allocation and RB numbering</a:t>
            </a:r>
            <a:br>
              <a:rPr lang="en-CA" dirty="0" smtClean="0"/>
            </a:br>
            <a:endParaRPr lang="en-US" dirty="0"/>
          </a:p>
        </p:txBody>
      </p:sp>
      <p:sp>
        <p:nvSpPr>
          <p:cNvPr id="3" name="Content Placeholder 2"/>
          <p:cNvSpPr>
            <a:spLocks noGrp="1"/>
          </p:cNvSpPr>
          <p:nvPr>
            <p:ph idx="1"/>
          </p:nvPr>
        </p:nvSpPr>
        <p:spPr>
          <a:xfrm>
            <a:off x="772080" y="1066799"/>
            <a:ext cx="10515600" cy="2264230"/>
          </a:xfrm>
        </p:spPr>
        <p:txBody>
          <a:bodyPr>
            <a:noAutofit/>
          </a:bodyPr>
          <a:lstStyle/>
          <a:p>
            <a:pPr hangingPunct="0"/>
            <a:r>
              <a:rPr lang="en-GB" sz="2200" dirty="0"/>
              <a:t>Since there is different feasible RB allocation depending on SCS and types of waveforms, RB numbering may become confusing. In the case of this </a:t>
            </a:r>
            <a:r>
              <a:rPr lang="en-GB" sz="2200" dirty="0" smtClean="0"/>
              <a:t>WF RB0 </a:t>
            </a:r>
            <a:r>
              <a:rPr lang="en-GB" sz="2200" dirty="0"/>
              <a:t>was chosen to be the left most RB of the minimum full RB allocation using </a:t>
            </a:r>
            <a:r>
              <a:rPr lang="en-GB" sz="2200" dirty="0" smtClean="0"/>
              <a:t>CP-OFDM based on Spectrum Utilisation agreement. </a:t>
            </a:r>
          </a:p>
          <a:p>
            <a:pPr hangingPunct="0"/>
            <a:r>
              <a:rPr lang="en-GB" sz="2200" dirty="0"/>
              <a:t>S</a:t>
            </a:r>
            <a:r>
              <a:rPr lang="en-GB" sz="2200" dirty="0" smtClean="0"/>
              <a:t>ince </a:t>
            </a:r>
            <a:r>
              <a:rPr lang="en-GB" sz="2200" dirty="0"/>
              <a:t>DFT-s-OFDM does not support the same number of RB than CP-OFDM, </a:t>
            </a:r>
            <a:r>
              <a:rPr lang="en-GB" sz="2200" dirty="0" smtClean="0"/>
              <a:t>for example a 100RB </a:t>
            </a:r>
            <a:r>
              <a:rPr lang="en-GB" sz="2200" dirty="0"/>
              <a:t>waveforms is shifted left by 3RB compared </a:t>
            </a:r>
            <a:r>
              <a:rPr lang="en-GB" sz="2200" dirty="0" smtClean="0"/>
              <a:t>to a corresponding 106RB CP-OFDM case as </a:t>
            </a:r>
            <a:r>
              <a:rPr lang="en-GB" sz="2200" dirty="0"/>
              <a:t>this is illustrated in Figure 1 bellow</a:t>
            </a:r>
            <a:r>
              <a:rPr lang="en-GB" sz="2200" dirty="0" smtClean="0"/>
              <a:t>.</a:t>
            </a:r>
          </a:p>
          <a:p>
            <a:pPr hangingPunct="0"/>
            <a:endParaRPr lang="en-GB" sz="2200" dirty="0"/>
          </a:p>
          <a:p>
            <a:pPr hangingPunct="0"/>
            <a:endParaRPr lang="en-GB" sz="2200" dirty="0" smtClean="0"/>
          </a:p>
          <a:p>
            <a:pPr hangingPunct="0"/>
            <a:endParaRPr lang="en-GB" sz="2200" dirty="0"/>
          </a:p>
          <a:p>
            <a:pPr marL="0" indent="0" hangingPunct="0">
              <a:buNone/>
            </a:pPr>
            <a:endParaRPr lang="en-GB" sz="2200" dirty="0" smtClean="0"/>
          </a:p>
          <a:p>
            <a:r>
              <a:rPr lang="en-CA" sz="2200" dirty="0" smtClean="0"/>
              <a:t>For </a:t>
            </a:r>
            <a:r>
              <a:rPr lang="en-CA" sz="2200" dirty="0"/>
              <a:t>CP-OFDM number of RB will be aligned to the agreement for spectrum utilisation</a:t>
            </a:r>
          </a:p>
          <a:p>
            <a:r>
              <a:rPr lang="en-CA" sz="2200" dirty="0"/>
              <a:t>For DFT-s-OFDM, number of RB for full allocation will be the closest to the CP-OFDM full allocation that satisfies number of RB=2^X*3^Y*5^Z</a:t>
            </a:r>
          </a:p>
          <a:p>
            <a:pPr hangingPunct="0"/>
            <a:endParaRPr lang="en-US" sz="2200" dirty="0"/>
          </a:p>
        </p:txBody>
      </p:sp>
      <p:grpSp>
        <p:nvGrpSpPr>
          <p:cNvPr id="5" name="Group 4"/>
          <p:cNvGrpSpPr/>
          <p:nvPr/>
        </p:nvGrpSpPr>
        <p:grpSpPr>
          <a:xfrm>
            <a:off x="835706" y="3407230"/>
            <a:ext cx="10323034" cy="1657576"/>
            <a:chOff x="868363" y="3664064"/>
            <a:chExt cx="10323034" cy="1657576"/>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363" y="3664064"/>
              <a:ext cx="10323034" cy="165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498771" y="4920343"/>
              <a:ext cx="664029" cy="130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75926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Reference for reporting MPR results</a:t>
            </a:r>
            <a:br>
              <a:rPr lang="en-CA" dirty="0" smtClean="0"/>
            </a:br>
            <a:endParaRPr lang="en-US" dirty="0"/>
          </a:p>
        </p:txBody>
      </p:sp>
      <p:sp>
        <p:nvSpPr>
          <p:cNvPr id="3" name="Content Placeholder 2"/>
          <p:cNvSpPr>
            <a:spLocks noGrp="1"/>
          </p:cNvSpPr>
          <p:nvPr>
            <p:ph idx="1"/>
          </p:nvPr>
        </p:nvSpPr>
        <p:spPr>
          <a:xfrm>
            <a:off x="631371" y="1230086"/>
            <a:ext cx="10907486" cy="4946877"/>
          </a:xfrm>
        </p:spPr>
        <p:txBody>
          <a:bodyPr>
            <a:noAutofit/>
          </a:bodyPr>
          <a:lstStyle/>
          <a:p>
            <a:pPr marL="0" indent="0">
              <a:spcBef>
                <a:spcPts val="0"/>
              </a:spcBef>
              <a:buNone/>
            </a:pPr>
            <a:r>
              <a:rPr lang="en-US" sz="2400" dirty="0" smtClean="0"/>
              <a:t>Above 24GHz:</a:t>
            </a:r>
          </a:p>
          <a:p>
            <a:pPr>
              <a:spcBef>
                <a:spcPts val="0"/>
              </a:spcBef>
            </a:pPr>
            <a:r>
              <a:rPr lang="en-US" sz="2400" dirty="0" smtClean="0"/>
              <a:t>Common absolute power cannot be used for above 24GHz as PA absolute power capability for individual antennas will depend on number of antenna assumed</a:t>
            </a:r>
          </a:p>
          <a:p>
            <a:pPr>
              <a:spcBef>
                <a:spcPts val="0"/>
              </a:spcBef>
            </a:pPr>
            <a:r>
              <a:rPr lang="en-US" sz="2400" dirty="0" smtClean="0"/>
              <a:t>To enable comparison between companies the results can be reported in terms of higher (reduced back-off, positive dB number) or  lower (increased back-off, negative dB number) power capability compared to the reference waveform case.</a:t>
            </a:r>
          </a:p>
          <a:p>
            <a:pPr>
              <a:spcBef>
                <a:spcPts val="0"/>
              </a:spcBef>
            </a:pPr>
            <a:r>
              <a:rPr lang="en-CA" sz="2000" dirty="0" smtClean="0"/>
              <a:t>For example: </a:t>
            </a:r>
          </a:p>
          <a:p>
            <a:pPr marL="685800" lvl="2">
              <a:spcBef>
                <a:spcPts val="0"/>
              </a:spcBef>
            </a:pPr>
            <a:r>
              <a:rPr lang="en-US" sz="1800" b="1" dirty="0"/>
              <a:t>DFT-s-OFDM Fully allocated </a:t>
            </a:r>
            <a:r>
              <a:rPr lang="en-US" sz="1800" b="1" dirty="0" smtClean="0"/>
              <a:t>135RB </a:t>
            </a:r>
            <a:r>
              <a:rPr lang="en-US" sz="1800" b="1" dirty="0"/>
              <a:t>60KHz SCS 100MHz QPSK, centered </a:t>
            </a:r>
            <a:r>
              <a:rPr lang="en-US" sz="1800" b="1" dirty="0" smtClean="0"/>
              <a:t>allocation =&gt; 0dB</a:t>
            </a:r>
          </a:p>
          <a:p>
            <a:pPr marL="685800" lvl="2">
              <a:spcBef>
                <a:spcPts val="0"/>
              </a:spcBef>
            </a:pPr>
            <a:r>
              <a:rPr lang="en-US" sz="1800" b="1" dirty="0"/>
              <a:t>DFT-s-OFDM Fully allocated </a:t>
            </a:r>
            <a:r>
              <a:rPr lang="en-US" sz="1800" b="1" dirty="0" smtClean="0"/>
              <a:t>135RB </a:t>
            </a:r>
            <a:r>
              <a:rPr lang="en-US" sz="1800" b="1" dirty="0"/>
              <a:t>60KHz SCS 100MHz </a:t>
            </a:r>
            <a:r>
              <a:rPr lang="en-US" sz="1800" b="1" dirty="0" smtClean="0"/>
              <a:t>PI/2 BPSK, </a:t>
            </a:r>
            <a:r>
              <a:rPr lang="en-US" sz="1800" b="1" dirty="0"/>
              <a:t>centered allocation =&gt; </a:t>
            </a:r>
            <a:r>
              <a:rPr lang="en-US" sz="1800" b="1" dirty="0" smtClean="0"/>
              <a:t>+</a:t>
            </a:r>
            <a:r>
              <a:rPr lang="en-US" sz="1800" b="1" dirty="0" err="1" smtClean="0"/>
              <a:t>XdB</a:t>
            </a:r>
            <a:endParaRPr lang="en-US" sz="1800" b="1" dirty="0" smtClean="0"/>
          </a:p>
          <a:p>
            <a:pPr marL="685800" lvl="2">
              <a:spcBef>
                <a:spcPts val="0"/>
              </a:spcBef>
            </a:pPr>
            <a:r>
              <a:rPr lang="en-US" sz="1800" b="1" dirty="0" smtClean="0"/>
              <a:t>CP-OFDM </a:t>
            </a:r>
            <a:r>
              <a:rPr lang="en-US" sz="1800" b="1" dirty="0"/>
              <a:t>Fully allocated </a:t>
            </a:r>
            <a:r>
              <a:rPr lang="en-US" sz="1800" b="1" dirty="0" smtClean="0"/>
              <a:t>136RB0 </a:t>
            </a:r>
            <a:r>
              <a:rPr lang="en-US" sz="1800" b="1" dirty="0"/>
              <a:t>60KHz SCS 100MHz </a:t>
            </a:r>
            <a:r>
              <a:rPr lang="en-US" sz="1800" b="1" dirty="0" smtClean="0"/>
              <a:t>16QAM =&gt; -</a:t>
            </a:r>
            <a:r>
              <a:rPr lang="en-US" sz="1800" b="1" dirty="0" err="1" smtClean="0"/>
              <a:t>XdB</a:t>
            </a:r>
            <a:endParaRPr lang="en-US" sz="1800" b="1" dirty="0" smtClean="0"/>
          </a:p>
          <a:p>
            <a:pPr marL="685800" lvl="2">
              <a:spcBef>
                <a:spcPts val="0"/>
              </a:spcBef>
            </a:pPr>
            <a:endParaRPr lang="en-US" sz="1800" b="1" dirty="0"/>
          </a:p>
          <a:p>
            <a:pPr marL="0" lvl="1" indent="0">
              <a:spcBef>
                <a:spcPts val="0"/>
              </a:spcBef>
              <a:buNone/>
            </a:pPr>
            <a:r>
              <a:rPr lang="en-CA" dirty="0" smtClean="0"/>
              <a:t>Sub-6GHz:</a:t>
            </a:r>
            <a:endParaRPr lang="en-US" dirty="0"/>
          </a:p>
          <a:p>
            <a:pPr>
              <a:spcBef>
                <a:spcPts val="0"/>
              </a:spcBef>
            </a:pPr>
            <a:r>
              <a:rPr lang="en-US" sz="2400" dirty="0"/>
              <a:t>Results are </a:t>
            </a:r>
            <a:r>
              <a:rPr lang="en-US" sz="2400" dirty="0" smtClean="0"/>
              <a:t>similarly reported </a:t>
            </a:r>
            <a:r>
              <a:rPr lang="en-US" sz="2400" dirty="0"/>
              <a:t>as positive or negative </a:t>
            </a:r>
            <a:r>
              <a:rPr lang="en-US" sz="2400" dirty="0" smtClean="0"/>
              <a:t>compared </a:t>
            </a:r>
            <a:r>
              <a:rPr lang="en-US" sz="2400" dirty="0"/>
              <a:t>to agreed </a:t>
            </a:r>
            <a:r>
              <a:rPr lang="en-US" sz="2400" dirty="0" smtClean="0"/>
              <a:t>reference waveform </a:t>
            </a:r>
            <a:r>
              <a:rPr lang="en-GB" sz="2400" dirty="0" smtClean="0"/>
              <a:t>maximum </a:t>
            </a:r>
            <a:r>
              <a:rPr lang="en-GB" sz="2400" dirty="0" smtClean="0"/>
              <a:t>power in R4-1706944</a:t>
            </a:r>
            <a:endParaRPr lang="en-US" sz="2400" dirty="0" smtClean="0"/>
          </a:p>
          <a:p>
            <a:pPr>
              <a:spcBef>
                <a:spcPts val="0"/>
              </a:spcBef>
            </a:pPr>
            <a:r>
              <a:rPr lang="en-GB" sz="2400" dirty="0" smtClean="0"/>
              <a:t>For </a:t>
            </a:r>
            <a:r>
              <a:rPr lang="en-GB" sz="2400" dirty="0"/>
              <a:t>transmitter impairment agreed </a:t>
            </a:r>
            <a:r>
              <a:rPr lang="en-GB" sz="2400" dirty="0" smtClean="0"/>
              <a:t>values </a:t>
            </a:r>
            <a:r>
              <a:rPr lang="en-GB" sz="2400" dirty="0"/>
              <a:t>in </a:t>
            </a:r>
            <a:r>
              <a:rPr lang="en-GB" sz="2400" dirty="0" smtClean="0"/>
              <a:t>R4-1706944 are used</a:t>
            </a:r>
            <a:endParaRPr lang="en-GB" sz="2400" dirty="0" smtClean="0"/>
          </a:p>
          <a:p>
            <a:pPr>
              <a:spcBef>
                <a:spcPts val="0"/>
              </a:spcBef>
            </a:pPr>
            <a:r>
              <a:rPr lang="en-GB" sz="2400" dirty="0" smtClean="0"/>
              <a:t>Reporting absolute output power is also acceptable. </a:t>
            </a:r>
            <a:endParaRPr lang="en-US" sz="2400" dirty="0"/>
          </a:p>
        </p:txBody>
      </p:sp>
    </p:spTree>
    <p:extLst>
      <p:ext uri="{BB962C8B-B14F-4D97-AF65-F5344CB8AC3E}">
        <p14:creationId xmlns:p14="http://schemas.microsoft.com/office/powerpoint/2010/main" val="4264863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Proposed minimum set of waveforms to be evaluated for NR sub-6GHz MPR evaluation</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354974073"/>
              </p:ext>
            </p:extLst>
          </p:nvPr>
        </p:nvGraphicFramePr>
        <p:xfrm>
          <a:off x="128063" y="1886827"/>
          <a:ext cx="11971010" cy="4526280"/>
        </p:xfrm>
        <a:graphic>
          <a:graphicData uri="http://schemas.openxmlformats.org/drawingml/2006/table">
            <a:tbl>
              <a:tblPr firstRow="1" bandRow="1">
                <a:tableStyleId>{7E9639D4-E3E2-4D34-9284-5A2195B3D0D7}</a:tableStyleId>
              </a:tblPr>
              <a:tblGrid>
                <a:gridCol w="1697736"/>
                <a:gridCol w="1917891"/>
                <a:gridCol w="1390777"/>
                <a:gridCol w="803593"/>
                <a:gridCol w="1474851"/>
                <a:gridCol w="4686162"/>
              </a:tblGrid>
              <a:tr h="370840">
                <a:tc>
                  <a:txBody>
                    <a:bodyPr/>
                    <a:lstStyle/>
                    <a:p>
                      <a:r>
                        <a:rPr lang="en-CA" dirty="0" smtClean="0"/>
                        <a:t>Waveform type</a:t>
                      </a:r>
                      <a:endParaRPr lang="en-US" dirty="0"/>
                    </a:p>
                  </a:txBody>
                  <a:tcPr/>
                </a:tc>
                <a:tc>
                  <a:txBody>
                    <a:bodyPr/>
                    <a:lstStyle/>
                    <a:p>
                      <a:r>
                        <a:rPr lang="en-CA" dirty="0" smtClean="0"/>
                        <a:t>Modulation order</a:t>
                      </a:r>
                      <a:endParaRPr lang="en-US" dirty="0"/>
                    </a:p>
                  </a:txBody>
                  <a:tcPr/>
                </a:tc>
                <a:tc>
                  <a:txBody>
                    <a:bodyPr/>
                    <a:lstStyle/>
                    <a:p>
                      <a:r>
                        <a:rPr lang="en-CA" dirty="0" smtClean="0"/>
                        <a:t>Channel</a:t>
                      </a:r>
                      <a:r>
                        <a:rPr lang="en-CA" baseline="0" dirty="0" smtClean="0"/>
                        <a:t> BW</a:t>
                      </a:r>
                      <a:endParaRPr lang="en-US" dirty="0"/>
                    </a:p>
                  </a:txBody>
                  <a:tcPr/>
                </a:tc>
                <a:tc>
                  <a:txBody>
                    <a:bodyPr/>
                    <a:lstStyle/>
                    <a:p>
                      <a:r>
                        <a:rPr lang="en-CA" dirty="0" smtClean="0"/>
                        <a:t>SCS </a:t>
                      </a:r>
                      <a:endParaRPr lang="en-US" dirty="0"/>
                    </a:p>
                  </a:txBody>
                  <a:tcPr/>
                </a:tc>
                <a:tc>
                  <a:txBody>
                    <a:bodyPr/>
                    <a:lstStyle/>
                    <a:p>
                      <a:r>
                        <a:rPr lang="en-CA" dirty="0" smtClean="0"/>
                        <a:t>RB allocation</a:t>
                      </a:r>
                      <a:endParaRPr lang="en-US" dirty="0"/>
                    </a:p>
                  </a:txBody>
                  <a:tcPr/>
                </a:tc>
                <a:tc>
                  <a:txBody>
                    <a:bodyPr/>
                    <a:lstStyle/>
                    <a:p>
                      <a:r>
                        <a:rPr lang="en-CA" dirty="0" smtClean="0"/>
                        <a:t>remark</a:t>
                      </a:r>
                      <a:endParaRPr lang="en-US" dirty="0"/>
                    </a:p>
                  </a:txBody>
                  <a:tcPr/>
                </a:tc>
              </a:tr>
              <a:tr h="370840">
                <a:tc>
                  <a:txBody>
                    <a:bodyPr/>
                    <a:lstStyle/>
                    <a:p>
                      <a:r>
                        <a:rPr lang="en-CA" dirty="0" smtClean="0"/>
                        <a:t>DFT-s-OFDM</a:t>
                      </a:r>
                      <a:endParaRPr lang="en-US" dirty="0"/>
                    </a:p>
                  </a:txBody>
                  <a:tcPr/>
                </a:tc>
                <a:tc>
                  <a:txBody>
                    <a:bodyPr/>
                    <a:lstStyle/>
                    <a:p>
                      <a:r>
                        <a:rPr lang="en-CA" dirty="0" smtClean="0"/>
                        <a:t>QPSK, 16QAM</a:t>
                      </a:r>
                      <a:endParaRPr lang="en-US" dirty="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100RB3</a:t>
                      </a:r>
                      <a:endParaRPr lang="en-US" dirty="0"/>
                    </a:p>
                  </a:txBody>
                  <a:tcPr/>
                </a:tc>
                <a:tc>
                  <a:txBody>
                    <a:bodyPr/>
                    <a:lstStyle/>
                    <a:p>
                      <a:r>
                        <a:rPr lang="en-CA" dirty="0" smtClean="0"/>
                        <a:t>Maximum DFT-s-OFDM allocation</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DFT-s-OFDM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16QAM</a:t>
                      </a:r>
                      <a:endParaRPr lang="en-US" dirty="0" smtClean="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18RB0</a:t>
                      </a:r>
                      <a:endParaRPr lang="en-US" dirty="0"/>
                    </a:p>
                  </a:txBody>
                  <a:tcPr/>
                </a:tc>
                <a:tc>
                  <a:txBody>
                    <a:bodyPr/>
                    <a:lstStyle/>
                    <a:p>
                      <a:r>
                        <a:rPr lang="en-CA" dirty="0" smtClean="0"/>
                        <a:t>Channel edge (LTE 0dB MPR for QPSK)</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DFT-s-OFDM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16QAM</a:t>
                      </a:r>
                      <a:endParaRPr lang="en-US" dirty="0" smtClean="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18RB18</a:t>
                      </a:r>
                      <a:endParaRPr lang="en-US" dirty="0"/>
                    </a:p>
                  </a:txBody>
                  <a:tcPr/>
                </a:tc>
                <a:tc>
                  <a:txBody>
                    <a:bodyPr/>
                    <a:lstStyle/>
                    <a:p>
                      <a:r>
                        <a:rPr lang="en-CA" dirty="0" smtClean="0"/>
                        <a:t>Inside channel</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DFT-s-OFDM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16QAM</a:t>
                      </a:r>
                      <a:endParaRPr lang="en-US" dirty="0" smtClean="0"/>
                    </a:p>
                  </a:txBody>
                  <a:tcPr/>
                </a:tc>
                <a:tc>
                  <a:txBody>
                    <a:bodyPr/>
                    <a:lstStyle/>
                    <a:p>
                      <a:r>
                        <a:rPr lang="en-CA" dirty="0" smtClean="0"/>
                        <a:t>100MHz</a:t>
                      </a:r>
                      <a:endParaRPr lang="en-US" dirty="0"/>
                    </a:p>
                  </a:txBody>
                  <a:tcPr/>
                </a:tc>
                <a:tc>
                  <a:txBody>
                    <a:bodyPr/>
                    <a:lstStyle/>
                    <a:p>
                      <a:r>
                        <a:rPr lang="en-CA" dirty="0" smtClean="0"/>
                        <a:t>30kHz</a:t>
                      </a:r>
                      <a:endParaRPr lang="en-US" dirty="0"/>
                    </a:p>
                  </a:txBody>
                  <a:tcPr/>
                </a:tc>
                <a:tc>
                  <a:txBody>
                    <a:bodyPr/>
                    <a:lstStyle/>
                    <a:p>
                      <a:r>
                        <a:rPr lang="en-CA" dirty="0" smtClean="0"/>
                        <a:t>270RB1</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Maximum channel BW</a:t>
                      </a:r>
                      <a:endParaRPr lang="en-US" dirty="0" smtClean="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16&amp;64QAM</a:t>
                      </a:r>
                      <a:endParaRPr lang="en-US" dirty="0" smtClean="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106RB0</a:t>
                      </a:r>
                      <a:endParaRPr lang="en-US" dirty="0"/>
                    </a:p>
                  </a:txBody>
                  <a:tcPr/>
                </a:tc>
                <a:tc>
                  <a:txBody>
                    <a:bodyPr/>
                    <a:lstStyle/>
                    <a:p>
                      <a:r>
                        <a:rPr lang="en-CA" dirty="0" smtClean="0"/>
                        <a:t>Allocation</a:t>
                      </a:r>
                      <a:r>
                        <a:rPr lang="en-CA" baseline="0" dirty="0" smtClean="0"/>
                        <a:t> for spectrum utilisation</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16&amp;64QAM</a:t>
                      </a:r>
                      <a:endParaRPr lang="en-US" dirty="0" smtClean="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18RB0</a:t>
                      </a:r>
                      <a:endParaRPr lang="en-US" dirty="0"/>
                    </a:p>
                  </a:txBody>
                  <a:tcPr/>
                </a:tc>
                <a:tc>
                  <a:txBody>
                    <a:bodyPr/>
                    <a:lstStyle/>
                    <a:p>
                      <a:r>
                        <a:rPr lang="en-CA" dirty="0" smtClean="0"/>
                        <a:t>Channel Edge</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16&amp;64QAM</a:t>
                      </a:r>
                      <a:endParaRPr lang="en-US" dirty="0" smtClean="0"/>
                    </a:p>
                  </a:txBody>
                  <a:tcPr/>
                </a:tc>
                <a:tc>
                  <a:txBody>
                    <a:bodyPr/>
                    <a:lstStyle/>
                    <a:p>
                      <a:r>
                        <a:rPr lang="en-CA" dirty="0" smtClean="0"/>
                        <a:t>20MHz</a:t>
                      </a:r>
                      <a:endParaRPr lang="en-US" dirty="0"/>
                    </a:p>
                  </a:txBody>
                  <a:tcPr/>
                </a:tc>
                <a:tc>
                  <a:txBody>
                    <a:bodyPr/>
                    <a:lstStyle/>
                    <a:p>
                      <a:r>
                        <a:rPr lang="en-CA" dirty="0" smtClean="0"/>
                        <a:t>15kHz</a:t>
                      </a:r>
                      <a:endParaRPr lang="en-US" dirty="0"/>
                    </a:p>
                  </a:txBody>
                  <a:tcPr/>
                </a:tc>
                <a:tc>
                  <a:txBody>
                    <a:bodyPr/>
                    <a:lstStyle/>
                    <a:p>
                      <a:r>
                        <a:rPr lang="en-CA" dirty="0" smtClean="0"/>
                        <a:t>18RB18</a:t>
                      </a:r>
                      <a:endParaRPr lang="en-US" dirty="0"/>
                    </a:p>
                  </a:txBody>
                  <a:tcPr/>
                </a:tc>
                <a:tc>
                  <a:txBody>
                    <a:bodyPr/>
                    <a:lstStyle/>
                    <a:p>
                      <a:r>
                        <a:rPr lang="en-CA" dirty="0" smtClean="0"/>
                        <a:t>Inside Channel</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16&amp;64QAM</a:t>
                      </a:r>
                      <a:endParaRPr lang="en-US" dirty="0" smtClean="0"/>
                    </a:p>
                  </a:txBody>
                  <a:tcPr/>
                </a:tc>
                <a:tc>
                  <a:txBody>
                    <a:bodyPr/>
                    <a:lstStyle/>
                    <a:p>
                      <a:r>
                        <a:rPr lang="en-CA" dirty="0" smtClean="0"/>
                        <a:t>100MHz</a:t>
                      </a:r>
                      <a:endParaRPr lang="en-US" dirty="0"/>
                    </a:p>
                  </a:txBody>
                  <a:tcPr/>
                </a:tc>
                <a:tc>
                  <a:txBody>
                    <a:bodyPr/>
                    <a:lstStyle/>
                    <a:p>
                      <a:r>
                        <a:rPr lang="en-CA" dirty="0" smtClean="0"/>
                        <a:t>30kHz</a:t>
                      </a:r>
                      <a:endParaRPr lang="en-US" dirty="0"/>
                    </a:p>
                  </a:txBody>
                  <a:tcPr/>
                </a:tc>
                <a:tc>
                  <a:txBody>
                    <a:bodyPr/>
                    <a:lstStyle/>
                    <a:p>
                      <a:r>
                        <a:rPr lang="en-CA" dirty="0" smtClean="0"/>
                        <a:t>273RB0</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Allocation</a:t>
                      </a:r>
                      <a:r>
                        <a:rPr lang="en-CA" baseline="0" dirty="0" smtClean="0"/>
                        <a:t> for spectrum utilisation &amp; max CH BW</a:t>
                      </a:r>
                      <a:endParaRPr lang="en-US" dirty="0" smtClean="0"/>
                    </a:p>
                  </a:txBody>
                  <a:tcPr/>
                </a:tc>
              </a:tr>
              <a:tr h="370840">
                <a:tc grid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Companies are encouraged</a:t>
                      </a:r>
                      <a:r>
                        <a:rPr lang="en-CA" baseline="0" dirty="0" smtClean="0"/>
                        <a:t> to report reduced MPR and negative MPR cases</a:t>
                      </a:r>
                    </a:p>
                    <a:p>
                      <a:pPr marL="0" marR="0" lvl="1" indent="0" algn="l" defTabSz="914400" rtl="0" eaLnBrk="1" fontAlgn="auto" latinLnBrk="0" hangingPunct="1">
                        <a:lnSpc>
                          <a:spcPct val="100000"/>
                        </a:lnSpc>
                        <a:spcBef>
                          <a:spcPts val="0"/>
                        </a:spcBef>
                        <a:spcAft>
                          <a:spcPts val="0"/>
                        </a:spcAft>
                        <a:buClrTx/>
                        <a:buSzTx/>
                        <a:buFontTx/>
                        <a:buNone/>
                        <a:tabLst/>
                        <a:defRPr/>
                      </a:pPr>
                      <a:r>
                        <a:rPr lang="en-CA" dirty="0" smtClean="0"/>
                        <a:t>Companies are encouraged to report which criteria is limiting and when applicable which transmitter impairments drives the limitation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CA" dirty="0" smtClean="0"/>
                        <a:t>Companies are encouraged</a:t>
                      </a:r>
                      <a:r>
                        <a:rPr lang="en-CA" baseline="0" dirty="0" smtClean="0"/>
                        <a:t> to provide their view of Pi/2 BPSK use at sub-6GHz</a:t>
                      </a:r>
                      <a:endParaRPr 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2551120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86" y="365125"/>
            <a:ext cx="11103428" cy="1325563"/>
          </a:xfrm>
        </p:spPr>
        <p:txBody>
          <a:bodyPr>
            <a:normAutofit/>
          </a:bodyPr>
          <a:lstStyle/>
          <a:p>
            <a:r>
              <a:rPr lang="en-CA" dirty="0" smtClean="0"/>
              <a:t>Proposed minimum set of waveforms to be evaluated for NR above 24GHz MPR evaluation</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565856254"/>
              </p:ext>
            </p:extLst>
          </p:nvPr>
        </p:nvGraphicFramePr>
        <p:xfrm>
          <a:off x="194971" y="1625038"/>
          <a:ext cx="11822858" cy="4673600"/>
        </p:xfrm>
        <a:graphic>
          <a:graphicData uri="http://schemas.openxmlformats.org/drawingml/2006/table">
            <a:tbl>
              <a:tblPr firstRow="1" bandRow="1">
                <a:tableStyleId>{7E9639D4-E3E2-4D34-9284-5A2195B3D0D7}</a:tableStyleId>
              </a:tblPr>
              <a:tblGrid>
                <a:gridCol w="1697736"/>
                <a:gridCol w="1917891"/>
                <a:gridCol w="1390777"/>
                <a:gridCol w="898343"/>
                <a:gridCol w="1460810"/>
                <a:gridCol w="4457301"/>
              </a:tblGrid>
              <a:tr h="370840">
                <a:tc>
                  <a:txBody>
                    <a:bodyPr/>
                    <a:lstStyle/>
                    <a:p>
                      <a:r>
                        <a:rPr lang="en-CA" dirty="0" smtClean="0"/>
                        <a:t>Waveform type</a:t>
                      </a:r>
                      <a:endParaRPr lang="en-US" dirty="0"/>
                    </a:p>
                  </a:txBody>
                  <a:tcPr/>
                </a:tc>
                <a:tc>
                  <a:txBody>
                    <a:bodyPr/>
                    <a:lstStyle/>
                    <a:p>
                      <a:r>
                        <a:rPr lang="en-CA" dirty="0" smtClean="0"/>
                        <a:t>Modulation order</a:t>
                      </a:r>
                      <a:endParaRPr lang="en-US" dirty="0"/>
                    </a:p>
                  </a:txBody>
                  <a:tcPr/>
                </a:tc>
                <a:tc>
                  <a:txBody>
                    <a:bodyPr/>
                    <a:lstStyle/>
                    <a:p>
                      <a:r>
                        <a:rPr lang="en-CA" dirty="0" smtClean="0"/>
                        <a:t>Channel</a:t>
                      </a:r>
                      <a:r>
                        <a:rPr lang="en-CA" baseline="0" dirty="0" smtClean="0"/>
                        <a:t> BW</a:t>
                      </a:r>
                      <a:endParaRPr lang="en-US" dirty="0"/>
                    </a:p>
                  </a:txBody>
                  <a:tcPr/>
                </a:tc>
                <a:tc>
                  <a:txBody>
                    <a:bodyPr/>
                    <a:lstStyle/>
                    <a:p>
                      <a:r>
                        <a:rPr lang="en-CA" dirty="0" smtClean="0"/>
                        <a:t>SCS </a:t>
                      </a:r>
                      <a:endParaRPr lang="en-US" dirty="0"/>
                    </a:p>
                  </a:txBody>
                  <a:tcPr/>
                </a:tc>
                <a:tc>
                  <a:txBody>
                    <a:bodyPr/>
                    <a:lstStyle/>
                    <a:p>
                      <a:r>
                        <a:rPr lang="en-CA" dirty="0" smtClean="0"/>
                        <a:t>RB allocation</a:t>
                      </a:r>
                      <a:endParaRPr lang="en-US" dirty="0"/>
                    </a:p>
                  </a:txBody>
                  <a:tcPr/>
                </a:tc>
                <a:tc>
                  <a:txBody>
                    <a:bodyPr/>
                    <a:lstStyle/>
                    <a:p>
                      <a:r>
                        <a:rPr lang="en-CA" dirty="0" smtClean="0"/>
                        <a:t>remark</a:t>
                      </a:r>
                      <a:endParaRPr lang="en-US" dirty="0"/>
                    </a:p>
                  </a:txBody>
                  <a:tcPr/>
                </a:tc>
              </a:tr>
              <a:tr h="370840">
                <a:tc>
                  <a:txBody>
                    <a:bodyPr/>
                    <a:lstStyle/>
                    <a:p>
                      <a:r>
                        <a:rPr lang="en-CA" dirty="0" smtClean="0"/>
                        <a:t>DFT-s-OFDM</a:t>
                      </a:r>
                      <a:endParaRPr lang="en-US" dirty="0"/>
                    </a:p>
                  </a:txBody>
                  <a:tcPr/>
                </a:tc>
                <a:tc>
                  <a:txBody>
                    <a:bodyPr/>
                    <a:lstStyle/>
                    <a:p>
                      <a:r>
                        <a:rPr lang="en-CA" dirty="0" smtClean="0"/>
                        <a:t>16QAM,</a:t>
                      </a:r>
                      <a:r>
                        <a:rPr lang="en-CA" baseline="0" dirty="0" smtClean="0"/>
                        <a:t> </a:t>
                      </a:r>
                      <a:r>
                        <a:rPr lang="en-CA" dirty="0" smtClean="0"/>
                        <a:t>QPSK, Pi/2 BPSK (w/wo Shaping)</a:t>
                      </a:r>
                      <a:endParaRPr lang="en-US" dirty="0"/>
                    </a:p>
                  </a:txBody>
                  <a:tcPr/>
                </a:tc>
                <a:tc>
                  <a:txBody>
                    <a:bodyPr/>
                    <a:lstStyle/>
                    <a:p>
                      <a:r>
                        <a:rPr lang="en-CA" dirty="0" smtClean="0"/>
                        <a:t>100MHz</a:t>
                      </a:r>
                      <a:endParaRPr lang="en-US" dirty="0"/>
                    </a:p>
                  </a:txBody>
                  <a:tcPr/>
                </a:tc>
                <a:tc>
                  <a:txBody>
                    <a:bodyPr/>
                    <a:lstStyle/>
                    <a:p>
                      <a:r>
                        <a:rPr lang="en-CA" dirty="0" smtClean="0"/>
                        <a:t>60kHz</a:t>
                      </a:r>
                      <a:endParaRPr lang="en-US" dirty="0"/>
                    </a:p>
                  </a:txBody>
                  <a:tcPr/>
                </a:tc>
                <a:tc>
                  <a:txBody>
                    <a:bodyPr/>
                    <a:lstStyle/>
                    <a:p>
                      <a:r>
                        <a:rPr lang="en-CA" dirty="0" smtClean="0"/>
                        <a:t>[135]RB[X]</a:t>
                      </a:r>
                    </a:p>
                  </a:txBody>
                  <a:tcPr/>
                </a:tc>
                <a:tc>
                  <a:txBody>
                    <a:bodyPr/>
                    <a:lstStyle/>
                    <a:p>
                      <a:r>
                        <a:rPr lang="en-CA" dirty="0" smtClean="0"/>
                        <a:t>Maximum DFT-s-OFDM allocation, QPSK case is reference waveform</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DFT-s-OFDM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a:t>
                      </a:r>
                      <a:endParaRPr lang="en-US" dirty="0" smtClean="0"/>
                    </a:p>
                  </a:txBody>
                  <a:tcPr/>
                </a:tc>
                <a:tc>
                  <a:txBody>
                    <a:bodyPr/>
                    <a:lstStyle/>
                    <a:p>
                      <a:r>
                        <a:rPr lang="en-CA" dirty="0" smtClean="0"/>
                        <a:t>400MHz</a:t>
                      </a:r>
                      <a:endParaRPr lang="en-US" dirty="0"/>
                    </a:p>
                  </a:txBody>
                  <a:tcPr/>
                </a:tc>
                <a:tc>
                  <a:txBody>
                    <a:bodyPr/>
                    <a:lstStyle/>
                    <a:p>
                      <a:r>
                        <a:rPr lang="en-CA" dirty="0" smtClean="0"/>
                        <a:t>120kHz</a:t>
                      </a:r>
                      <a:endParaRPr lang="en-US" dirty="0"/>
                    </a:p>
                  </a:txBody>
                  <a:tcPr/>
                </a:tc>
                <a:tc>
                  <a:txBody>
                    <a:bodyPr/>
                    <a:lstStyle/>
                    <a:p>
                      <a:r>
                        <a:rPr lang="en-CA" dirty="0" smtClean="0"/>
                        <a:t>[270]RB[Y]</a:t>
                      </a:r>
                    </a:p>
                  </a:txBody>
                  <a:tcPr/>
                </a:tc>
                <a:tc>
                  <a:txBody>
                    <a:bodyPr/>
                    <a:lstStyle/>
                    <a:p>
                      <a:r>
                        <a:rPr lang="en-CA" dirty="0" smtClean="0"/>
                        <a:t>Max channel BW</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 16QAM</a:t>
                      </a:r>
                      <a:endParaRPr lang="en-US" dirty="0" smtClean="0"/>
                    </a:p>
                  </a:txBody>
                  <a:tcPr/>
                </a:tc>
                <a:tc>
                  <a:txBody>
                    <a:bodyPr/>
                    <a:lstStyle/>
                    <a:p>
                      <a:r>
                        <a:rPr lang="en-CA" dirty="0" smtClean="0"/>
                        <a:t>100MHz</a:t>
                      </a:r>
                      <a:endParaRPr lang="en-US" dirty="0"/>
                    </a:p>
                  </a:txBody>
                  <a:tcPr/>
                </a:tc>
                <a:tc>
                  <a:txBody>
                    <a:bodyPr/>
                    <a:lstStyle/>
                    <a:p>
                      <a:r>
                        <a:rPr lang="en-CA" dirty="0" smtClean="0"/>
                        <a:t>60kHz</a:t>
                      </a:r>
                      <a:endParaRPr lang="en-US" dirty="0"/>
                    </a:p>
                  </a:txBody>
                  <a:tcPr/>
                </a:tc>
                <a:tc>
                  <a:txBody>
                    <a:bodyPr/>
                    <a:lstStyle/>
                    <a:p>
                      <a:r>
                        <a:rPr lang="en-CA" dirty="0" smtClean="0"/>
                        <a:t>136RB0</a:t>
                      </a:r>
                    </a:p>
                    <a:p>
                      <a:r>
                        <a:rPr lang="en-GB" sz="1800" kern="1200" dirty="0" smtClean="0">
                          <a:solidFill>
                            <a:schemeClr val="tx1"/>
                          </a:solidFill>
                          <a:effectLst/>
                          <a:latin typeface="+mn-lt"/>
                          <a:ea typeface="+mn-ea"/>
                          <a:cs typeface="+mn-cs"/>
                        </a:rPr>
                        <a:t>[132,136]</a:t>
                      </a:r>
                      <a:endParaRPr lang="en-US" dirty="0"/>
                    </a:p>
                  </a:txBody>
                  <a:tcPr/>
                </a:tc>
                <a:tc>
                  <a:txBody>
                    <a:bodyPr/>
                    <a:lstStyle/>
                    <a:p>
                      <a:r>
                        <a:rPr lang="en-CA" dirty="0" smtClean="0"/>
                        <a:t>Allocation</a:t>
                      </a:r>
                      <a:r>
                        <a:rPr lang="en-CA" baseline="0" dirty="0" smtClean="0"/>
                        <a:t> for spectrum utilisation</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CP-OFDM</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QPSK</a:t>
                      </a:r>
                      <a:endParaRPr lang="en-US" dirty="0" smtClean="0"/>
                    </a:p>
                  </a:txBody>
                  <a:tcPr/>
                </a:tc>
                <a:tc>
                  <a:txBody>
                    <a:bodyPr/>
                    <a:lstStyle/>
                    <a:p>
                      <a:r>
                        <a:rPr lang="en-CA" dirty="0" smtClean="0"/>
                        <a:t>400MHz</a:t>
                      </a:r>
                      <a:endParaRPr lang="en-US" dirty="0"/>
                    </a:p>
                  </a:txBody>
                  <a:tcPr/>
                </a:tc>
                <a:tc>
                  <a:txBody>
                    <a:bodyPr/>
                    <a:lstStyle/>
                    <a:p>
                      <a:r>
                        <a:rPr lang="en-CA" dirty="0" smtClean="0"/>
                        <a:t>120kHz</a:t>
                      </a:r>
                      <a:endParaRPr lang="en-US" dirty="0"/>
                    </a:p>
                  </a:txBody>
                  <a:tcPr/>
                </a:tc>
                <a:tc>
                  <a:txBody>
                    <a:bodyPr/>
                    <a:lstStyle/>
                    <a:p>
                      <a:r>
                        <a:rPr lang="en-CA" dirty="0" smtClean="0"/>
                        <a:t>275RB0</a:t>
                      </a:r>
                    </a:p>
                    <a:p>
                      <a:r>
                        <a:rPr lang="en-GB" sz="1800" kern="1200" dirty="0" smtClean="0">
                          <a:solidFill>
                            <a:schemeClr val="tx1"/>
                          </a:solidFill>
                          <a:effectLst/>
                          <a:latin typeface="+mn-lt"/>
                          <a:ea typeface="+mn-ea"/>
                          <a:cs typeface="+mn-cs"/>
                        </a:rPr>
                        <a:t>[264,275]</a:t>
                      </a:r>
                      <a:endParaRPr lang="en-US" dirty="0"/>
                    </a:p>
                  </a:txBody>
                  <a:tcPr/>
                </a:tc>
                <a:tc>
                  <a:txBody>
                    <a:bodyPr/>
                    <a:lstStyle/>
                    <a:p>
                      <a:r>
                        <a:rPr lang="en-CA" dirty="0" smtClean="0"/>
                        <a:t>Max channel BW</a:t>
                      </a:r>
                      <a:endParaRPr lang="en-US" dirty="0"/>
                    </a:p>
                  </a:txBody>
                  <a:tcPr/>
                </a:tc>
              </a:tr>
              <a:tr h="370840">
                <a:tc gridSpan="6">
                  <a:txBody>
                    <a:bodyPr/>
                    <a:lstStyle/>
                    <a:p>
                      <a:pPr>
                        <a:spcBef>
                          <a:spcPts val="0"/>
                        </a:spcBef>
                      </a:pPr>
                      <a:r>
                        <a:rPr lang="en-US" sz="1800" dirty="0" smtClean="0"/>
                        <a:t>To enable comparison between companies the results can be reported in terms of higher (reduced back-off, positive dB number) or  lower (increased back-off, negative dB number) power capability compared to the reference waveform case.</a:t>
                      </a:r>
                    </a:p>
                    <a:p>
                      <a:pPr marL="0" marR="0" lvl="1" indent="0" algn="l" defTabSz="914400" rtl="0" eaLnBrk="1" fontAlgn="auto" latinLnBrk="0" hangingPunct="1">
                        <a:lnSpc>
                          <a:spcPct val="100000"/>
                        </a:lnSpc>
                        <a:spcBef>
                          <a:spcPts val="0"/>
                        </a:spcBef>
                        <a:spcAft>
                          <a:spcPts val="0"/>
                        </a:spcAft>
                        <a:buClrTx/>
                        <a:buSzTx/>
                        <a:buFontTx/>
                        <a:buNone/>
                        <a:tabLst/>
                        <a:defRPr/>
                      </a:pPr>
                      <a:r>
                        <a:rPr lang="en-CA" dirty="0" smtClean="0"/>
                        <a:t>Companies are encouraged to report which criteria is limiting and when applicable which transmitter impairments drives the limitation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CA" dirty="0" smtClean="0"/>
                        <a:t>Companies are encouraged to report which criteria is limiting and when applicable which transmitter impairments drives the limitation</a:t>
                      </a:r>
                      <a:endParaRPr 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41509450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847</TotalTime>
  <Words>872</Words>
  <Application>Microsoft Office PowerPoint</Application>
  <PresentationFormat>Custom</PresentationFormat>
  <Paragraphs>140</Paragraphs>
  <Slides>7</Slides>
  <Notes>4</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WF on waveforms to be evaluated for UE MPR simulations and measurements for both sub-6GHz and Above 24GHz NR</vt:lpstr>
      <vt:lpstr>Background information </vt:lpstr>
      <vt:lpstr>References</vt:lpstr>
      <vt:lpstr>RB allocation and RB numbering </vt:lpstr>
      <vt:lpstr>Reference for reporting MPR results </vt:lpstr>
      <vt:lpstr>Proposed minimum set of waveforms to be evaluated for NR sub-6GHz MPR evaluation</vt:lpstr>
      <vt:lpstr>Proposed minimum set of waveforms to be evaluated for NR above 24GHz MPR evaluation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mmW ACLR and ACS</dc:title>
  <dc:creator>Marco Papaleo</dc:creator>
  <cp:lastModifiedBy>Dominique Brunel</cp:lastModifiedBy>
  <cp:revision>54</cp:revision>
  <dcterms:created xsi:type="dcterms:W3CDTF">2017-05-16T04:27:47Z</dcterms:created>
  <dcterms:modified xsi:type="dcterms:W3CDTF">2017-06-29T04:18:27Z</dcterms:modified>
</cp:coreProperties>
</file>