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9"/>
  </p:notesMasterIdLst>
  <p:sldIdLst>
    <p:sldId id="336" r:id="rId4"/>
    <p:sldId id="341" r:id="rId5"/>
    <p:sldId id="345" r:id="rId6"/>
    <p:sldId id="346" r:id="rId7"/>
    <p:sldId id="347" r:id="rId8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0000FF"/>
    <a:srgbClr val="FF0000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 varScale="1">
        <p:scale>
          <a:sx n="74" d="100"/>
          <a:sy n="74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2017/6/29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spurious emission for NR UE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NR#2 Meeting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Qingdao, China, 27 - 29 June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R4-1706938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107504" y="197768"/>
            <a:ext cx="8928992" cy="1143000"/>
          </a:xfrm>
        </p:spPr>
        <p:txBody>
          <a:bodyPr/>
          <a:lstStyle/>
          <a:p>
            <a:pPr eaLnBrk="1" hangingPunct="1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492944" y="1299939"/>
            <a:ext cx="8183512" cy="4505325"/>
          </a:xfrm>
        </p:spPr>
        <p:txBody>
          <a:bodyPr/>
          <a:lstStyle/>
          <a:p>
            <a:pPr lvl="0"/>
            <a:r>
              <a:rPr lang="en-US" altLang="ja-JP" sz="1600" b="1" dirty="0"/>
              <a:t>General spurious</a:t>
            </a:r>
            <a:r>
              <a:rPr lang="en-US" altLang="ja-JP" sz="1600" dirty="0"/>
              <a:t> </a:t>
            </a:r>
          </a:p>
          <a:p>
            <a:pPr lvl="1"/>
            <a:r>
              <a:rPr lang="en-US" altLang="ja-JP" sz="1400" b="1" dirty="0"/>
              <a:t>Values in mmWave, there are two levels under discussion.</a:t>
            </a:r>
            <a:r>
              <a:rPr lang="en-US" altLang="ja-JP" sz="1400" dirty="0"/>
              <a:t> </a:t>
            </a:r>
          </a:p>
          <a:p>
            <a:pPr lvl="2"/>
            <a:r>
              <a:rPr lang="en-US" altLang="ja-JP" sz="1200" b="1" dirty="0"/>
              <a:t>-13 dBm/MHz (TRP)</a:t>
            </a:r>
            <a:r>
              <a:rPr lang="en-US" altLang="ja-JP" sz="1200" dirty="0"/>
              <a:t> </a:t>
            </a:r>
          </a:p>
          <a:p>
            <a:pPr lvl="3"/>
            <a:r>
              <a:rPr lang="en-US" altLang="ja-JP" sz="1100" b="1" dirty="0"/>
              <a:t>FCC limit</a:t>
            </a:r>
            <a:endParaRPr lang="en-US" altLang="ja-JP" sz="1100" dirty="0"/>
          </a:p>
          <a:p>
            <a:pPr lvl="3"/>
            <a:r>
              <a:rPr lang="en-US" altLang="ja-JP" sz="1100" b="1" dirty="0"/>
              <a:t>Category A limit defined in the ITU-R SM.329-12</a:t>
            </a:r>
            <a:endParaRPr lang="en-US" altLang="ja-JP" sz="1100" dirty="0"/>
          </a:p>
          <a:p>
            <a:pPr lvl="3"/>
            <a:r>
              <a:rPr lang="en-US" altLang="ja-JP" sz="1100" b="1" dirty="0"/>
              <a:t>ITU-R response in the SI phase.</a:t>
            </a:r>
            <a:endParaRPr lang="en-US" altLang="ja-JP" sz="1100" dirty="0"/>
          </a:p>
          <a:p>
            <a:pPr lvl="2"/>
            <a:r>
              <a:rPr lang="en-US" altLang="ja-JP" sz="1200" b="1" dirty="0"/>
              <a:t>-30 dBm/MHz (TRP)</a:t>
            </a:r>
            <a:r>
              <a:rPr lang="en-US" altLang="ja-JP" sz="1200" dirty="0"/>
              <a:t> </a:t>
            </a:r>
          </a:p>
          <a:p>
            <a:pPr lvl="3"/>
            <a:r>
              <a:rPr lang="en-US" altLang="ja-JP" sz="1100" b="1" dirty="0"/>
              <a:t>Category B limit defined in the ITU-R </a:t>
            </a:r>
            <a:r>
              <a:rPr lang="en-US" altLang="ja-JP" sz="1100" b="1" dirty="0" smtClean="0"/>
              <a:t>SM.329-12</a:t>
            </a:r>
            <a:br>
              <a:rPr lang="en-US" altLang="ja-JP" sz="1100" b="1" dirty="0" smtClean="0"/>
            </a:br>
            <a:r>
              <a:rPr lang="en-US" altLang="ja-JP" sz="1200" b="1" dirty="0" smtClean="0"/>
              <a:t>(</a:t>
            </a:r>
            <a:r>
              <a:rPr lang="en-US" altLang="ja-JP" sz="1200" b="1" dirty="0"/>
              <a:t>This might be required for NR in some countries)</a:t>
            </a:r>
            <a:endParaRPr lang="en-US" altLang="ja-JP" sz="1600" dirty="0"/>
          </a:p>
          <a:p>
            <a:pPr lvl="0"/>
            <a:r>
              <a:rPr lang="en-US" altLang="ja-JP" sz="1600" b="1" dirty="0"/>
              <a:t>ITU-R has sent an LS [1] to ask 3GPP the feasibility of -30 </a:t>
            </a:r>
            <a:r>
              <a:rPr lang="en-US" altLang="ja-JP" sz="1600" b="1" dirty="0" smtClean="0"/>
              <a:t>dBm/MHz for both UE and BS, </a:t>
            </a:r>
            <a:r>
              <a:rPr lang="en-US" altLang="ja-JP" sz="1600" b="1" dirty="0"/>
              <a:t>and if not feasible, achievable value is requested</a:t>
            </a:r>
            <a:endParaRPr lang="en-US" altLang="ja-JP" sz="1600" dirty="0"/>
          </a:p>
          <a:p>
            <a:pPr lvl="0"/>
            <a:r>
              <a:rPr lang="en-US" altLang="ja-JP" sz="1600" b="1" dirty="0"/>
              <a:t>Additional spurious</a:t>
            </a:r>
            <a:r>
              <a:rPr lang="en-US" altLang="ja-JP" sz="1600" dirty="0"/>
              <a:t> </a:t>
            </a:r>
          </a:p>
          <a:p>
            <a:pPr lvl="1"/>
            <a:r>
              <a:rPr lang="en-US" altLang="ja-JP" sz="1400" b="1" dirty="0"/>
              <a:t>ITU-R requests information regarding feasibility of more stringent limits to protect specific sensitive services</a:t>
            </a:r>
            <a:endParaRPr lang="en-US" altLang="ja-JP" sz="1400" dirty="0"/>
          </a:p>
          <a:p>
            <a:pPr lvl="1"/>
            <a:r>
              <a:rPr lang="en-US" altLang="ja-JP" sz="1400" b="1" dirty="0"/>
              <a:t>One of their proposals is to increase reference bandwidth for some passive bands</a:t>
            </a:r>
            <a:endParaRPr lang="en-US" altLang="ja-JP" sz="1400" dirty="0"/>
          </a:p>
          <a:p>
            <a:pPr lvl="1"/>
            <a:r>
              <a:rPr lang="en-US" altLang="ja-JP" sz="1400" b="1" dirty="0"/>
              <a:t>The following is an example of such more stringent limits</a:t>
            </a:r>
            <a:r>
              <a:rPr lang="en-US" altLang="ja-JP" sz="1400" dirty="0"/>
              <a:t> </a:t>
            </a:r>
          </a:p>
          <a:p>
            <a:pPr lvl="2" algn="just"/>
            <a:r>
              <a:rPr lang="en-US" altLang="ja-JP" sz="1200" b="1" dirty="0"/>
              <a:t>23.6-24 GHz </a:t>
            </a:r>
            <a:r>
              <a:rPr lang="en-US" altLang="ja-JP" sz="1200" dirty="0" smtClean="0"/>
              <a:t>-&gt;</a:t>
            </a:r>
            <a:r>
              <a:rPr lang="en-US" altLang="ja-JP" sz="1200" b="1" dirty="0" smtClean="0"/>
              <a:t> </a:t>
            </a:r>
            <a:r>
              <a:rPr lang="en-US" altLang="ja-JP" sz="1200" b="1" dirty="0"/>
              <a:t>200MHz</a:t>
            </a:r>
            <a:r>
              <a:rPr lang="ja-JP" altLang="en-US" sz="1200" b="1" dirty="0"/>
              <a:t>　</a:t>
            </a:r>
            <a:endParaRPr lang="en-US" altLang="ja-JP" sz="1200" dirty="0"/>
          </a:p>
          <a:p>
            <a:pPr lvl="2"/>
            <a:r>
              <a:rPr lang="en-US" altLang="ja-JP" sz="1200" b="1" dirty="0"/>
              <a:t>31.3-31.8 GHz </a:t>
            </a:r>
            <a:r>
              <a:rPr lang="en-US" altLang="ja-JP" sz="1200" dirty="0" smtClean="0"/>
              <a:t>-&gt;</a:t>
            </a:r>
            <a:r>
              <a:rPr lang="en-US" altLang="ja-JP" sz="1200" b="1" dirty="0" smtClean="0"/>
              <a:t> </a:t>
            </a:r>
            <a:r>
              <a:rPr lang="en-US" altLang="ja-JP" sz="1200" b="1" dirty="0"/>
              <a:t>200MHz</a:t>
            </a:r>
            <a:endParaRPr lang="en-US" altLang="ja-JP" sz="1200" dirty="0"/>
          </a:p>
          <a:p>
            <a:pPr lvl="2"/>
            <a:r>
              <a:rPr lang="en-US" altLang="ja-JP" sz="1200" b="1" dirty="0"/>
              <a:t>50.2-50.4 GHz </a:t>
            </a:r>
            <a:r>
              <a:rPr lang="en-US" altLang="ja-JP" sz="1200" dirty="0" smtClean="0"/>
              <a:t>-&gt;</a:t>
            </a:r>
            <a:r>
              <a:rPr lang="en-US" altLang="ja-JP" sz="1200" b="1" dirty="0" smtClean="0"/>
              <a:t> </a:t>
            </a:r>
            <a:r>
              <a:rPr lang="en-US" altLang="ja-JP" sz="1200" b="1" dirty="0"/>
              <a:t>200MHz</a:t>
            </a:r>
            <a:endParaRPr lang="en-US" altLang="ja-JP" sz="1200" dirty="0"/>
          </a:p>
          <a:p>
            <a:pPr lvl="2"/>
            <a:r>
              <a:rPr lang="en-US" altLang="ja-JP" sz="1200" b="1" dirty="0"/>
              <a:t>52.6-54.25 GHz </a:t>
            </a:r>
            <a:r>
              <a:rPr lang="en-US" altLang="ja-JP" sz="1200" dirty="0" smtClean="0"/>
              <a:t>-&gt;</a:t>
            </a:r>
            <a:r>
              <a:rPr lang="en-US" altLang="ja-JP" sz="1200" b="1" dirty="0" smtClean="0"/>
              <a:t> </a:t>
            </a:r>
            <a:r>
              <a:rPr lang="en-US" altLang="ja-JP" sz="1200" b="1" dirty="0"/>
              <a:t>100MHz</a:t>
            </a:r>
            <a:endParaRPr lang="en-US" altLang="ja-JP" sz="1200" dirty="0"/>
          </a:p>
          <a:p>
            <a:pPr lvl="2"/>
            <a:r>
              <a:rPr lang="en-US" altLang="ja-JP" sz="1200" b="1" dirty="0"/>
              <a:t>86-92 GHz </a:t>
            </a:r>
            <a:r>
              <a:rPr lang="en-US" altLang="ja-JP" sz="1200" dirty="0" smtClean="0"/>
              <a:t>-&gt;</a:t>
            </a:r>
            <a:r>
              <a:rPr lang="en-US" altLang="ja-JP" sz="1200" b="1" dirty="0" smtClean="0"/>
              <a:t> </a:t>
            </a:r>
            <a:r>
              <a:rPr lang="en-US" altLang="ja-JP" sz="1200" b="1" dirty="0"/>
              <a:t>100MHz</a:t>
            </a:r>
            <a:endParaRPr lang="en-US" altLang="ja-JP" sz="1200" dirty="0"/>
          </a:p>
          <a:p>
            <a:pPr marL="1371600" lvl="3" indent="0">
              <a:buNone/>
            </a:pPr>
            <a:endParaRPr lang="en-US" altLang="ja-JP" sz="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95325"/>
            <a:ext cx="8496944" cy="4525963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General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spurious for the mmWave bands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identify achievable general emission value (xx dBm/MHz) in </a:t>
            </a:r>
            <a:r>
              <a:rPr lang="en-US" altLang="ja-JP" sz="1600" b="1" dirty="0" err="1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</a:t>
            </a:r>
            <a:endParaRPr lang="en-US" altLang="ja-JP" sz="16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Also, required power back-off will be evaluated for -30 dBm/MHz up to the second harmonic frequency range for the next meeting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Benefit of increasing reference bandwidth will also be studied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 approaches to meet -30 dBm/MHz can be studied if any</a:t>
            </a:r>
          </a:p>
          <a:p>
            <a:pPr lvl="1"/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According to the outcome, how to specify the NR requirements will be discussed</a:t>
            </a:r>
          </a:p>
          <a:p>
            <a:pPr lvl="2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example, if the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power back-off is </a:t>
            </a:r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significant, harmonics exceptions may need to be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considered, but it isn’t the case, the NS approach may be beneficial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90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95325"/>
            <a:ext cx="8496944" cy="4525963"/>
          </a:xfrm>
        </p:spPr>
        <p:txBody>
          <a:bodyPr/>
          <a:lstStyle/>
          <a:p>
            <a:pPr lvl="0"/>
            <a:r>
              <a:rPr lang="en-US" altLang="ja-JP" sz="20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Additional spurious for the mmWave bands</a:t>
            </a:r>
            <a:endParaRPr lang="en-US" altLang="ja-JP" sz="20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study achievable values for the passive bands below</a:t>
            </a:r>
          </a:p>
          <a:p>
            <a:pPr lvl="1"/>
            <a:r>
              <a:rPr lang="en-US" altLang="ja-JP" sz="18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-30 dBm/MHz seems challenging to be met, expected values with larger reference bandwidths will also be clarified</a:t>
            </a:r>
          </a:p>
          <a:p>
            <a:pPr lvl="2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23.6-24 GHz</a:t>
            </a:r>
            <a:r>
              <a:rPr lang="ja-JP" altLang="en-US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  <a:sym typeface="Wingdings" panose="05000000000000000000" pitchFamily="2" charset="2"/>
              </a:rPr>
              <a:t>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200MHz</a:t>
            </a:r>
            <a:endParaRPr lang="ja-JP" altLang="en-US" sz="16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31.3-31.8 GHz</a:t>
            </a:r>
            <a:r>
              <a:rPr lang="ja-JP" altLang="en-US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  <a:sym typeface="Wingdings" panose="05000000000000000000" pitchFamily="2" charset="2"/>
              </a:rPr>
              <a:t>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200MHz</a:t>
            </a:r>
            <a:endParaRPr lang="ja-JP" altLang="en-US" sz="16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50.2-50.4 GHz</a:t>
            </a:r>
            <a:r>
              <a:rPr lang="ja-JP" altLang="en-US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  <a:sym typeface="Wingdings" panose="05000000000000000000" pitchFamily="2" charset="2"/>
              </a:rPr>
              <a:t>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200MHz</a:t>
            </a:r>
            <a:endParaRPr lang="ja-JP" altLang="en-US" sz="16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52.6-54.25 GHz</a:t>
            </a:r>
            <a:r>
              <a:rPr lang="ja-JP" altLang="en-US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  <a:sym typeface="Wingdings" panose="05000000000000000000" pitchFamily="2" charset="2"/>
              </a:rPr>
              <a:t>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100MHz</a:t>
            </a:r>
            <a:endParaRPr lang="ja-JP" altLang="en-US" sz="16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86-92 GHz</a:t>
            </a:r>
            <a:r>
              <a:rPr lang="ja-JP" altLang="en-US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  <a:sym typeface="Wingdings" panose="05000000000000000000" pitchFamily="2" charset="2"/>
              </a:rPr>
              <a:t> 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  <a:sym typeface="Wingdings" panose="05000000000000000000" pitchFamily="2" charset="2"/>
              </a:rPr>
              <a:t>1</a:t>
            </a:r>
            <a:r>
              <a:rPr lang="en-US" altLang="ja-JP" sz="16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00MHz</a:t>
            </a:r>
          </a:p>
          <a:p>
            <a:pPr marL="914400" lvl="2" indent="0">
              <a:buNone/>
            </a:pPr>
            <a:r>
              <a:rPr lang="en-US" altLang="ja-JP" sz="18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*other victim ranges are not precluded</a:t>
            </a:r>
            <a:endParaRPr lang="en-US" altLang="ja-JP" sz="18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2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Contents of the LS reply will be discussed in the next meeting, and it will need to be sent in the AH in Nagoya in September at the latest</a:t>
            </a:r>
            <a:endParaRPr lang="en-US" altLang="ja-JP" sz="12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1371600" lvl="3" indent="0">
              <a:buNone/>
            </a:pPr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62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5325"/>
            <a:ext cx="8229600" cy="4525963"/>
          </a:xfrm>
        </p:spPr>
        <p:txBody>
          <a:bodyPr/>
          <a:lstStyle/>
          <a:p>
            <a:pPr lvl="0"/>
            <a:r>
              <a:rPr lang="en-US" altLang="ja-JP" sz="20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5D/TEMP/321-E, “LIAISON STATEMENT TO 3GPP ON UNWANTED EMISSIONS OF IMT-2020”, ITU-R WP5D</a:t>
            </a:r>
          </a:p>
        </p:txBody>
      </p:sp>
    </p:spTree>
    <p:extLst>
      <p:ext uri="{BB962C8B-B14F-4D97-AF65-F5344CB8AC3E}">
        <p14:creationId xmlns:p14="http://schemas.microsoft.com/office/powerpoint/2010/main" val="382806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8639</TotalTime>
  <Words>290</Words>
  <Application>Microsoft Office PowerPoint</Application>
  <PresentationFormat>画面に合わせる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5</vt:i4>
      </vt:variant>
    </vt:vector>
  </HeadingPairs>
  <TitlesOfParts>
    <vt:vector size="8" baseType="lpstr">
      <vt:lpstr>1_DCM_2009</vt:lpstr>
      <vt:lpstr>2_DCM_2009</vt:lpstr>
      <vt:lpstr>Office ​​テーマ</vt:lpstr>
      <vt:lpstr>WF on spurious emission for NR UE</vt:lpstr>
      <vt:lpstr>Background</vt:lpstr>
      <vt:lpstr>Way forward</vt:lpstr>
      <vt:lpstr>Way forward</vt:lpstr>
      <vt:lpstr>Reference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DCM3</cp:lastModifiedBy>
  <cp:revision>991</cp:revision>
  <dcterms:created xsi:type="dcterms:W3CDTF">2011-09-29T05:26:00Z</dcterms:created>
  <dcterms:modified xsi:type="dcterms:W3CDTF">2017-06-29T03:53:46Z</dcterms:modified>
</cp:coreProperties>
</file>