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82" r:id="rId3"/>
    <p:sldId id="283" r:id="rId4"/>
    <p:sldId id="286" r:id="rId5"/>
    <p:sldId id="285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28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230EBC-BBF9-4FF9-9E10-14DFCFEC1D35}" type="datetimeFigureOut">
              <a:rPr lang="zh-CN" altLang="en-US" smtClean="0"/>
              <a:pPr/>
              <a:t>17/6/29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445492-F328-421D-997C-FD8F095620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869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17/6/29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17/6/29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17/6/29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17/6/29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17/6/29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17/6/29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17/6/29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ja-JP" b="1" dirty="0">
                <a:ea typeface="Meiryo UI" pitchFamily="50" charset="-128"/>
                <a:cs typeface="Meiryo UI" pitchFamily="50" charset="-128"/>
              </a:rPr>
              <a:t>WF on NR signal quality metrics</a:t>
            </a:r>
            <a:endParaRPr lang="ja-JP" altLang="en-US" b="1" dirty="0"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899592" y="3933056"/>
            <a:ext cx="7560840" cy="1752600"/>
          </a:xfrm>
        </p:spPr>
        <p:txBody>
          <a:bodyPr rtlCol="0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altLang="ja-JP" b="1" dirty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CMCC, Ericsson</a:t>
            </a:r>
            <a:r>
              <a:rPr lang="en-US" altLang="ja-JP" b="1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, Nokia</a:t>
            </a:r>
            <a:endParaRPr lang="en-US" altLang="ja-JP" b="1" dirty="0">
              <a:solidFill>
                <a:schemeClr val="tx1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6" name="正方形/長方形 4"/>
          <p:cNvSpPr/>
          <p:nvPr/>
        </p:nvSpPr>
        <p:spPr>
          <a:xfrm>
            <a:off x="5796136" y="332656"/>
            <a:ext cx="30673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</a:t>
            </a:r>
            <a:r>
              <a:rPr lang="en-US" altLang="ja-JP" b="1" dirty="0" smtClean="0"/>
              <a:t>4-1706</a:t>
            </a:r>
            <a:r>
              <a:rPr lang="zh-CN" altLang="zh-CN" b="1" dirty="0" smtClean="0"/>
              <a:t>9</a:t>
            </a:r>
            <a:r>
              <a:rPr lang="en-US" altLang="zh-CN" b="1" smtClean="0"/>
              <a:t>12</a:t>
            </a:r>
            <a:endParaRPr lang="en-US" altLang="ja-JP" b="1" dirty="0"/>
          </a:p>
          <a:p>
            <a:r>
              <a:rPr lang="en-US" altLang="ja-JP" b="1" dirty="0"/>
              <a:t>Agenda :</a:t>
            </a:r>
            <a:r>
              <a:rPr lang="zh-CN" altLang="en-US" b="1" dirty="0"/>
              <a:t>  </a:t>
            </a:r>
            <a:r>
              <a:rPr lang="en-US" altLang="zh-CN" b="1" dirty="0"/>
              <a:t>3.5.7</a:t>
            </a:r>
            <a:endParaRPr lang="en-US" altLang="ja-JP" b="1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</a:t>
            </a:r>
            <a:r>
              <a:rPr lang="en-US" altLang="ja-JP" b="1" dirty="0"/>
              <a:t>Approval</a:t>
            </a:r>
            <a:endParaRPr lang="ja-JP" altLang="en-US" b="1" dirty="0"/>
          </a:p>
        </p:txBody>
      </p:sp>
      <p:sp>
        <p:nvSpPr>
          <p:cNvPr id="7" name="テキスト ボックス 3"/>
          <p:cNvSpPr txBox="1"/>
          <p:nvPr/>
        </p:nvSpPr>
        <p:spPr>
          <a:xfrm>
            <a:off x="229520" y="548680"/>
            <a:ext cx="36086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/>
              <a:t>3GPP TSG-RAN WG4 Meeting NR #2</a:t>
            </a:r>
          </a:p>
          <a:p>
            <a:r>
              <a:rPr lang="en-US" altLang="zh-CN" b="1" dirty="0"/>
              <a:t>Qingdao, China, 27 - 29 June, 2017</a:t>
            </a:r>
            <a:endParaRPr lang="zh-CN" altLang="zh-CN" dirty="0"/>
          </a:p>
        </p:txBody>
      </p:sp>
    </p:spTree>
  </p:cSld>
  <p:clrMapOvr>
    <a:masterClrMapping/>
  </p:clrMapOvr>
  <p:transition xmlns:p14="http://schemas.microsoft.com/office/powerpoint/2010/main"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Quality</a:t>
            </a:r>
            <a:r>
              <a:rPr kumimoji="1" lang="zh-CN" altLang="en-US" dirty="0"/>
              <a:t> </a:t>
            </a:r>
            <a:r>
              <a:rPr kumimoji="1" lang="en-US" altLang="zh-CN" dirty="0"/>
              <a:t>based</a:t>
            </a:r>
            <a:r>
              <a:rPr kumimoji="1" lang="zh-CN" altLang="en-US" dirty="0"/>
              <a:t> </a:t>
            </a:r>
            <a:r>
              <a:rPr kumimoji="1" lang="en-US" altLang="zh-CN" dirty="0"/>
              <a:t>measurement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dirty="0"/>
              <a:t>RAN4 intention is to </a:t>
            </a:r>
            <a:r>
              <a:rPr lang="fi-FI" dirty="0" err="1"/>
              <a:t>introduce</a:t>
            </a:r>
            <a:r>
              <a:rPr lang="fi-FI" dirty="0"/>
              <a:t> </a:t>
            </a:r>
            <a:r>
              <a:rPr lang="fi-FI" dirty="0" err="1"/>
              <a:t>quality</a:t>
            </a:r>
            <a:r>
              <a:rPr lang="fi-FI" dirty="0"/>
              <a:t> </a:t>
            </a:r>
            <a:r>
              <a:rPr lang="fi-FI" dirty="0" err="1"/>
              <a:t>based</a:t>
            </a:r>
            <a:r>
              <a:rPr lang="fi-FI" dirty="0"/>
              <a:t> </a:t>
            </a:r>
            <a:r>
              <a:rPr lang="fi-FI" dirty="0" err="1"/>
              <a:t>measurement</a:t>
            </a:r>
            <a:r>
              <a:rPr lang="fi-FI" dirty="0"/>
              <a:t> </a:t>
            </a:r>
            <a:r>
              <a:rPr lang="fi-FI" dirty="0" err="1" smtClean="0"/>
              <a:t>metric</a:t>
            </a:r>
            <a:r>
              <a:rPr lang="fi-FI" dirty="0" smtClean="0"/>
              <a:t> </a:t>
            </a:r>
            <a:r>
              <a:rPr lang="fi-FI" dirty="0"/>
              <a:t>for NR.</a:t>
            </a:r>
          </a:p>
          <a:p>
            <a:r>
              <a:rPr lang="fi-FI" dirty="0" err="1"/>
              <a:t>Posssible</a:t>
            </a:r>
            <a:r>
              <a:rPr lang="fi-FI" dirty="0"/>
              <a:t> </a:t>
            </a:r>
            <a:r>
              <a:rPr lang="fi-FI" dirty="0" err="1"/>
              <a:t>candidates</a:t>
            </a:r>
            <a:r>
              <a:rPr lang="fi-FI" dirty="0"/>
              <a:t> </a:t>
            </a:r>
            <a:r>
              <a:rPr lang="fi-FI" dirty="0" err="1"/>
              <a:t>are</a:t>
            </a:r>
            <a:r>
              <a:rPr lang="fi-FI" dirty="0"/>
              <a:t>:</a:t>
            </a:r>
          </a:p>
          <a:p>
            <a:pPr lvl="1"/>
            <a:r>
              <a:rPr lang="fi-FI" dirty="0"/>
              <a:t>RSRQ</a:t>
            </a:r>
          </a:p>
          <a:p>
            <a:pPr lvl="1"/>
            <a:r>
              <a:rPr lang="fi-FI" dirty="0"/>
              <a:t>SINR</a:t>
            </a:r>
          </a:p>
          <a:p>
            <a:pPr lvl="1"/>
            <a:r>
              <a:rPr lang="fi-FI" dirty="0" err="1"/>
              <a:t>Other</a:t>
            </a:r>
            <a:r>
              <a:rPr lang="fi-FI" dirty="0"/>
              <a:t> </a:t>
            </a:r>
            <a:r>
              <a:rPr lang="fi-FI" dirty="0" err="1"/>
              <a:t>options</a:t>
            </a:r>
            <a:r>
              <a:rPr lang="fi-FI" dirty="0"/>
              <a:t> </a:t>
            </a:r>
            <a:r>
              <a:rPr lang="fi-FI" dirty="0" err="1"/>
              <a:t>not</a:t>
            </a:r>
            <a:r>
              <a:rPr lang="fi-FI" dirty="0"/>
              <a:t> </a:t>
            </a:r>
            <a:r>
              <a:rPr lang="fi-FI" dirty="0" err="1" smtClean="0"/>
              <a:t>excluded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6669989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Way forward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kumimoji="1" lang="en-US" altLang="zh-CN" dirty="0" smtClean="0">
                <a:solidFill>
                  <a:srgbClr val="000000"/>
                </a:solidFill>
              </a:rPr>
              <a:t>For SS block based measurement, investigate how to measure RSRQ and SINR, including</a:t>
            </a:r>
          </a:p>
          <a:p>
            <a:pPr marL="742950" lvl="2" indent="-342900"/>
            <a:r>
              <a:rPr kumimoji="1" lang="en-US" altLang="zh-CN" dirty="0">
                <a:solidFill>
                  <a:srgbClr val="000000"/>
                </a:solidFill>
              </a:rPr>
              <a:t>W</a:t>
            </a:r>
            <a:r>
              <a:rPr kumimoji="1" lang="en-US" altLang="zh-CN" dirty="0" smtClean="0">
                <a:solidFill>
                  <a:srgbClr val="000000"/>
                </a:solidFill>
              </a:rPr>
              <a:t>hether </a:t>
            </a:r>
            <a:r>
              <a:rPr kumimoji="1" lang="en-GB" altLang="zh-CN" dirty="0"/>
              <a:t>more data REs </a:t>
            </a:r>
            <a:r>
              <a:rPr kumimoji="1" lang="en-GB" altLang="zh-CN" dirty="0" smtClean="0"/>
              <a:t>should be included </a:t>
            </a:r>
            <a:r>
              <a:rPr kumimoji="1" lang="en-GB" altLang="zh-CN" dirty="0"/>
              <a:t>in </a:t>
            </a:r>
            <a:r>
              <a:rPr kumimoji="1" lang="en-GB" altLang="zh-CN" dirty="0" smtClean="0"/>
              <a:t>RSSI and how to include these data </a:t>
            </a:r>
            <a:r>
              <a:rPr kumimoji="1" lang="en-GB" altLang="zh-CN" dirty="0" err="1" smtClean="0"/>
              <a:t>REs.</a:t>
            </a:r>
            <a:endParaRPr kumimoji="1" lang="en-GB" altLang="zh-CN" dirty="0"/>
          </a:p>
          <a:p>
            <a:pPr marL="742950" lvl="2" indent="-342900"/>
            <a:r>
              <a:rPr kumimoji="1" lang="en-US" altLang="zh-CN" dirty="0">
                <a:solidFill>
                  <a:srgbClr val="000000"/>
                </a:solidFill>
              </a:rPr>
              <a:t>H</a:t>
            </a:r>
            <a:r>
              <a:rPr kumimoji="1" lang="en-US" altLang="zh-CN" dirty="0" smtClean="0">
                <a:solidFill>
                  <a:srgbClr val="000000"/>
                </a:solidFill>
              </a:rPr>
              <a:t>ow </a:t>
            </a:r>
            <a:r>
              <a:rPr kumimoji="1" lang="en-US" altLang="zh-CN" dirty="0">
                <a:solidFill>
                  <a:srgbClr val="000000"/>
                </a:solidFill>
              </a:rPr>
              <a:t>SS block SINR </a:t>
            </a:r>
            <a:r>
              <a:rPr kumimoji="1" lang="en-US" altLang="zh-CN" dirty="0" smtClean="0">
                <a:solidFill>
                  <a:srgbClr val="000000"/>
                </a:solidFill>
              </a:rPr>
              <a:t>may </a:t>
            </a:r>
            <a:r>
              <a:rPr kumimoji="1" lang="en-US" altLang="zh-CN" dirty="0">
                <a:solidFill>
                  <a:srgbClr val="000000"/>
                </a:solidFill>
              </a:rPr>
              <a:t>be underestimated in the case of colliding SS blocks with very low interferer </a:t>
            </a:r>
            <a:r>
              <a:rPr kumimoji="1" lang="en-US" altLang="zh-CN" dirty="0" smtClean="0">
                <a:solidFill>
                  <a:srgbClr val="000000"/>
                </a:solidFill>
              </a:rPr>
              <a:t>load</a:t>
            </a:r>
          </a:p>
          <a:p>
            <a:pPr marL="742950" lvl="2" indent="-342900"/>
            <a:r>
              <a:rPr kumimoji="1" lang="en-US" altLang="zh-CN" dirty="0" smtClean="0">
                <a:solidFill>
                  <a:srgbClr val="000000"/>
                </a:solidFill>
              </a:rPr>
              <a:t>Measurement definition of RSRQ and SINR</a:t>
            </a:r>
          </a:p>
          <a:p>
            <a:pPr marL="742950" lvl="2" indent="-342900"/>
            <a:r>
              <a:rPr kumimoji="1" lang="en-US" altLang="zh-CN" dirty="0" smtClean="0">
                <a:solidFill>
                  <a:srgbClr val="000000"/>
                </a:solidFill>
              </a:rPr>
              <a:t>Other aspects are not excluded.</a:t>
            </a:r>
            <a:endParaRPr kumimoji="1" lang="en-US" altLang="zh-CN" dirty="0">
              <a:solidFill>
                <a:srgbClr val="000000"/>
              </a:solidFill>
            </a:endParaRPr>
          </a:p>
          <a:p>
            <a:pPr marL="742950" lvl="2" indent="-342900"/>
            <a:endParaRPr kumimoji="1" lang="en-US" altLang="zh-CN" dirty="0" smtClean="0">
              <a:solidFill>
                <a:srgbClr val="000000"/>
              </a:solidFill>
            </a:endParaRPr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501510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Way forward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kumimoji="1" lang="en-US" altLang="zh-CN" dirty="0">
                <a:solidFill>
                  <a:srgbClr val="000000"/>
                </a:solidFill>
              </a:rPr>
              <a:t>For CSI-RS based measurement</a:t>
            </a:r>
          </a:p>
          <a:p>
            <a:pPr marL="742950" lvl="2" indent="-342900"/>
            <a:r>
              <a:rPr kumimoji="1" lang="en-US" altLang="zh-CN" dirty="0">
                <a:solidFill>
                  <a:srgbClr val="000000"/>
                </a:solidFill>
              </a:rPr>
              <a:t>I</a:t>
            </a:r>
            <a:r>
              <a:rPr kumimoji="1" lang="en-US" altLang="zh-CN" smtClean="0">
                <a:solidFill>
                  <a:srgbClr val="000000"/>
                </a:solidFill>
              </a:rPr>
              <a:t>nvestigate </a:t>
            </a:r>
            <a:r>
              <a:rPr kumimoji="1" lang="en-US" altLang="zh-CN" dirty="0">
                <a:solidFill>
                  <a:srgbClr val="000000"/>
                </a:solidFill>
              </a:rPr>
              <a:t>how to measure RSRQ and SINR based on CSI-RS</a:t>
            </a:r>
          </a:p>
          <a:p>
            <a:pPr marL="742950" lvl="2" indent="-342900"/>
            <a:r>
              <a:rPr kumimoji="1" lang="en-US" altLang="zh-CN" dirty="0">
                <a:solidFill>
                  <a:srgbClr val="000000"/>
                </a:solidFill>
              </a:rPr>
              <a:t>Measurement definition of CSI-RS based RSRQ and SINR</a:t>
            </a:r>
          </a:p>
          <a:p>
            <a:pPr marL="742950" lvl="2" indent="-342900"/>
            <a:r>
              <a:rPr kumimoji="1" lang="en-US" altLang="zh-CN" dirty="0">
                <a:solidFill>
                  <a:srgbClr val="000000"/>
                </a:solidFill>
              </a:rPr>
              <a:t>Other aspects are not excluded</a:t>
            </a:r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48118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Reference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sz="2800" dirty="0" smtClean="0"/>
              <a:t>[1] </a:t>
            </a:r>
            <a:r>
              <a:rPr kumimoji="1" lang="en-US" altLang="zh-CN" sz="2800" dirty="0"/>
              <a:t>R4-</a:t>
            </a:r>
            <a:r>
              <a:rPr kumimoji="1" lang="en-US" altLang="zh-CN" sz="2800" dirty="0" smtClean="0"/>
              <a:t>1706840, </a:t>
            </a:r>
            <a:r>
              <a:rPr lang="en-GB" altLang="zh-CN" sz="2800" dirty="0"/>
              <a:t>Further Analysis of Signal Quality Measurement for Mobility in </a:t>
            </a:r>
            <a:r>
              <a:rPr lang="en-GB" altLang="zh-CN" sz="2800" dirty="0" smtClean="0"/>
              <a:t>NR</a:t>
            </a:r>
            <a:r>
              <a:rPr lang="en-US" altLang="zh-CN" sz="2800" dirty="0" smtClean="0"/>
              <a:t>, Ericsson</a:t>
            </a:r>
            <a:endParaRPr kumimoji="1" lang="en-US" altLang="zh-CN" sz="2800" dirty="0"/>
          </a:p>
          <a:p>
            <a:r>
              <a:rPr kumimoji="1" lang="en-US" altLang="zh-CN" sz="2800" dirty="0" smtClean="0"/>
              <a:t>[2]</a:t>
            </a:r>
            <a:r>
              <a:rPr kumimoji="1" lang="en-US" altLang="zh-CN" sz="2800" dirty="0"/>
              <a:t> R4-</a:t>
            </a:r>
            <a:r>
              <a:rPr kumimoji="1" lang="en-US" altLang="zh-CN" sz="2800" dirty="0" smtClean="0"/>
              <a:t>1706755, </a:t>
            </a:r>
            <a:r>
              <a:rPr lang="en-US" altLang="zh-CN" sz="2800" dirty="0"/>
              <a:t>Discussion on signal quality measurements for </a:t>
            </a:r>
            <a:r>
              <a:rPr lang="en-US" altLang="zh-CN" sz="2800" dirty="0" smtClean="0"/>
              <a:t>NR, CMCC</a:t>
            </a:r>
          </a:p>
          <a:p>
            <a:r>
              <a:rPr kumimoji="1" lang="en-US" altLang="zh-CN" sz="2800" dirty="0"/>
              <a:t>[3] R4-1706794, NR measurement definition, </a:t>
            </a:r>
            <a:r>
              <a:rPr kumimoji="1" lang="en-GB" altLang="zh-CN" sz="2800" dirty="0"/>
              <a:t>Nokia, Alcatel-Lucent Shanghai Bell</a:t>
            </a:r>
            <a:r>
              <a:rPr kumimoji="1" lang="zh-CN" altLang="zh-CN" sz="2800" dirty="0"/>
              <a:t> </a:t>
            </a:r>
            <a:r>
              <a:rPr kumimoji="1" lang="en-US" altLang="zh-CN" sz="2800" dirty="0"/>
              <a:t> </a:t>
            </a:r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72863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1686</TotalTime>
  <Words>218</Words>
  <Application>Microsoft Macintosh PowerPoint</Application>
  <PresentationFormat>全屏显示(4:3)</PresentationFormat>
  <Paragraphs>28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WF on NR signal quality metrics</vt:lpstr>
      <vt:lpstr>Quality based measurement</vt:lpstr>
      <vt:lpstr>Way forward</vt:lpstr>
      <vt:lpstr>Way forward</vt:lpstr>
      <vt:lpstr>Reference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3.3-4.2 GHz and  4.4-4.99 GHz NR spectrum</dc:title>
  <dc:creator>cmri</dc:creator>
  <cp:lastModifiedBy>Xiaoran Zhang</cp:lastModifiedBy>
  <cp:revision>447</cp:revision>
  <dcterms:created xsi:type="dcterms:W3CDTF">2017-05-16T10:48:23Z</dcterms:created>
  <dcterms:modified xsi:type="dcterms:W3CDTF">2017-06-29T04:03:32Z</dcterms:modified>
</cp:coreProperties>
</file>