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14" y="-6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="" xmlns:a16="http://schemas.microsoft.com/office/drawing/2014/main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band numbering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="" xmlns:a16="http://schemas.microsoft.com/office/drawing/2014/main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="" xmlns:a16="http://schemas.microsoft.com/office/drawing/2014/main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10002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#2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Qingdao, China, 27th – 29th June,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Agenda: 3.1.2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="" xmlns:a16="http://schemas.microsoft.com/office/drawing/2014/main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R4-1706892 </a:t>
            </a: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D116CA13-8CF1-4C0B-94E9-6937D8AD0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57CB33DE-36C7-418A-9586-98A32AFF4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US" altLang="ja-JP" sz="2400" dirty="0"/>
              <a:t>At the RAN4 #83 meeting, the following three issues were identified for NR band numbering [1]</a:t>
            </a:r>
            <a:endParaRPr lang="ja-JP" altLang="ja-JP" sz="2400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altLang="ja-JP" dirty="0"/>
              <a:t>For NR in LTE “</a:t>
            </a:r>
            <a:r>
              <a:rPr lang="en-US" altLang="ja-JP" dirty="0" err="1"/>
              <a:t>refarming</a:t>
            </a:r>
            <a:r>
              <a:rPr lang="en-US" altLang="ja-JP" dirty="0"/>
              <a:t>” bands, whether to re-use the LTE band numbers for NR.</a:t>
            </a:r>
            <a:endParaRPr lang="ja-JP" altLang="ja-JP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altLang="ja-JP" dirty="0"/>
              <a:t>For new NR bands, consider different alternative options:</a:t>
            </a:r>
            <a:endParaRPr lang="ja-JP" altLang="ja-JP" dirty="0"/>
          </a:p>
          <a:p>
            <a:pPr marL="1371600" lvl="2" indent="-457200" hangingPunct="0">
              <a:buFont typeface="+mj-lt"/>
              <a:buAutoNum type="alphaLcPeriod"/>
            </a:pPr>
            <a:r>
              <a:rPr lang="en-US" altLang="ja-JP" dirty="0"/>
              <a:t>To put new NR bands above 6 GHz in a new separate numbering range within existing signaling capability.</a:t>
            </a:r>
            <a:endParaRPr lang="ja-JP" altLang="ja-JP" dirty="0"/>
          </a:p>
          <a:p>
            <a:pPr marL="1371600" lvl="2" indent="-457200" hangingPunct="0">
              <a:buFont typeface="+mj-lt"/>
              <a:buAutoNum type="alphaLcPeriod"/>
            </a:pPr>
            <a:r>
              <a:rPr lang="en-US" altLang="ja-JP" dirty="0"/>
              <a:t>To group new NR bands below 6 GHz with the LTE bands, resulting in separate band numbering ranges for below 6 GHz and above 6 GHz bands.</a:t>
            </a:r>
            <a:endParaRPr lang="ja-JP" altLang="ja-JP" dirty="0"/>
          </a:p>
          <a:p>
            <a:pPr marL="1371600" lvl="2" indent="-457200" hangingPunct="0">
              <a:buFont typeface="+mj-lt"/>
              <a:buAutoNum type="alphaLcPeriod"/>
            </a:pPr>
            <a:r>
              <a:rPr lang="en-US" altLang="ja-JP" dirty="0"/>
              <a:t>To assign unused numbers to all new bands on a “first come first served” basis, regardless of frequency range, duplex mode or RAT (LTE, NR, etc.)</a:t>
            </a:r>
            <a:endParaRPr lang="ja-JP" altLang="ja-JP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altLang="ja-JP" dirty="0"/>
              <a:t>How to consider “Duplex mode” for different types of bands</a:t>
            </a:r>
            <a:endParaRPr lang="ja-JP" altLang="ja-JP" dirty="0"/>
          </a:p>
          <a:p>
            <a:endParaRPr lang="en-US" altLang="ja-JP" sz="2400" dirty="0"/>
          </a:p>
          <a:p>
            <a:r>
              <a:rPr lang="en-US" altLang="ja-JP" sz="2400" dirty="0"/>
              <a:t>In RAN4 #NR-AH2, some companies input their views on band numbering scheme [2-8]</a:t>
            </a:r>
          </a:p>
        </p:txBody>
      </p:sp>
    </p:spTree>
    <p:extLst>
      <p:ext uri="{BB962C8B-B14F-4D97-AF65-F5344CB8AC3E}">
        <p14:creationId xmlns:p14="http://schemas.microsoft.com/office/powerpoint/2010/main" val="136612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903BBD75-40CE-4E85-9A83-8B8DED0E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88880EA7-31A1-4284-A091-48845B9E9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0656" cy="4351338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For NR in LTE “</a:t>
            </a:r>
            <a:r>
              <a:rPr lang="en-US" altLang="ja-JP" sz="2000" dirty="0" err="1"/>
              <a:t>refarming</a:t>
            </a:r>
            <a:r>
              <a:rPr lang="en-US" altLang="ja-JP" sz="2000" dirty="0"/>
              <a:t>” bands, reuse LTE band numbers for NR</a:t>
            </a:r>
          </a:p>
          <a:p>
            <a:pPr lvl="1"/>
            <a:r>
              <a:rPr lang="en-US" altLang="ja-JP" sz="1800" dirty="0"/>
              <a:t>Use prefix “n” to differentiate from LTE bands</a:t>
            </a:r>
          </a:p>
          <a:p>
            <a:pPr lvl="1"/>
            <a:r>
              <a:rPr kumimoji="1" lang="en-US" altLang="ja-JP" sz="1800" dirty="0"/>
              <a:t>E</a:t>
            </a:r>
            <a:r>
              <a:rPr lang="en-US" altLang="ja-JP" sz="1800" dirty="0"/>
              <a:t>x. LTE Band 1 </a:t>
            </a:r>
            <a:r>
              <a:rPr lang="en-US" altLang="ja-JP" sz="1800" dirty="0">
                <a:sym typeface="Wingdings" panose="05000000000000000000" pitchFamily="2" charset="2"/>
              </a:rPr>
              <a:t> NR Band “n1”</a:t>
            </a:r>
          </a:p>
          <a:p>
            <a:r>
              <a:rPr lang="en-US" altLang="ja-JP" sz="2000" dirty="0"/>
              <a:t>New bands for NR are assigned band numbers on a “first come first served” basis in reserved ranges </a:t>
            </a:r>
            <a:r>
              <a:rPr lang="en-US" altLang="ja-JP" sz="2000" dirty="0" smtClean="0">
                <a:solidFill>
                  <a:srgbClr val="00B050"/>
                </a:solidFill>
              </a:rPr>
              <a:t>regardless of duplex </a:t>
            </a:r>
            <a:r>
              <a:rPr lang="en-US" altLang="ja-JP" sz="2000" dirty="0">
                <a:solidFill>
                  <a:srgbClr val="00B050"/>
                </a:solidFill>
              </a:rPr>
              <a:t>mode or RAT </a:t>
            </a:r>
            <a:endParaRPr lang="en-US" altLang="ja-JP" sz="2000" dirty="0">
              <a:solidFill>
                <a:srgbClr val="00B050"/>
              </a:solidFill>
            </a:endParaRPr>
          </a:p>
          <a:p>
            <a:pPr lvl="1"/>
            <a:r>
              <a:rPr lang="en-US" altLang="ja-JP" sz="1800" dirty="0" smtClean="0">
                <a:solidFill>
                  <a:srgbClr val="FF0000"/>
                </a:solidFill>
              </a:rPr>
              <a:t>Reserved </a:t>
            </a:r>
            <a:r>
              <a:rPr lang="en-US" altLang="ja-JP" sz="1800" dirty="0">
                <a:solidFill>
                  <a:srgbClr val="FF0000"/>
                </a:solidFill>
              </a:rPr>
              <a:t>range is 65-256 for new LTE (FDD) and new NR </a:t>
            </a:r>
            <a:r>
              <a:rPr lang="en-US" altLang="ja-JP" sz="1800" dirty="0" smtClean="0">
                <a:solidFill>
                  <a:srgbClr val="FF0000"/>
                </a:solidFill>
              </a:rPr>
              <a:t>sub6 bands, 257-512 for NR </a:t>
            </a:r>
            <a:r>
              <a:rPr lang="en-US" altLang="ja-JP" sz="1800" dirty="0" err="1" smtClean="0">
                <a:solidFill>
                  <a:srgbClr val="FF0000"/>
                </a:solidFill>
              </a:rPr>
              <a:t>mmW</a:t>
            </a:r>
            <a:r>
              <a:rPr lang="en-US" altLang="ja-JP" sz="1800" dirty="0" smtClean="0">
                <a:solidFill>
                  <a:srgbClr val="FF0000"/>
                </a:solidFill>
              </a:rPr>
              <a:t> bands</a:t>
            </a:r>
          </a:p>
          <a:p>
            <a:pPr lvl="1"/>
            <a:r>
              <a:rPr lang="en-US" altLang="ja-JP" sz="1800" dirty="0" smtClean="0">
                <a:solidFill>
                  <a:srgbClr val="FF0000"/>
                </a:solidFill>
              </a:rPr>
              <a:t>New </a:t>
            </a:r>
            <a:r>
              <a:rPr lang="en-US" altLang="ja-JP" sz="1800" dirty="0">
                <a:solidFill>
                  <a:srgbClr val="FF0000"/>
                </a:solidFill>
              </a:rPr>
              <a:t>LTE only TDD band can use band number from existing LTE TDD numbering space until all numbers up to 63 are used and after that from 65-256 space.</a:t>
            </a:r>
          </a:p>
          <a:p>
            <a:r>
              <a:rPr lang="en-US" altLang="ja-JP" sz="2000" dirty="0" smtClean="0"/>
              <a:t>For both re-farming LTE bands and new NR bands, duplex mode should be assigned and described in band defining table (e.g. in 38.101)</a:t>
            </a:r>
          </a:p>
          <a:p>
            <a:pPr lvl="1"/>
            <a:r>
              <a:rPr lang="en-US" altLang="ja-JP" sz="1800" dirty="0" smtClean="0"/>
              <a:t>TDD </a:t>
            </a:r>
            <a:r>
              <a:rPr lang="en-US" altLang="ja-JP" sz="1800" dirty="0"/>
              <a:t>for unpaired bands and FDD for paired bands</a:t>
            </a:r>
          </a:p>
          <a:p>
            <a:pPr lvl="2"/>
            <a:r>
              <a:rPr lang="en-US" altLang="ja-JP" sz="1400" dirty="0"/>
              <a:t>FFS: flexible duplexing for paired bands</a:t>
            </a:r>
          </a:p>
          <a:p>
            <a:pPr lvl="1"/>
            <a:r>
              <a:rPr lang="en-US" altLang="ja-JP" sz="1800" dirty="0"/>
              <a:t>If multiple duplexing modes are allowed in a specific frequency range, separate bands will be introduced with each duplexing mode</a:t>
            </a:r>
          </a:p>
        </p:txBody>
      </p:sp>
    </p:spTree>
    <p:extLst>
      <p:ext uri="{BB962C8B-B14F-4D97-AF65-F5344CB8AC3E}">
        <p14:creationId xmlns:p14="http://schemas.microsoft.com/office/powerpoint/2010/main" val="177834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C64B9644-1D10-471A-897E-4E6A07E4D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Remaining issues for RAN4 #84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5E04803E-A3CA-423D-9B8F-603D20BDE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sz="2000" strike="sngStrike" dirty="0"/>
              <a:t>Reserved range for new NR (and LTE bands)</a:t>
            </a:r>
            <a:endParaRPr kumimoji="1" lang="en-US" altLang="ja-JP" sz="2000" strike="sngStrike" dirty="0"/>
          </a:p>
          <a:p>
            <a:pPr lvl="1" hangingPunct="0"/>
            <a:r>
              <a:rPr lang="en-US" altLang="ja-JP" sz="2000" strike="sngStrike" dirty="0"/>
              <a:t>Alt. 1: {1-256} regardless of frequency range, duplex mode or RAT [3]</a:t>
            </a:r>
          </a:p>
          <a:p>
            <a:pPr lvl="1" hangingPunct="0"/>
            <a:r>
              <a:rPr lang="en-US" altLang="ja-JP" sz="2000" strike="sngStrike" dirty="0"/>
              <a:t>Alt. 2: {65-256} for new LTE and NR sub6 bands, {257~} for NR </a:t>
            </a:r>
            <a:r>
              <a:rPr lang="en-US" altLang="ja-JP" sz="2000" strike="sngStrike" dirty="0" err="1"/>
              <a:t>mmW</a:t>
            </a:r>
            <a:r>
              <a:rPr lang="en-US" altLang="ja-JP" sz="2000" strike="sngStrike" dirty="0"/>
              <a:t> [4]</a:t>
            </a:r>
          </a:p>
          <a:p>
            <a:pPr lvl="1" hangingPunct="0"/>
            <a:r>
              <a:rPr lang="en-US" altLang="ja-JP" sz="2000" strike="sngStrike" dirty="0"/>
              <a:t>Alt. 3: {101~256} for both NR sub6 and </a:t>
            </a:r>
            <a:r>
              <a:rPr lang="en-US" altLang="ja-JP" sz="2000" strike="sngStrike" dirty="0" err="1"/>
              <a:t>mmW</a:t>
            </a:r>
            <a:r>
              <a:rPr lang="en-US" altLang="ja-JP" sz="2000" strike="sngStrike" dirty="0"/>
              <a:t> bands [5]</a:t>
            </a:r>
          </a:p>
          <a:p>
            <a:pPr lvl="1" hangingPunct="0"/>
            <a:r>
              <a:rPr lang="en-US" altLang="ja-JP" sz="2000" strike="sngStrike" dirty="0"/>
              <a:t>Alt. 4: FDD bands and TDD bands will be split into 2 ranges [6]</a:t>
            </a:r>
          </a:p>
          <a:p>
            <a:pPr lvl="1" hangingPunct="0"/>
            <a:r>
              <a:rPr lang="en-US" altLang="ja-JP" sz="2000" strike="sngStrike" dirty="0"/>
              <a:t>Alt. 5: {129-192} for NR sub6 bands and {193-256} for NR </a:t>
            </a:r>
            <a:r>
              <a:rPr lang="en-US" altLang="ja-JP" sz="2000" strike="sngStrike" dirty="0" err="1"/>
              <a:t>mmW</a:t>
            </a:r>
            <a:r>
              <a:rPr lang="en-US" altLang="ja-JP" sz="2000" strike="sngStrike" dirty="0"/>
              <a:t> bands [7]</a:t>
            </a:r>
          </a:p>
          <a:p>
            <a:pPr marL="0" indent="0">
              <a:buNone/>
            </a:pPr>
            <a:endParaRPr kumimoji="1" lang="en-US" altLang="ja-JP" sz="2000" strike="sngStrike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000" dirty="0"/>
              <a:t>How to represent LTE-NR DC combination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000" dirty="0"/>
          </a:p>
          <a:p>
            <a:pPr marL="971550" lvl="1" indent="-514350">
              <a:buFont typeface="+mj-lt"/>
              <a:buAutoNum type="arabicPeriod"/>
            </a:pPr>
            <a:endParaRPr kumimoji="1" lang="en-US" altLang="ja-JP" sz="18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69860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ED28946A-F286-4C6C-BE9C-76EF433B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87893DC8-EB1E-4A0E-9D8A-6815429C6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ja-JP" dirty="0"/>
              <a:t>R4-1706050, Ericsson, WF on NR band numbering , 3GPP RAN4 #83, May. 2017.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R4-1706829, Discussion on NR band numbering, NTT DOCOMO INC.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R4-1706642, NR band numbering,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R4-1706689, NR band numbering, Nokia, Alcatel-Lucent Shanghai Bell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R4-1706676, On NR band numbering, Huawei, </a:t>
            </a:r>
            <a:r>
              <a:rPr lang="en-US" altLang="ja-JP" dirty="0" err="1"/>
              <a:t>HiSilicon</a:t>
            </a: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R4-1706586, Further consideration on NR band numbering, CATT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R4-1706639, Considerations on NR band numbering, ZTE Corporation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R4-1706633, Band indices for NR and NR-LTE band combination, </a:t>
            </a:r>
            <a:r>
              <a:rPr lang="en-US" altLang="ja-JP" dirty="0" err="1"/>
              <a:t>MediaTek</a:t>
            </a:r>
            <a:r>
              <a:rPr lang="en-US" altLang="ja-JP" dirty="0"/>
              <a:t> Inc.</a:t>
            </a:r>
          </a:p>
          <a:p>
            <a:pPr marL="514350" indent="-514350">
              <a:buFont typeface="+mj-lt"/>
              <a:buAutoNum type="arabicPeriod"/>
            </a:pPr>
            <a:endParaRPr lang="ja-JP" altLang="ja-JP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819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1255</TotalTime>
  <Words>571</Words>
  <Application>Microsoft Office PowerPoint</Application>
  <PresentationFormat>ユーザー設定</PresentationFormat>
  <Paragraphs>46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 band numbering</vt:lpstr>
      <vt:lpstr>Background</vt:lpstr>
      <vt:lpstr>Proposal</vt:lpstr>
      <vt:lpstr>Remaining issues for RAN4 #84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band numbering</dc:title>
  <dc:creator>sano</dc:creator>
  <cp:lastModifiedBy>NTT DOCOMO, INC. 3</cp:lastModifiedBy>
  <cp:revision>33</cp:revision>
  <dcterms:created xsi:type="dcterms:W3CDTF">2017-06-27T07:08:10Z</dcterms:created>
  <dcterms:modified xsi:type="dcterms:W3CDTF">2017-06-29T04:32:38Z</dcterms:modified>
</cp:coreProperties>
</file>