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8" r:id="rId3"/>
    <p:sldId id="279" r:id="rId4"/>
    <p:sldId id="280" r:id="rId5"/>
    <p:sldId id="281" r:id="rId6"/>
    <p:sldId id="282" r:id="rId7"/>
    <p:sldId id="276" r:id="rId8"/>
    <p:sldId id="274" r:id="rId9"/>
    <p:sldId id="275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5"/>
    <p:restoredTop sz="94660"/>
  </p:normalViewPr>
  <p:slideViewPr>
    <p:cSldViewPr>
      <p:cViewPr varScale="1">
        <p:scale>
          <a:sx n="89" d="100"/>
          <a:sy n="89" d="100"/>
        </p:scale>
        <p:origin x="127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5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56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3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922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538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80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2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CATR, Intel Corporation, Rohde &amp; Schwarz, MVG </a:t>
            </a:r>
            <a:r>
              <a:rPr lang="en-US" altLang="zh-CN" dirty="0" smtClean="0">
                <a:solidFill>
                  <a:schemeClr val="tx1"/>
                </a:solidFill>
              </a:rPr>
              <a:t>Industries, Anritsu, Keysight Technologies, </a:t>
            </a:r>
            <a:r>
              <a:rPr lang="en-US" altLang="zh-CN" dirty="0" err="1" smtClean="0">
                <a:solidFill>
                  <a:schemeClr val="tx1"/>
                </a:solidFill>
              </a:rPr>
              <a:t>Fraunhofer</a:t>
            </a:r>
            <a:r>
              <a:rPr lang="en-US" altLang="zh-CN" dirty="0" smtClean="0">
                <a:solidFill>
                  <a:schemeClr val="tx1"/>
                </a:solidFill>
              </a:rPr>
              <a:t> HHI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NR AH#2</a:t>
            </a:r>
            <a:r>
              <a:rPr lang="en-GB" altLang="zh-CN" sz="1800" b="1" dirty="0"/>
              <a:t>	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zh-CN" sz="1800" b="1" dirty="0" smtClean="0"/>
              <a:t>06848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Qingdao, China, June 27-29,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3.6.1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 Made in AH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A lot of progress on MU was made in the AH</a:t>
            </a:r>
          </a:p>
          <a:p>
            <a:pPr lvl="1"/>
            <a:r>
              <a:rPr lang="en-GB" sz="2200" dirty="0" smtClean="0">
                <a:latin typeface="Calibri" charset="0"/>
                <a:ea typeface="Calibri" charset="0"/>
                <a:cs typeface="Calibri" charset="0"/>
              </a:rPr>
              <a:t>Detailed MU proposals for the baseline setup were presented in [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R4-1706561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R4-1706847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R4-1706860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mr-IN" sz="2200" dirty="0">
                <a:latin typeface="Calibri" charset="0"/>
                <a:ea typeface="Calibri" charset="0"/>
                <a:cs typeface="Calibri" charset="0"/>
              </a:rPr>
              <a:t>R4-1706859</a:t>
            </a:r>
            <a:r>
              <a:rPr lang="en-GB" sz="22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GB" sz="2200" dirty="0" smtClean="0">
                <a:latin typeface="Calibri" charset="0"/>
                <a:ea typeface="Calibri" charset="0"/>
                <a:cs typeface="Calibri" charset="0"/>
              </a:rPr>
              <a:t>MU proposals for alternative methods were made available in [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R4-1706834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cs-CZ" sz="2200" dirty="0" smtClean="0">
                <a:latin typeface="Calibri" charset="0"/>
                <a:ea typeface="Calibri" charset="0"/>
                <a:cs typeface="Calibri" charset="0"/>
              </a:rPr>
              <a:t>R4-1706836, </a:t>
            </a:r>
            <a:r>
              <a:rPr lang="fi-FI" sz="2200" dirty="0">
                <a:latin typeface="Calibri" charset="0"/>
                <a:ea typeface="Calibri" charset="0"/>
                <a:cs typeface="Calibri" charset="0"/>
              </a:rPr>
              <a:t>R4-1706879</a:t>
            </a:r>
            <a:r>
              <a:rPr lang="en-GB" sz="22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GB" sz="2200" dirty="0" smtClean="0">
                <a:latin typeface="Calibri" charset="0"/>
                <a:ea typeface="Calibri" charset="0"/>
                <a:cs typeface="Calibri" charset="0"/>
              </a:rPr>
              <a:t>The “black box” vs “white box” test approach was discussed with [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R4-1706617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,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 R4-1706561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R4-1706874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]</a:t>
            </a:r>
            <a:endParaRPr lang="en-GB" sz="2200" dirty="0" smtClean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GB" sz="2200" dirty="0" smtClean="0">
                <a:latin typeface="Calibri" charset="0"/>
                <a:ea typeface="Calibri" charset="0"/>
                <a:cs typeface="Calibri" charset="0"/>
              </a:rPr>
              <a:t>Common test equipment MU proposals were presented in [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R4-1706860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An empirical proposal to determine the min. range length for baseline system and resulting MU element for far-field distance was presented in [</a:t>
            </a:r>
            <a:r>
              <a:rPr lang="mr-IN" sz="2200" dirty="0" smtClean="0">
                <a:latin typeface="Calibri" charset="0"/>
                <a:ea typeface="Calibri" charset="0"/>
                <a:cs typeface="Calibri" charset="0"/>
              </a:rPr>
              <a:t>R4-1706859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US" altLang="zh-CN" sz="2200" dirty="0" smtClean="0">
                <a:latin typeface="Calibri" charset="0"/>
                <a:ea typeface="Calibri" charset="0"/>
                <a:cs typeface="Calibri" charset="0"/>
              </a:rPr>
              <a:t>A new MU element “Influence </a:t>
            </a:r>
            <a:r>
              <a:rPr lang="en-US" altLang="zh-CN" sz="2200" dirty="0">
                <a:latin typeface="Calibri" charset="0"/>
                <a:ea typeface="Calibri" charset="0"/>
                <a:cs typeface="Calibri" charset="0"/>
              </a:rPr>
              <a:t>of the </a:t>
            </a:r>
            <a:r>
              <a:rPr lang="en-US" altLang="zh-CN" sz="2200" dirty="0" smtClean="0">
                <a:latin typeface="Calibri" charset="0"/>
                <a:ea typeface="Calibri" charset="0"/>
                <a:cs typeface="Calibri" charset="0"/>
              </a:rPr>
              <a:t>XPD”</a:t>
            </a:r>
            <a:r>
              <a:rPr lang="en-GB" altLang="zh-CN" sz="2200" dirty="0" smtClean="0">
                <a:latin typeface="Calibri" charset="0"/>
                <a:ea typeface="Calibri" charset="0"/>
                <a:cs typeface="Calibri" charset="0"/>
              </a:rPr>
              <a:t> was introduced in [</a:t>
            </a:r>
            <a:r>
              <a:rPr lang="mr-IN" altLang="zh-CN" sz="2200" dirty="0" smtClean="0">
                <a:latin typeface="Calibri" charset="0"/>
                <a:ea typeface="Calibri" charset="0"/>
                <a:cs typeface="Calibri" charset="0"/>
              </a:rPr>
              <a:t>R4-1706561</a:t>
            </a:r>
            <a:r>
              <a:rPr lang="en-US" altLang="zh-CN" sz="2200" dirty="0" smtClean="0">
                <a:latin typeface="Calibri" charset="0"/>
                <a:ea typeface="Calibri" charset="0"/>
                <a:cs typeface="Calibri" charset="0"/>
              </a:rPr>
              <a:t>]</a:t>
            </a:r>
            <a:endParaRPr lang="zh-CN" altLang="en-US" sz="22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Black Box vs White Box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For the ”black box” approach, the exact antenna </a:t>
            </a:r>
            <a:r>
              <a:rPr lang="en-GB" dirty="0" smtClean="0"/>
              <a:t>locations/</a:t>
            </a:r>
            <a:r>
              <a:rPr lang="en-GB" i="1" dirty="0" smtClean="0"/>
              <a:t>centre</a:t>
            </a:r>
            <a:r>
              <a:rPr lang="en-US" i="1" dirty="0" smtClean="0"/>
              <a:t>-of-Radiation-Reference-Point</a:t>
            </a:r>
            <a:r>
              <a:rPr lang="en-US" dirty="0" smtClean="0"/>
              <a:t> </a:t>
            </a:r>
            <a:r>
              <a:rPr lang="en-US" dirty="0"/>
              <a:t>(CORRP) [</a:t>
            </a:r>
            <a:r>
              <a:rPr lang="mr-IN" dirty="0"/>
              <a:t>R4-1706617</a:t>
            </a:r>
            <a:r>
              <a:rPr lang="en-US" dirty="0"/>
              <a:t>] do not need to be </a:t>
            </a:r>
            <a:r>
              <a:rPr lang="en-US" dirty="0" smtClean="0"/>
              <a:t>known.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UE is positioned with a common reference point similar to existing SISO OTA test </a:t>
            </a:r>
            <a:r>
              <a:rPr lang="en-US" dirty="0" smtClean="0"/>
              <a:t>cases</a:t>
            </a:r>
          </a:p>
          <a:p>
            <a:pPr lvl="1"/>
            <a:r>
              <a:rPr lang="en-US" dirty="0" smtClean="0"/>
              <a:t>Execution of test cases have relatively low complexity (repositioning to CORRP will not be necessary)</a:t>
            </a:r>
          </a:p>
          <a:p>
            <a:pPr lvl="1"/>
            <a:r>
              <a:rPr lang="en-US" dirty="0" smtClean="0"/>
              <a:t>An MU element for “</a:t>
            </a:r>
            <a:r>
              <a:rPr lang="en-US" altLang="zh-CN" dirty="0" smtClean="0">
                <a:ea typeface="MS PGothic" panose="020B0600070205080204" pitchFamily="34" charset="-128"/>
              </a:rPr>
              <a:t>Offset </a:t>
            </a:r>
            <a:r>
              <a:rPr lang="en-US" altLang="zh-CN" dirty="0">
                <a:ea typeface="MS PGothic" panose="020B0600070205080204" pitchFamily="34" charset="-128"/>
              </a:rPr>
              <a:t>DUT phase </a:t>
            </a:r>
            <a:r>
              <a:rPr lang="en-US" altLang="zh-CN" dirty="0" err="1" smtClean="0">
                <a:ea typeface="MS PGothic" panose="020B0600070205080204" pitchFamily="34" charset="-128"/>
              </a:rPr>
              <a:t>centre</a:t>
            </a:r>
            <a:r>
              <a:rPr lang="en-US" altLang="zh-CN" dirty="0" smtClean="0">
                <a:ea typeface="MS PGothic" panose="020B0600070205080204" pitchFamily="34" charset="-128"/>
              </a:rPr>
              <a:t> </a:t>
            </a:r>
            <a:r>
              <a:rPr lang="en-US" altLang="zh-CN" dirty="0">
                <a:ea typeface="MS PGothic" panose="020B0600070205080204" pitchFamily="34" charset="-128"/>
              </a:rPr>
              <a:t>from </a:t>
            </a:r>
            <a:r>
              <a:rPr lang="en-US" altLang="zh-CN" dirty="0" err="1" smtClean="0">
                <a:ea typeface="MS PGothic" panose="020B0600070205080204" pitchFamily="34" charset="-128"/>
              </a:rPr>
              <a:t>centre</a:t>
            </a:r>
            <a:r>
              <a:rPr lang="en-US" altLang="zh-CN" dirty="0" smtClean="0">
                <a:ea typeface="MS PGothic" panose="020B0600070205080204" pitchFamily="34" charset="-128"/>
              </a:rPr>
              <a:t> </a:t>
            </a:r>
            <a:r>
              <a:rPr lang="en-US" altLang="zh-CN" dirty="0">
                <a:ea typeface="MS PGothic" panose="020B0600070205080204" pitchFamily="34" charset="-128"/>
              </a:rPr>
              <a:t>of </a:t>
            </a:r>
            <a:r>
              <a:rPr lang="en-US" altLang="zh-CN" dirty="0" smtClean="0">
                <a:ea typeface="MS PGothic" panose="020B0600070205080204" pitchFamily="34" charset="-128"/>
              </a:rPr>
              <a:t>QZ” will need to be added for the DUT stage of the MU budget which depends on size of QZ, and range length</a:t>
            </a:r>
            <a:endParaRPr lang="en-US" dirty="0"/>
          </a:p>
          <a:p>
            <a:r>
              <a:rPr lang="en-GB" dirty="0"/>
              <a:t>For the ”white box” approach, the exact antenna </a:t>
            </a:r>
            <a:r>
              <a:rPr lang="en-GB" dirty="0" smtClean="0"/>
              <a:t>locations/</a:t>
            </a:r>
            <a:r>
              <a:rPr lang="en-GB" i="1" dirty="0" smtClean="0"/>
              <a:t>centre</a:t>
            </a:r>
            <a:r>
              <a:rPr lang="en-US" i="1" dirty="0" smtClean="0"/>
              <a:t>-of-Radiation-Reference-Point</a:t>
            </a:r>
            <a:r>
              <a:rPr lang="en-US" dirty="0" smtClean="0"/>
              <a:t> </a:t>
            </a:r>
            <a:r>
              <a:rPr lang="en-US" dirty="0"/>
              <a:t>(CORRP) [</a:t>
            </a:r>
            <a:r>
              <a:rPr lang="mr-IN" dirty="0"/>
              <a:t>R4-1706617</a:t>
            </a:r>
            <a:r>
              <a:rPr lang="en-US" dirty="0"/>
              <a:t>] need to be known, likely via a manufacturer declaration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The </a:t>
            </a:r>
            <a:r>
              <a:rPr lang="en-US" dirty="0" smtClean="0"/>
              <a:t>CORRP for the active antenna array needs to be aligned with the </a:t>
            </a:r>
            <a:r>
              <a:rPr lang="en-US" dirty="0" err="1" smtClean="0"/>
              <a:t>centre</a:t>
            </a:r>
            <a:r>
              <a:rPr lang="en-US" dirty="0" smtClean="0"/>
              <a:t> of the quiet zone which likely yields complex execution of test cases</a:t>
            </a:r>
            <a:endParaRPr lang="en-US" dirty="0"/>
          </a:p>
          <a:p>
            <a:pPr lvl="1"/>
            <a:r>
              <a:rPr lang="en-US" dirty="0" smtClean="0"/>
              <a:t>An </a:t>
            </a:r>
            <a:r>
              <a:rPr lang="en-US" dirty="0"/>
              <a:t>MU element for “</a:t>
            </a:r>
            <a:r>
              <a:rPr lang="en-US" altLang="zh-CN" dirty="0">
                <a:ea typeface="MS PGothic" panose="020B0600070205080204" pitchFamily="34" charset="-128"/>
              </a:rPr>
              <a:t>Offset DUT phase </a:t>
            </a:r>
            <a:r>
              <a:rPr lang="en-US" altLang="zh-CN" dirty="0" err="1" smtClean="0">
                <a:ea typeface="MS PGothic" panose="020B0600070205080204" pitchFamily="34" charset="-128"/>
              </a:rPr>
              <a:t>centre</a:t>
            </a:r>
            <a:r>
              <a:rPr lang="en-US" altLang="zh-CN" dirty="0" smtClean="0">
                <a:ea typeface="MS PGothic" panose="020B0600070205080204" pitchFamily="34" charset="-128"/>
              </a:rPr>
              <a:t> </a:t>
            </a:r>
            <a:r>
              <a:rPr lang="en-US" altLang="zh-CN" dirty="0">
                <a:ea typeface="MS PGothic" panose="020B0600070205080204" pitchFamily="34" charset="-128"/>
              </a:rPr>
              <a:t>from </a:t>
            </a:r>
            <a:r>
              <a:rPr lang="en-US" altLang="zh-CN" dirty="0" err="1">
                <a:ea typeface="MS PGothic" panose="020B0600070205080204" pitchFamily="34" charset="-128"/>
              </a:rPr>
              <a:t>centre</a:t>
            </a:r>
            <a:r>
              <a:rPr lang="en-US" altLang="zh-CN" dirty="0">
                <a:ea typeface="MS PGothic" panose="020B0600070205080204" pitchFamily="34" charset="-128"/>
              </a:rPr>
              <a:t> </a:t>
            </a:r>
            <a:r>
              <a:rPr lang="en-US" altLang="zh-CN" dirty="0" smtClean="0">
                <a:ea typeface="MS PGothic" panose="020B0600070205080204" pitchFamily="34" charset="-128"/>
              </a:rPr>
              <a:t>of </a:t>
            </a:r>
            <a:r>
              <a:rPr lang="en-US" altLang="zh-CN" dirty="0">
                <a:ea typeface="MS PGothic" panose="020B0600070205080204" pitchFamily="34" charset="-128"/>
              </a:rPr>
              <a:t>QZ” will </a:t>
            </a:r>
            <a:r>
              <a:rPr lang="en-US" altLang="zh-CN" dirty="0" smtClean="0">
                <a:ea typeface="MS PGothic" panose="020B0600070205080204" pitchFamily="34" charset="-128"/>
              </a:rPr>
              <a:t>not need </a:t>
            </a:r>
            <a:r>
              <a:rPr lang="en-US" altLang="zh-CN" dirty="0">
                <a:ea typeface="MS PGothic" panose="020B0600070205080204" pitchFamily="34" charset="-128"/>
              </a:rPr>
              <a:t>to be added for the DUT </a:t>
            </a:r>
            <a:r>
              <a:rPr lang="en-US" altLang="zh-CN" dirty="0" smtClean="0">
                <a:ea typeface="MS PGothic" panose="020B0600070205080204" pitchFamily="34" charset="-128"/>
              </a:rPr>
              <a:t>stage but a MU element for UE re-positioning needs to be added </a:t>
            </a:r>
          </a:p>
          <a:p>
            <a:r>
              <a:rPr lang="en-US" b="1" dirty="0" smtClean="0">
                <a:ea typeface="MS PGothic" panose="020B0600070205080204" pitchFamily="34" charset="-128"/>
              </a:rPr>
              <a:t>The group needs to decide on the test approach by RAN4 #84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7579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 Budgets for non-traditional OTA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Traditional OTA requirements exist for TRP, max output power spatially averaged in 3D, and TRS, REFSENS spatially averaged in 3D</a:t>
            </a:r>
          </a:p>
          <a:p>
            <a:pPr lvl="1"/>
            <a:r>
              <a:rPr lang="en-GB" dirty="0" smtClean="0"/>
              <a:t>MU analyses were based on a 2-stage approach:</a:t>
            </a:r>
          </a:p>
          <a:p>
            <a:pPr lvl="2"/>
            <a:r>
              <a:rPr lang="en-GB" dirty="0" smtClean="0"/>
              <a:t>Stage 1: Calibration</a:t>
            </a:r>
          </a:p>
          <a:p>
            <a:pPr lvl="2"/>
            <a:r>
              <a:rPr lang="en-GB" dirty="0" smtClean="0"/>
              <a:t>Stage 2: DUT Measurement</a:t>
            </a:r>
          </a:p>
          <a:p>
            <a:r>
              <a:rPr lang="en-GB" dirty="0" smtClean="0"/>
              <a:t>All mm-wave NR UE RF requirements will be based on OTA either in single directions (NEW) or spatially averaged </a:t>
            </a:r>
          </a:p>
          <a:p>
            <a:pPr lvl="1"/>
            <a:r>
              <a:rPr lang="en-GB" dirty="0" smtClean="0"/>
              <a:t>MU budgets for new OTA requirements (EVM, SEM, ACLR, out-of-band spurious emission, </a:t>
            </a:r>
            <a:r>
              <a:rPr lang="en-GB" dirty="0" err="1" smtClean="0"/>
              <a:t>etc</a:t>
            </a:r>
            <a:r>
              <a:rPr lang="en-GB" dirty="0" smtClean="0"/>
              <a:t>) need to be developed</a:t>
            </a:r>
          </a:p>
          <a:p>
            <a:pPr lvl="1"/>
            <a:r>
              <a:rPr lang="en-GB" dirty="0" smtClean="0"/>
              <a:t>The calibration state might </a:t>
            </a:r>
            <a:r>
              <a:rPr lang="en-GB" u="sng" dirty="0" smtClean="0"/>
              <a:t>not</a:t>
            </a:r>
            <a:r>
              <a:rPr lang="en-GB" dirty="0" smtClean="0"/>
              <a:t> be required for some requirements, e.g., EVM</a:t>
            </a:r>
          </a:p>
        </p:txBody>
      </p:sp>
    </p:spTree>
    <p:extLst>
      <p:ext uri="{BB962C8B-B14F-4D97-AF65-F5344CB8AC3E}">
        <p14:creationId xmlns:p14="http://schemas.microsoft.com/office/powerpoint/2010/main" val="5955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/>
          <a:lstStyle/>
          <a:p>
            <a:r>
              <a:rPr lang="en-GB" dirty="0" smtClean="0"/>
              <a:t>MU related to Quiet Zone</a:t>
            </a:r>
            <a:r>
              <a:rPr lang="en-US" dirty="0" smtClean="0"/>
              <a:t>/</a:t>
            </a:r>
            <a:r>
              <a:rPr lang="en-US" altLang="zh-CN" dirty="0">
                <a:ea typeface="MS PGothic" panose="020B0600070205080204" pitchFamily="34" charset="-128"/>
              </a:rPr>
              <a:t>Offset DUT phase </a:t>
            </a:r>
            <a:r>
              <a:rPr lang="en-US" altLang="zh-CN" dirty="0" err="1">
                <a:ea typeface="MS PGothic" panose="020B0600070205080204" pitchFamily="34" charset="-128"/>
              </a:rPr>
              <a:t>centre</a:t>
            </a:r>
            <a:r>
              <a:rPr lang="en-US" altLang="zh-CN" dirty="0">
                <a:ea typeface="MS PGothic" panose="020B0600070205080204" pitchFamily="34" charset="-128"/>
              </a:rPr>
              <a:t> from </a:t>
            </a:r>
            <a:r>
              <a:rPr lang="en-US" altLang="zh-CN" dirty="0" err="1">
                <a:ea typeface="MS PGothic" panose="020B0600070205080204" pitchFamily="34" charset="-128"/>
              </a:rPr>
              <a:t>centre</a:t>
            </a:r>
            <a:r>
              <a:rPr lang="en-US" altLang="zh-CN" dirty="0">
                <a:ea typeface="MS PGothic" panose="020B0600070205080204" pitchFamily="34" charset="-128"/>
              </a:rPr>
              <a:t> of QZ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Integrated quantities such as TRP/TRS are going to have different MU elements related to quiet zone when compared to single-directional quantities such as EIRP/EIS primarily for the black box approach</a:t>
            </a:r>
          </a:p>
          <a:p>
            <a:pPr lvl="1"/>
            <a:r>
              <a:rPr lang="en-GB" dirty="0" smtClean="0"/>
              <a:t>Different ripple test/QZ qualification might be necessary</a:t>
            </a:r>
          </a:p>
          <a:p>
            <a:r>
              <a:rPr lang="en-GB" dirty="0" smtClean="0"/>
              <a:t>Traditional ripple tests are performed using omnidirectional antennas (</a:t>
            </a:r>
            <a:r>
              <a:rPr lang="en-GB" dirty="0" err="1" smtClean="0"/>
              <a:t>dipoles&amp;loops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For NR, a ripple test might have to utilize directional antennas</a:t>
            </a:r>
          </a:p>
          <a:p>
            <a:r>
              <a:rPr lang="en-GB" b="1" dirty="0" smtClean="0"/>
              <a:t>New ripple test concepts, procedures, and corresponding MU elements need to be introduced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97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MS PGothic" panose="020B0600070205080204" pitchFamily="34" charset="-128"/>
              </a:rPr>
              <a:t>MU: Offset </a:t>
            </a:r>
            <a:r>
              <a:rPr lang="en-US" altLang="zh-CN" dirty="0">
                <a:ea typeface="MS PGothic" panose="020B0600070205080204" pitchFamily="34" charset="-128"/>
              </a:rPr>
              <a:t>DUT phase </a:t>
            </a:r>
            <a:r>
              <a:rPr lang="en-US" altLang="zh-CN" dirty="0" err="1" smtClean="0">
                <a:ea typeface="MS PGothic" panose="020B0600070205080204" pitchFamily="34" charset="-128"/>
              </a:rPr>
              <a:t>centre</a:t>
            </a:r>
            <a:r>
              <a:rPr lang="en-US" altLang="zh-CN" dirty="0" smtClean="0">
                <a:ea typeface="MS PGothic" panose="020B0600070205080204" pitchFamily="34" charset="-128"/>
              </a:rPr>
              <a:t> </a:t>
            </a:r>
            <a:r>
              <a:rPr lang="en-US" altLang="zh-CN" dirty="0">
                <a:ea typeface="MS PGothic" panose="020B0600070205080204" pitchFamily="34" charset="-128"/>
              </a:rPr>
              <a:t>from </a:t>
            </a:r>
            <a:r>
              <a:rPr lang="en-US" altLang="zh-CN" dirty="0" err="1" smtClean="0">
                <a:ea typeface="MS PGothic" panose="020B0600070205080204" pitchFamily="34" charset="-128"/>
              </a:rPr>
              <a:t>centre</a:t>
            </a:r>
            <a:r>
              <a:rPr lang="en-US" altLang="zh-CN" dirty="0" smtClean="0">
                <a:ea typeface="MS PGothic" panose="020B0600070205080204" pitchFamily="34" charset="-128"/>
              </a:rPr>
              <a:t> </a:t>
            </a:r>
            <a:r>
              <a:rPr lang="en-US" altLang="zh-CN" dirty="0">
                <a:ea typeface="MS PGothic" panose="020B0600070205080204" pitchFamily="34" charset="-128"/>
              </a:rPr>
              <a:t>of QZ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single-directional TX Power (EIRP) or RX sensitivity (EIS) test cases, the MU for offset DUT phase centre could be studied and introduced based on Clause </a:t>
            </a:r>
            <a:r>
              <a:rPr lang="en-GB" dirty="0"/>
              <a:t>A.9.1</a:t>
            </a:r>
            <a:r>
              <a:rPr lang="en-US" dirty="0"/>
              <a:t> </a:t>
            </a:r>
            <a:r>
              <a:rPr lang="en-US" dirty="0" smtClean="0"/>
              <a:t>of [25.914]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977" y="3573016"/>
            <a:ext cx="7904023" cy="273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0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334360"/>
              </p:ext>
            </p:extLst>
          </p:nvPr>
        </p:nvGraphicFramePr>
        <p:xfrm>
          <a:off x="1403648" y="620688"/>
          <a:ext cx="6336704" cy="6073892"/>
        </p:xfrm>
        <a:graphic>
          <a:graphicData uri="http://schemas.openxmlformats.org/drawingml/2006/table">
            <a:tbl>
              <a:tblPr firstRow="1" firstCol="1" bandRow="1"/>
              <a:tblGrid>
                <a:gridCol w="373916"/>
                <a:gridCol w="3802548"/>
                <a:gridCol w="1008112"/>
                <a:gridCol w="1152128"/>
              </a:tblGrid>
              <a:tr h="18931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UID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 of uncertainty contribution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Value[dB]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Stage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DUT measurement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5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</a:t>
                      </a: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misalignment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 distance</a:t>
                      </a:r>
                      <a:r>
                        <a:rPr lang="en-GB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uncertainty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alt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 of quiet zone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[0~2]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in the </a:t>
                      </a:r>
                      <a:r>
                        <a:rPr lang="en-GB" sz="11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10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Rx</a:t>
                      </a:r>
                      <a:r>
                        <a:rPr lang="en-GB" sz="1100" baseline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chain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[1~3]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Absolute antenna gain uncertainty of the</a:t>
                      </a:r>
                      <a:r>
                        <a:rPr lang="en-US" altLang="zh-CN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measurement antenna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the RF power measurement equipment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[0~2.5]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Phase curvature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Offset DUT phase </a:t>
                      </a:r>
                      <a:r>
                        <a:rPr lang="en-US" altLang="zh-CN" sz="11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centre</a:t>
                      </a: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from axis of rotation</a:t>
                      </a: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Amplifier uncertainties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Random uncertainty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Influence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the XPD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[0~1]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Stage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1: 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Calibration measurement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Impedance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4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 antenna positioning misalignment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and insertion loss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 of quiet zone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[0.5~2]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Amplifier uncertainties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the Network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Analyzer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[1~2]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 antenna feed cable loss measurement uncertainty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an absolute gain/ radiation efficiency of the calibration antenna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/>
          <p:nvPr/>
        </p:nvSpPr>
        <p:spPr>
          <a:xfrm>
            <a:off x="683568" y="6597352"/>
            <a:ext cx="3095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*</a:t>
            </a:r>
            <a:r>
              <a:rPr lang="en-US" altLang="zh-CN" sz="1400" dirty="0" smtClean="0"/>
              <a:t>Other MU elements are not precluded</a:t>
            </a:r>
            <a:endParaRPr lang="en-GB" sz="14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07504" y="-315416"/>
            <a:ext cx="8229600" cy="1143000"/>
          </a:xfrm>
        </p:spPr>
        <p:txBody>
          <a:bodyPr/>
          <a:lstStyle/>
          <a:p>
            <a:r>
              <a:rPr lang="en-GB" altLang="zh-CN" dirty="0"/>
              <a:t> </a:t>
            </a:r>
            <a:r>
              <a:rPr lang="en-GB" altLang="zh-CN" sz="3200" dirty="0" smtClean="0"/>
              <a:t>Necessary </a:t>
            </a:r>
            <a:r>
              <a:rPr lang="en-GB" altLang="zh-CN" sz="3200" dirty="0"/>
              <a:t>MU elements </a:t>
            </a:r>
            <a:r>
              <a:rPr lang="en-US" altLang="zh-CN" sz="3200" dirty="0" smtClean="0"/>
              <a:t>for TRP*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11456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49888" y="-171400"/>
            <a:ext cx="8229600" cy="1143000"/>
          </a:xfrm>
        </p:spPr>
        <p:txBody>
          <a:bodyPr/>
          <a:lstStyle/>
          <a:p>
            <a:r>
              <a:rPr lang="en-GB" altLang="zh-CN" dirty="0"/>
              <a:t> </a:t>
            </a:r>
            <a:r>
              <a:rPr lang="en-GB" altLang="zh-CN" sz="3200" dirty="0" smtClean="0"/>
              <a:t>Necessary </a:t>
            </a:r>
            <a:r>
              <a:rPr lang="en-GB" altLang="zh-CN" sz="3200" dirty="0"/>
              <a:t>MU elements </a:t>
            </a:r>
            <a:r>
              <a:rPr lang="en-US" altLang="zh-CN" sz="3200" dirty="0" smtClean="0"/>
              <a:t>for TRS*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826134"/>
              </p:ext>
            </p:extLst>
          </p:nvPr>
        </p:nvGraphicFramePr>
        <p:xfrm>
          <a:off x="1115616" y="761457"/>
          <a:ext cx="6229817" cy="5793510"/>
        </p:xfrm>
        <a:graphic>
          <a:graphicData uri="http://schemas.openxmlformats.org/drawingml/2006/table">
            <a:tbl>
              <a:tblPr firstRow="1" firstCol="1" bandRow="1"/>
              <a:tblGrid>
                <a:gridCol w="475161"/>
                <a:gridCol w="4100722"/>
                <a:gridCol w="826967"/>
                <a:gridCol w="826967"/>
              </a:tblGrid>
              <a:tr h="18931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UID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 of uncertainty contribution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Value[dB]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zh-CN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Stage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DUT measurement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Pointing misalignment between the DUT and the receiving antenna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 distance</a:t>
                      </a:r>
                      <a:r>
                        <a:rPr lang="en-GB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uncertainty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alt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 of quiet zone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[0~2]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in the </a:t>
                      </a:r>
                      <a:r>
                        <a:rPr lang="en-GB" sz="11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10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Rx</a:t>
                      </a:r>
                      <a:r>
                        <a:rPr lang="en-GB" sz="1100" baseline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chain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1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GB" altLang="zh-CN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emulator uncertainties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[&gt;1]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Absolute antenna gain uncertainty of the</a:t>
                      </a:r>
                      <a:r>
                        <a:rPr lang="en-US" altLang="zh-CN" sz="11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measurement antenna</a:t>
                      </a:r>
                      <a:endParaRPr lang="zh-CN" alt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Offset DUT phase </a:t>
                      </a:r>
                      <a:r>
                        <a:rPr lang="en-US" altLang="zh-CN" sz="11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centre</a:t>
                      </a: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from axis of rotation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98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Phase curvature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Influence of the XPD</a:t>
                      </a: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[0~1]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Amplifier uncertainties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Random uncertainty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Stage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1: </a:t>
                      </a: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Calibration measurement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between the transmitting antenna and the network analyzer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42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 antenna positioning misalignment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2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Mismatch between the reference antenna and the network analyzer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 of quiet zone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[0.5~2]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Amplifier uncertainties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the Network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Analyzer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[1~2]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20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Phase curvature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Uncertainty of an absolute gain/ radiation efficiency of the calibration antenna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[0~0.5]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7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11560" y="6539468"/>
            <a:ext cx="389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*Other MU elements are not precluded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583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67544" y="-20672"/>
            <a:ext cx="8229600" cy="1143000"/>
          </a:xfrm>
        </p:spPr>
        <p:txBody>
          <a:bodyPr/>
          <a:lstStyle/>
          <a:p>
            <a:r>
              <a:rPr lang="en-GB" altLang="zh-CN" dirty="0" smtClean="0"/>
              <a:t>Proposals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01924" y="1143184"/>
            <a:ext cx="7560840" cy="306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 dirty="0" smtClean="0"/>
              <a:t>R&amp;S and MVG agree to work jointly collaborate on MU elements presented in this WF for RAN4#84</a:t>
            </a:r>
          </a:p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 dirty="0" smtClean="0"/>
              <a:t>Anritsu agrees to study and introduce equation to derive </a:t>
            </a:r>
            <a:r>
              <a:rPr lang="en-US" altLang="zh-CN" sz="2000" b="1" dirty="0"/>
              <a:t>MU </a:t>
            </a:r>
            <a:r>
              <a:rPr lang="en-US" altLang="zh-CN" sz="2000" b="1" dirty="0" smtClean="0"/>
              <a:t>on Offset </a:t>
            </a:r>
            <a:r>
              <a:rPr lang="en-US" altLang="zh-CN" sz="2000" b="1" dirty="0"/>
              <a:t>DUT phase </a:t>
            </a:r>
            <a:r>
              <a:rPr lang="en-US" altLang="zh-CN" sz="2000" b="1" dirty="0" err="1"/>
              <a:t>centre</a:t>
            </a:r>
            <a:r>
              <a:rPr lang="en-US" altLang="zh-CN" sz="2000" b="1" dirty="0"/>
              <a:t> from </a:t>
            </a:r>
            <a:r>
              <a:rPr lang="en-US" altLang="zh-CN" sz="2000" b="1" dirty="0" err="1"/>
              <a:t>centre</a:t>
            </a:r>
            <a:r>
              <a:rPr lang="en-US" altLang="zh-CN" sz="2000" b="1" dirty="0"/>
              <a:t> of </a:t>
            </a:r>
            <a:r>
              <a:rPr lang="en-US" altLang="zh-CN" sz="2000" b="1" dirty="0" smtClean="0"/>
              <a:t>QZ for </a:t>
            </a:r>
            <a:r>
              <a:rPr lang="en-US" altLang="zh-CN" sz="2000" b="1" dirty="0" smtClean="0"/>
              <a:t>RAN4#84</a:t>
            </a:r>
            <a:endParaRPr lang="en-US" altLang="zh-CN" sz="2000" b="1" dirty="0" smtClean="0"/>
          </a:p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 dirty="0" smtClean="0"/>
              <a:t>Interested parties are highly encouraged to continue to contribute on example values for MU elements</a:t>
            </a:r>
          </a:p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r>
              <a:rPr lang="en-US" altLang="zh-CN" sz="2000" b="1" dirty="0" smtClean="0"/>
              <a:t>At </a:t>
            </a:r>
            <a:r>
              <a:rPr lang="en-US" altLang="zh-CN" sz="2000" b="1" dirty="0"/>
              <a:t>RAN4#84 aim is to agree </a:t>
            </a:r>
            <a:r>
              <a:rPr lang="en-US" altLang="zh-CN" sz="2000" b="1" dirty="0" smtClean="0"/>
              <a:t>most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sz="2000" b="1" dirty="0" smtClean="0"/>
              <a:t>MU values for baseline method</a:t>
            </a:r>
          </a:p>
          <a:p>
            <a:pPr marL="342900" indent="-342900">
              <a:spcBef>
                <a:spcPts val="1000"/>
              </a:spcBef>
              <a:buFont typeface="Arial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703154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15519</TotalTime>
  <Words>1094</Words>
  <Application>Microsoft Office PowerPoint</Application>
  <PresentationFormat>全屏显示(4:3)</PresentationFormat>
  <Paragraphs>194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Mangal</vt:lpstr>
      <vt:lpstr>MS PGothic</vt:lpstr>
      <vt:lpstr>MS PGothic</vt:lpstr>
      <vt:lpstr>宋体</vt:lpstr>
      <vt:lpstr>Arial</vt:lpstr>
      <vt:lpstr>Calibri</vt:lpstr>
      <vt:lpstr>Times New Roman</vt:lpstr>
      <vt:lpstr>Office 主题</vt:lpstr>
      <vt:lpstr>WF on NR MU and test tolerance</vt:lpstr>
      <vt:lpstr>Progress Made in AH</vt:lpstr>
      <vt:lpstr>Black Box vs White Box</vt:lpstr>
      <vt:lpstr>MU Budgets for non-traditional OTA Requirements</vt:lpstr>
      <vt:lpstr>MU related to Quiet Zone/Offset DUT phase centre from centre of QZ</vt:lpstr>
      <vt:lpstr>MU: Offset DUT phase centre from centre of QZ</vt:lpstr>
      <vt:lpstr> Necessary MU elements for TRP*</vt:lpstr>
      <vt:lpstr> Necessary MU elements for TRS*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WRX</cp:lastModifiedBy>
  <cp:revision>589</cp:revision>
  <dcterms:created xsi:type="dcterms:W3CDTF">2016-04-12T20:58:18Z</dcterms:created>
  <dcterms:modified xsi:type="dcterms:W3CDTF">2017-06-29T06:03:56Z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