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15637" autoAdjust="0"/>
    <p:restoredTop sz="94640" autoAdjust="0"/>
  </p:normalViewPr>
  <p:slideViewPr>
    <p:cSldViewPr>
      <p:cViewPr varScale="1">
        <p:scale>
          <a:sx n="45" d="100"/>
          <a:sy n="45" d="100"/>
        </p:scale>
        <p:origin x="-188" y="-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F84A9-450B-4370-80B7-0BFF55583A2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6E556-2565-4EB8-85D0-0946FD806F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4865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858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41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251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1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29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16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0428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438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8764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611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4941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3A213-06A6-43BC-A375-74E960BD9137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6A89B-6C6E-4248-811F-370DC1C40C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96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coordinate system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>
            <a:normAutofit/>
          </a:bodyPr>
          <a:lstStyle/>
          <a:p>
            <a:pPr algn="l" eaLnBrk="1" hangingPunct="1">
              <a:lnSpc>
                <a:spcPct val="80000"/>
              </a:lnSpc>
              <a:tabLst>
                <a:tab pos="3319463" algn="r"/>
                <a:tab pos="3770313" algn="l"/>
              </a:tabLst>
            </a:pPr>
            <a:r>
              <a:rPr lang="en-US" altLang="sv-SE" sz="3000" b="1" dirty="0">
                <a:solidFill>
                  <a:schemeClr val="tx1"/>
                </a:solidFill>
              </a:rPr>
              <a:t>	Agenda Item:</a:t>
            </a:r>
            <a:r>
              <a:rPr lang="en-US" altLang="sv-SE" sz="3000" dirty="0">
                <a:solidFill>
                  <a:schemeClr val="tx1"/>
                </a:solidFill>
              </a:rPr>
              <a:t>	3.2.2</a:t>
            </a:r>
          </a:p>
          <a:p>
            <a:pPr algn="l" eaLnBrk="1" hangingPunct="1">
              <a:lnSpc>
                <a:spcPct val="80000"/>
              </a:lnSpc>
              <a:tabLst>
                <a:tab pos="3319463" algn="r"/>
                <a:tab pos="3770313" algn="l"/>
              </a:tabLst>
            </a:pPr>
            <a:r>
              <a:rPr lang="en-US" altLang="sv-SE" sz="3000" b="1" dirty="0">
                <a:solidFill>
                  <a:schemeClr val="tx1"/>
                </a:solidFill>
              </a:rPr>
              <a:t>	Document for:	</a:t>
            </a:r>
            <a:r>
              <a:rPr lang="en-US" altLang="sv-SE" sz="3000" dirty="0">
                <a:solidFill>
                  <a:schemeClr val="tx1"/>
                </a:solidFill>
              </a:rPr>
              <a:t>Approval</a:t>
            </a:r>
          </a:p>
          <a:p>
            <a:pPr algn="l" eaLnBrk="1" hangingPunct="1">
              <a:lnSpc>
                <a:spcPct val="80000"/>
              </a:lnSpc>
              <a:tabLst>
                <a:tab pos="3319463" algn="r"/>
                <a:tab pos="3770313" algn="l"/>
              </a:tabLst>
            </a:pPr>
            <a:r>
              <a:rPr lang="en-US" altLang="sv-SE" sz="3000" b="1" dirty="0">
                <a:solidFill>
                  <a:schemeClr val="tx1"/>
                </a:solidFill>
              </a:rPr>
              <a:t>	Source: 	</a:t>
            </a:r>
            <a:r>
              <a:rPr lang="sv-SE" altLang="sv-SE" sz="3000" dirty="0">
                <a:solidFill>
                  <a:schemeClr val="tx1"/>
                </a:solidFill>
              </a:rPr>
              <a:t>NEC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NR AH meeting</a:t>
            </a:r>
            <a:r>
              <a:rPr lang="en-US" altLang="sv-SE" sz="2400" b="1" dirty="0">
                <a:cs typeface="Arial" panose="020B0604020202020204" pitchFamily="34" charset="0"/>
              </a:rPr>
              <a:t>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R4-1700284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Spokane, USA, 17 – 19 January,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539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/>
              <a:t>Reference coordinate system for NR shall be decided</a:t>
            </a:r>
          </a:p>
          <a:p>
            <a:pPr>
              <a:defRPr/>
            </a:pPr>
            <a:r>
              <a:rPr lang="en-US" sz="1800" dirty="0"/>
              <a:t>RAN4 already has coordinate systems for AAS and MIMO-OTA</a:t>
            </a:r>
          </a:p>
          <a:p>
            <a:pPr>
              <a:defRPr/>
            </a:pPr>
            <a:r>
              <a:rPr lang="en-US" sz="1800" dirty="0"/>
              <a:t>In [1], options for NR reference coordinate system were proposed</a:t>
            </a:r>
          </a:p>
          <a:p>
            <a:pPr lvl="1">
              <a:defRPr/>
            </a:pPr>
            <a:r>
              <a:rPr lang="en-US" sz="1600" dirty="0"/>
              <a:t>Option 1:  Coordinate system for MIMO-OTA is adopted for both NR UE and NR BS</a:t>
            </a:r>
          </a:p>
          <a:p>
            <a:pPr lvl="1">
              <a:defRPr/>
            </a:pPr>
            <a:r>
              <a:rPr lang="en-US" sz="1600" dirty="0"/>
              <a:t>Option 2:  Coordinate system for MIMO-OTA is adopted for NR UE, coordinate system for AAS is adopted for NR BS</a:t>
            </a:r>
          </a:p>
          <a:p>
            <a:pPr>
              <a:defRPr/>
            </a:pPr>
            <a:r>
              <a:rPr lang="en-US" sz="1800" dirty="0" smtClean="0"/>
              <a:t>For the UE coordinate system, a proposal to enhance the LTE MIMO OTA definition (Annex E of 37.977) was discussed in [2]</a:t>
            </a:r>
          </a:p>
          <a:p>
            <a:pPr>
              <a:defRPr/>
            </a:pPr>
            <a:r>
              <a:rPr lang="en-US" sz="1800" dirty="0" smtClean="0"/>
              <a:t>During </a:t>
            </a:r>
            <a:r>
              <a:rPr lang="en-US" sz="1800" dirty="0"/>
              <a:t>offline discussion, another option was proposed</a:t>
            </a:r>
          </a:p>
          <a:p>
            <a:pPr lvl="1">
              <a:defRPr/>
            </a:pPr>
            <a:r>
              <a:rPr lang="en-US" sz="1600" dirty="0"/>
              <a:t>Option 3: New coordinate system is created and applied to both NR UE and NR BS. New coordinate system is similar to one for MIMO-OTA, but range of </a:t>
            </a:r>
            <a:r>
              <a:rPr lang="en-US" altLang="ja-JP" sz="1600" dirty="0"/>
              <a:t>φ is modified to  between -180°and 180°</a:t>
            </a:r>
            <a:r>
              <a:rPr lang="en-US" altLang="ja-JP" sz="1400" dirty="0"/>
              <a:t> (for MIMO-OTA, φ is defined between 0°and 360°)</a:t>
            </a:r>
          </a:p>
          <a:p>
            <a:pPr marL="400050" lvl="1" indent="0">
              <a:spcBef>
                <a:spcPts val="2400"/>
              </a:spcBef>
              <a:buNone/>
              <a:defRPr/>
            </a:pPr>
            <a:r>
              <a:rPr lang="en-US" sz="1800" dirty="0"/>
              <a:t>Reference</a:t>
            </a:r>
            <a:r>
              <a:rPr lang="en-US" sz="1800" dirty="0" smtClean="0"/>
              <a:t>:</a:t>
            </a:r>
            <a:br>
              <a:rPr lang="en-US" sz="1800" dirty="0" smtClean="0"/>
            </a:br>
            <a:r>
              <a:rPr lang="en-US" sz="1800" dirty="0" smtClean="0"/>
              <a:t>[</a:t>
            </a:r>
            <a:r>
              <a:rPr lang="en-US" sz="1800" dirty="0"/>
              <a:t>1] R4-1700198, </a:t>
            </a:r>
            <a:r>
              <a:rPr lang="nn-NO" sz="1800" dirty="0"/>
              <a:t>Coordinate system for NR, </a:t>
            </a:r>
            <a:r>
              <a:rPr lang="nn-NO" sz="1800" dirty="0" smtClean="0"/>
              <a:t>NEC</a:t>
            </a:r>
            <a:br>
              <a:rPr lang="nn-NO" sz="1800" dirty="0" smtClean="0"/>
            </a:br>
            <a:r>
              <a:rPr lang="nn-NO" sz="1800" dirty="0" smtClean="0"/>
              <a:t>[2</a:t>
            </a:r>
            <a:r>
              <a:rPr lang="nn-NO" sz="1800" dirty="0"/>
              <a:t>] </a:t>
            </a:r>
            <a:r>
              <a:rPr lang="nn-NO" sz="1800" dirty="0" smtClean="0"/>
              <a:t>R4-1700030</a:t>
            </a:r>
            <a:r>
              <a:rPr lang="nn-NO" sz="1800" dirty="0"/>
              <a:t>, NR UE testability </a:t>
            </a:r>
            <a:r>
              <a:rPr lang="nn-NO" sz="1800" dirty="0" smtClean="0"/>
              <a:t>terminology, Intel Corporation, CATR</a:t>
            </a:r>
            <a:endParaRPr lang="fi-FI" altLang="en-US" sz="1800" dirty="0"/>
          </a:p>
          <a:p>
            <a:pPr lvl="1">
              <a:defRPr/>
            </a:pP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5139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Proposal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341438"/>
            <a:ext cx="8640960" cy="503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ja-JP" sz="2800" b="1" dirty="0" smtClean="0"/>
              <a:t>For UE</a:t>
            </a:r>
          </a:p>
          <a:p>
            <a:pPr lvl="1">
              <a:defRPr/>
            </a:pPr>
            <a:r>
              <a:rPr lang="en-US" altLang="ja-JP" sz="2400" b="1" dirty="0"/>
              <a:t>Coordinate system for MIMO OTA defined in annex E of TR 37.977 is adopted for NR UE as a baseline</a:t>
            </a:r>
            <a:endParaRPr lang="en-GB" altLang="ja-JP" sz="2400" b="1" dirty="0" smtClean="0"/>
          </a:p>
          <a:p>
            <a:pPr>
              <a:spcBef>
                <a:spcPts val="1200"/>
              </a:spcBef>
              <a:defRPr/>
            </a:pPr>
            <a:r>
              <a:rPr lang="en-GB" altLang="ja-JP" sz="2800" b="1" dirty="0" smtClean="0"/>
              <a:t>For BS</a:t>
            </a:r>
          </a:p>
          <a:p>
            <a:pPr lvl="1">
              <a:spcBef>
                <a:spcPts val="1200"/>
              </a:spcBef>
              <a:defRPr/>
            </a:pPr>
            <a:r>
              <a:rPr lang="en-GB" altLang="ja-JP" sz="2400" b="1" dirty="0" smtClean="0"/>
              <a:t>Choose </a:t>
            </a:r>
            <a:r>
              <a:rPr lang="en-GB" altLang="ja-JP" sz="2400" b="1" dirty="0" smtClean="0"/>
              <a:t>from</a:t>
            </a:r>
          </a:p>
          <a:p>
            <a:pPr marL="1371600" lvl="2" indent="-457200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GB" altLang="ja-JP" b="1" dirty="0" smtClean="0"/>
              <a:t>use </a:t>
            </a:r>
            <a:r>
              <a:rPr lang="en-GB" altLang="ja-JP" b="1" dirty="0" smtClean="0"/>
              <a:t>coordinate system for AAS in </a:t>
            </a:r>
            <a:r>
              <a:rPr lang="en-GB" altLang="ja-JP" b="1" dirty="0" err="1" smtClean="0"/>
              <a:t>subclause</a:t>
            </a:r>
            <a:r>
              <a:rPr lang="en-GB" altLang="ja-JP" b="1" dirty="0" smtClean="0"/>
              <a:t> </a:t>
            </a:r>
            <a:r>
              <a:rPr lang="en-GB" altLang="ja-JP" b="1" dirty="0" smtClean="0"/>
              <a:t>7.1 </a:t>
            </a:r>
            <a:r>
              <a:rPr lang="en-GB" altLang="ja-JP" b="1" dirty="0" smtClean="0"/>
              <a:t>of </a:t>
            </a:r>
            <a:r>
              <a:rPr lang="en-GB" altLang="ja-JP" b="1" dirty="0" smtClean="0"/>
              <a:t>TR37.842 </a:t>
            </a:r>
          </a:p>
          <a:p>
            <a:pPr marL="1371600" lvl="2" indent="-457200">
              <a:spcBef>
                <a:spcPts val="600"/>
              </a:spcBef>
              <a:buFont typeface="+mj-lt"/>
              <a:buAutoNum type="arabicPeriod"/>
              <a:defRPr/>
            </a:pPr>
            <a:r>
              <a:rPr lang="en-GB" altLang="ja-JP" b="1" dirty="0" smtClean="0"/>
              <a:t>use MIMO OTA </a:t>
            </a:r>
            <a:r>
              <a:rPr lang="en-GB" altLang="ja-JP" b="1" dirty="0" smtClean="0"/>
              <a:t>system</a:t>
            </a:r>
          </a:p>
          <a:p>
            <a:pPr lvl="3">
              <a:spcBef>
                <a:spcPts val="600"/>
              </a:spcBef>
              <a:defRPr/>
            </a:pPr>
            <a:r>
              <a:rPr lang="en-GB" altLang="ja-JP" sz="2400" b="1" dirty="0" smtClean="0"/>
              <a:t>Rel-13 AAS may be modified </a:t>
            </a:r>
            <a:r>
              <a:rPr lang="en-GB" altLang="ja-JP" sz="2400" b="1" dirty="0" smtClean="0"/>
              <a:t>to use </a:t>
            </a:r>
            <a:r>
              <a:rPr lang="en-GB" altLang="ja-JP" sz="2400" b="1" dirty="0" smtClean="0"/>
              <a:t>same coordinate system</a:t>
            </a:r>
            <a:endParaRPr lang="en-GB" altLang="ja-JP" b="1" dirty="0" smtClean="0"/>
          </a:p>
          <a:p>
            <a:pPr marL="1371600" lvl="2" indent="-457200">
              <a:spcBef>
                <a:spcPts val="600"/>
              </a:spcBef>
              <a:buFont typeface="+mj-lt"/>
              <a:buAutoNum type="arabicPeriod"/>
              <a:defRPr/>
            </a:pPr>
            <a:endParaRPr lang="en-GB" altLang="ja-JP" b="1" dirty="0" smtClean="0"/>
          </a:p>
        </p:txBody>
      </p:sp>
    </p:spTree>
    <p:extLst>
      <p:ext uri="{BB962C8B-B14F-4D97-AF65-F5344CB8AC3E}">
        <p14:creationId xmlns:p14="http://schemas.microsoft.com/office/powerpoint/2010/main" val="65393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217</Words>
  <Application>Microsoft Office PowerPoint</Application>
  <PresentationFormat>画面に合わせる 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Way forward on  coordinate system for NR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coordinate system for NR</dc:title>
  <dc:creator>NEC</dc:creator>
  <cp:lastModifiedBy>NEC</cp:lastModifiedBy>
  <cp:revision>29</cp:revision>
  <dcterms:created xsi:type="dcterms:W3CDTF">2017-01-18T13:38:51Z</dcterms:created>
  <dcterms:modified xsi:type="dcterms:W3CDTF">2017-01-19T23:05:17Z</dcterms:modified>
</cp:coreProperties>
</file>