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57" r:id="rId3"/>
    <p:sldId id="262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7" autoAdjust="0"/>
    <p:restoredTop sz="94718" autoAdjust="0"/>
  </p:normalViewPr>
  <p:slideViewPr>
    <p:cSldViewPr snapToObjects="1">
      <p:cViewPr>
        <p:scale>
          <a:sx n="100" d="100"/>
          <a:sy n="100" d="100"/>
        </p:scale>
        <p:origin x="-546" y="1164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xmlns="" val="823520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252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137" y="1286654"/>
            <a:ext cx="8640209" cy="1440160"/>
          </a:xfrm>
        </p:spPr>
        <p:txBody>
          <a:bodyPr/>
          <a:lstStyle/>
          <a:p>
            <a:pPr lvl="2" algn="ctr" fontAlgn="ctr"/>
            <a:r>
              <a:rPr lang="en-US" altLang="zh-CN" sz="3200" dirty="0" smtClean="0"/>
              <a:t>WF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on NR BS </a:t>
            </a:r>
            <a:r>
              <a:rPr lang="en-US" altLang="zh-CN" sz="3200" dirty="0" err="1" smtClean="0"/>
              <a:t>Tx</a:t>
            </a:r>
            <a:r>
              <a:rPr lang="en-US" altLang="zh-CN" sz="3200" dirty="0" smtClean="0"/>
              <a:t> spurious emission frequency for below 6GHz NR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ZTE</a:t>
            </a:r>
            <a:r>
              <a:rPr lang="en-US" altLang="zh-CN" dirty="0"/>
              <a:t>, ZTE </a:t>
            </a:r>
            <a:r>
              <a:rPr lang="en-US" altLang="zh-CN" dirty="0" smtClean="0"/>
              <a:t>Microelectronics, </a:t>
            </a:r>
            <a:r>
              <a:rPr lang="en-US" altLang="zh-CN" dirty="0" err="1" smtClean="0"/>
              <a:t>Huawei</a:t>
            </a:r>
            <a:r>
              <a:rPr lang="en-US" altLang="zh-CN" dirty="0" smtClean="0"/>
              <a:t>, NTT DOCOMO</a:t>
            </a:r>
            <a:endParaRPr lang="zh-CN" altLang="en-US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xmlns="" val="1367677772"/>
              </p:ext>
            </p:extLst>
          </p:nvPr>
        </p:nvGraphicFramePr>
        <p:xfrm>
          <a:off x="252413" y="314325"/>
          <a:ext cx="8640762" cy="1285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0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3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3GPP TSG-RAN WG4 Meeting NR Ad-hoc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R4-1700271</a:t>
                      </a:r>
                      <a:endParaRPr lang="zh-CN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Spokane, WA, USA, 17 – 19 January, 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2017</a:t>
                      </a:r>
                    </a:p>
                    <a:p>
                      <a:pPr marL="0" marR="0" indent="0" algn="l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Agenda item: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3.6.3</a:t>
                      </a:r>
                    </a:p>
                    <a:p>
                      <a:pPr marL="0" marR="0" indent="0" algn="l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390" y="33731"/>
            <a:ext cx="8640209" cy="311403"/>
          </a:xfrm>
        </p:spPr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2390" y="715151"/>
            <a:ext cx="8640785" cy="5286412"/>
          </a:xfrm>
        </p:spPr>
        <p:txBody>
          <a:bodyPr/>
          <a:lstStyle/>
          <a:p>
            <a:pPr marL="457200" lvl="1" indent="-457200">
              <a:buFont typeface="Arial" pitchFamily="34" charset="0"/>
              <a:buChar char="•"/>
            </a:pPr>
            <a:r>
              <a:rPr lang="en-US" altLang="zh-CN" sz="1800" dirty="0" smtClean="0"/>
              <a:t>The lower limit is FFS for below 6GHz as a conducted and OTA according to [1].</a:t>
            </a:r>
          </a:p>
          <a:p>
            <a:pPr marL="457200" lvl="1" indent="-4572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457200" lvl="1" indent="-457200">
              <a:buFont typeface="Arial" pitchFamily="34" charset="0"/>
              <a:buChar char="•"/>
            </a:pPr>
            <a:r>
              <a:rPr lang="en-US" altLang="zh-CN" sz="1800" dirty="0" smtClean="0"/>
              <a:t>Some information for below 6GHz NR bands definitions can be found in [2~4]</a:t>
            </a:r>
          </a:p>
          <a:p>
            <a:pPr marL="457200" lvl="1" indent="-4572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457200" lvl="1" indent="-457200">
              <a:buFont typeface="Arial" pitchFamily="34" charset="0"/>
              <a:buChar char="•"/>
            </a:pPr>
            <a:r>
              <a:rPr lang="en-GB" altLang="zh-CN" sz="1800" dirty="0" smtClean="0"/>
              <a:t>The spurious emission discussion in NR is based on the ITU-R recommendations, such as ITU-R SM.329/1541 .</a:t>
            </a:r>
            <a:endParaRPr lang="en-US" altLang="zh-CN" sz="1800" dirty="0" smtClean="0"/>
          </a:p>
          <a:p>
            <a:pPr>
              <a:buNone/>
            </a:pPr>
            <a:endParaRPr lang="sv-SE" altLang="zh-CN" b="1" dirty="0" smtClean="0"/>
          </a:p>
          <a:p>
            <a:pPr>
              <a:buNone/>
            </a:pPr>
            <a:endParaRPr lang="sv-SE" altLang="zh-CN" b="1" dirty="0" smtClean="0"/>
          </a:p>
          <a:p>
            <a:pPr>
              <a:buNone/>
            </a:pPr>
            <a:endParaRPr lang="sv-SE" altLang="zh-CN" b="1" dirty="0" smtClean="0"/>
          </a:p>
          <a:p>
            <a:pPr>
              <a:buNone/>
            </a:pPr>
            <a:r>
              <a:rPr lang="sv-SE" altLang="zh-CN" b="1" dirty="0" smtClean="0"/>
              <a:t>References</a:t>
            </a:r>
            <a:r>
              <a:rPr lang="sv-SE" altLang="zh-CN" b="1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 smtClean="0"/>
              <a:t>R4-1610923, Way forward on BS RF requirements for NR. </a:t>
            </a:r>
            <a:r>
              <a:rPr lang="sv-SE" altLang="sv-SE" sz="1200" dirty="0" smtClean="0"/>
              <a:t>Nokia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200" dirty="0" smtClean="0"/>
              <a:t>R4-1700135,</a:t>
            </a:r>
            <a:r>
              <a:rPr lang="en-GB" altLang="zh-CN" sz="1200" dirty="0" smtClean="0"/>
              <a:t> Discussion on NR Bands Definition, ZTE, ZTE Microelectronics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200" dirty="0" smtClean="0"/>
              <a:t>R4-1700124,</a:t>
            </a:r>
            <a:r>
              <a:rPr lang="en-GB" altLang="zh-CN" sz="1200" dirty="0" smtClean="0"/>
              <a:t> On NR bands. </a:t>
            </a:r>
            <a:r>
              <a:rPr lang="en-GB" altLang="zh-CN" sz="1200" dirty="0" err="1" smtClean="0"/>
              <a:t>Huawei</a:t>
            </a:r>
            <a:r>
              <a:rPr lang="en-GB" altLang="zh-CN" sz="1200" dirty="0" smtClean="0"/>
              <a:t>, </a:t>
            </a:r>
            <a:r>
              <a:rPr lang="en-GB" altLang="zh-CN" sz="1200" dirty="0" err="1" smtClean="0"/>
              <a:t>Hisilicon</a:t>
            </a:r>
            <a:endParaRPr lang="en-GB" altLang="zh-CN" sz="1200" dirty="0" smtClean="0"/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 smtClean="0"/>
              <a:t>R4- 1700139, Potential harmonized bands for NR, NTT DOCOMO, INC.</a:t>
            </a:r>
            <a:endParaRPr lang="en-US" sz="1200" dirty="0" smtClean="0"/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pPr>
              <a:buNone/>
            </a:pPr>
            <a:endParaRPr lang="sv-SE" altLang="zh-CN" dirty="0"/>
          </a:p>
          <a:p>
            <a:pPr lvl="1"/>
            <a:endParaRPr lang="sv-SE" altLang="zh-CN" dirty="0"/>
          </a:p>
          <a:p>
            <a:pPr lvl="1"/>
            <a:endParaRPr lang="sv-SE" altLang="zh-CN" dirty="0"/>
          </a:p>
          <a:p>
            <a:pPr>
              <a:buNone/>
            </a:pPr>
            <a:endParaRPr lang="en-US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3403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391" y="4837"/>
            <a:ext cx="8640209" cy="495999"/>
          </a:xfrm>
        </p:spPr>
        <p:txBody>
          <a:bodyPr/>
          <a:lstStyle/>
          <a:p>
            <a:r>
              <a:rPr lang="sv-SE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33019" y="858026"/>
            <a:ext cx="8660155" cy="5286411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For spurious emission requirements </a:t>
            </a:r>
            <a:r>
              <a:rPr lang="en-US" altLang="zh-CN" dirty="0" smtClean="0"/>
              <a:t>for above 300MHz and below </a:t>
            </a:r>
            <a:r>
              <a:rPr lang="en-US" altLang="zh-CN" dirty="0" smtClean="0"/>
              <a:t>6GHz </a:t>
            </a:r>
            <a:r>
              <a:rPr lang="en-US" altLang="zh-CN" dirty="0" smtClean="0"/>
              <a:t>on NR</a:t>
            </a:r>
            <a:r>
              <a:rPr lang="en-US" altLang="zh-CN" dirty="0" smtClean="0"/>
              <a:t>, it is propose:</a:t>
            </a:r>
          </a:p>
          <a:p>
            <a:pPr lvl="1" eaLnBrk="1" hangingPunct="1"/>
            <a:r>
              <a:rPr lang="en-US" altLang="zh-CN" dirty="0" smtClean="0"/>
              <a:t>For </a:t>
            </a:r>
            <a:r>
              <a:rPr lang="en-US" altLang="zh-CN" dirty="0" smtClean="0"/>
              <a:t>conducted </a:t>
            </a:r>
            <a:r>
              <a:rPr lang="en-US" altLang="zh-CN" dirty="0" smtClean="0"/>
              <a:t>requirements (at antenna </a:t>
            </a:r>
            <a:r>
              <a:rPr lang="en-US" altLang="zh-CN" dirty="0" smtClean="0"/>
              <a:t>connector/ at the transceiver array </a:t>
            </a:r>
            <a:r>
              <a:rPr lang="en-US" altLang="zh-CN" dirty="0" smtClean="0"/>
              <a:t>boundary) </a:t>
            </a:r>
            <a:r>
              <a:rPr lang="en-US" altLang="zh-CN" dirty="0" smtClean="0"/>
              <a:t>use same limits as </a:t>
            </a:r>
            <a:r>
              <a:rPr lang="en-US" altLang="zh-CN" dirty="0" smtClean="0"/>
              <a:t>37.104/105 </a:t>
            </a:r>
            <a:r>
              <a:rPr lang="en-US" altLang="zh-CN" dirty="0" smtClean="0"/>
              <a:t>i.e. 9kHz lower limit, 5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harmonic upper limit</a:t>
            </a:r>
          </a:p>
          <a:p>
            <a:pPr lvl="1" eaLnBrk="1" hangingPunct="1"/>
            <a:r>
              <a:rPr lang="en-US" altLang="zh-CN" dirty="0" smtClean="0"/>
              <a:t>For </a:t>
            </a:r>
            <a:r>
              <a:rPr lang="en-US" altLang="zh-CN" dirty="0" smtClean="0"/>
              <a:t>OTA </a:t>
            </a:r>
            <a:r>
              <a:rPr lang="en-US" altLang="zh-CN" dirty="0" smtClean="0"/>
              <a:t>use </a:t>
            </a:r>
            <a:r>
              <a:rPr lang="en-US" altLang="zh-CN" dirty="0" smtClean="0"/>
              <a:t>the same limits as agreed in </a:t>
            </a:r>
            <a:r>
              <a:rPr lang="en-US" altLang="zh-CN" dirty="0" err="1" smtClean="0"/>
              <a:t>eAAS</a:t>
            </a:r>
            <a:r>
              <a:rPr lang="en-US" altLang="zh-CN" dirty="0" smtClean="0"/>
              <a:t> WI i.e. 30MHz lower limit, 5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harmonic upper limit</a:t>
            </a:r>
          </a:p>
          <a:p>
            <a:pPr lvl="1" eaLnBrk="1" hangingPunct="1"/>
            <a:r>
              <a:rPr lang="en-US" altLang="zh-CN" dirty="0" smtClean="0"/>
              <a:t>The </a:t>
            </a:r>
            <a:r>
              <a:rPr lang="en-GB" altLang="zh-CN" dirty="0" smtClean="0"/>
              <a:t>corresponding reference bandwidths for the specified spurious emission domain level measurement are</a:t>
            </a:r>
            <a:r>
              <a:rPr lang="en-GB" altLang="zh-CN" dirty="0" smtClean="0"/>
              <a:t>:</a:t>
            </a:r>
          </a:p>
          <a:p>
            <a:pPr lvl="2" eaLnBrk="1" hangingPunct="1"/>
            <a:r>
              <a:rPr lang="en-GB" altLang="zh-CN" dirty="0" smtClean="0"/>
              <a:t>10kHz for below 30 MHz</a:t>
            </a:r>
            <a:endParaRPr lang="en-GB" altLang="zh-CN" dirty="0" smtClean="0"/>
          </a:p>
          <a:p>
            <a:pPr lvl="2" eaLnBrk="1" hangingPunct="1"/>
            <a:r>
              <a:rPr lang="en-GB" altLang="zh-CN" dirty="0" smtClean="0"/>
              <a:t>100 kHz between 30 MHz and 1 GHz</a:t>
            </a:r>
          </a:p>
          <a:p>
            <a:pPr lvl="2" eaLnBrk="1" hangingPunct="1"/>
            <a:r>
              <a:rPr lang="en-GB" altLang="zh-CN" dirty="0" smtClean="0"/>
              <a:t>1 MHz </a:t>
            </a:r>
            <a:r>
              <a:rPr lang="en-GB" altLang="zh-CN" dirty="0" smtClean="0"/>
              <a:t>for above </a:t>
            </a:r>
            <a:r>
              <a:rPr lang="en-GB" altLang="zh-CN" dirty="0" smtClean="0"/>
              <a:t>1 GHz.</a:t>
            </a:r>
            <a:endParaRPr lang="en-US" altLang="zh-CN" dirty="0" smtClean="0"/>
          </a:p>
          <a:p>
            <a:pPr eaLnBrk="1" hangingPunct="1"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b="1" i="1" dirty="0" smtClean="0"/>
              <a:t>	</a:t>
            </a:r>
          </a:p>
          <a:p>
            <a:pPr>
              <a:buNone/>
            </a:pPr>
            <a:endParaRPr lang="en-GB" altLang="zh-CN" b="1" i="1" dirty="0" smtClean="0"/>
          </a:p>
          <a:p>
            <a:pPr>
              <a:buNone/>
            </a:pPr>
            <a:endParaRPr lang="en-US" altLang="zh-CN" dirty="0" smtClean="0"/>
          </a:p>
          <a:p>
            <a:pPr lvl="1" eaLnBrk="1" hangingPunct="1"/>
            <a:endParaRPr lang="en-US" altLang="zh-CN" dirty="0"/>
          </a:p>
          <a:p>
            <a:pPr lvl="1" eaLnBrk="1" hangingPunct="1"/>
            <a:endParaRPr 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71262793"/>
      </p:ext>
    </p:extLst>
  </p:cSld>
  <p:clrMapOvr>
    <a:masterClrMapping/>
  </p:clrMapOvr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7819</TotalTime>
  <Words>241</Words>
  <Application>Microsoft Office PowerPoint</Application>
  <PresentationFormat>自定义</PresentationFormat>
  <Paragraphs>39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Background</vt:lpstr>
      <vt:lpstr>WF on NR BS Tx spurious emission frequency for below 6GHz NR</vt:lpstr>
      <vt:lpstr>Background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ZTE</cp:lastModifiedBy>
  <cp:revision>557</cp:revision>
  <dcterms:created xsi:type="dcterms:W3CDTF">2014-09-24T01:01:53Z</dcterms:created>
  <dcterms:modified xsi:type="dcterms:W3CDTF">2017-01-19T18:18:27Z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(2)OWwWBwv9qBvm7hy5xo1c8z2l56lMHIGEWnrWE4fTtbSRN2NsUKLiUwhk3f6fwRUj06BYmSxH
zN4GHQGyc9/mIhVp1vTzV/r2SPwTnHuZ8qPMbmBhJGjFwl+5Jq9gm5BSYxlaamic04ZNh3py
O3soFwoT226MlBlRXTPv0rH2jBYw5QmhvReQb44CNQZ5Q4nEUDHX76fwBOzoO4iDyymLDFfD
tD+6YXquw4L6WwuQ5S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cyM6i77k1/iuKNtHqzeHt4zUN+W078CKRCOsVaO4iVs4lnVfOA925e
UV3DcCGXj8XrwRljAaRSsqhrkGRlbybxDdyZZxSv/dMqTrcn//6a1dzZlPo0a3oc+nX0Kfs/
N/ZvaGUbugfZnW5T6KEmNy6vl+EMXNqoiRBlF23Gd0RntRbJDTxiTkJcQH7fN+e9y+vQvSaE
hnMtkZKvh5uogtpo</vt:lpwstr>
  </property>
  <property fmtid="{D5CDD505-2E9C-101B-9397-08002B2CF9AE}" pid="5" name="_2015_ms_pID_7253431_00">
    <vt:lpwstr>_2015_ms_pID_7253431</vt:lpwstr>
  </property>
  <property fmtid="{D5CDD505-2E9C-101B-9397-08002B2CF9AE}" pid="6" name="_NewReviewCycle">
    <vt:lpwstr/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1484785417</vt:lpwstr>
  </property>
</Properties>
</file>