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6"/>
  </p:notesMasterIdLst>
  <p:sldIdLst>
    <p:sldId id="256" r:id="rId2"/>
    <p:sldId id="257" r:id="rId3"/>
    <p:sldId id="262" r:id="rId4"/>
    <p:sldId id="263" r:id="rId5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52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27" autoAdjust="0"/>
    <p:restoredTop sz="94718" autoAdjust="0"/>
  </p:normalViewPr>
  <p:slideViewPr>
    <p:cSldViewPr snapToObjects="1">
      <p:cViewPr varScale="1">
        <p:scale>
          <a:sx n="90" d="100"/>
          <a:sy n="90" d="100"/>
        </p:scale>
        <p:origin x="1446" y="90"/>
      </p:cViewPr>
      <p:guideLst>
        <p:guide orient="horz" pos="776"/>
        <p:guide orient="horz" pos="104"/>
        <p:guide orient="horz" pos="3976"/>
        <p:guide orient="horz" pos="952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966" y="1056005"/>
            <a:ext cx="8640209" cy="1440160"/>
          </a:xfrm>
        </p:spPr>
        <p:txBody>
          <a:bodyPr/>
          <a:lstStyle/>
          <a:p>
            <a:pPr lvl="2" algn="ctr" fontAlgn="ctr"/>
            <a:r>
              <a:rPr lang="en-US" altLang="zh-CN" sz="3200" dirty="0"/>
              <a:t>WF on BS sensitivity and blocking</a:t>
            </a:r>
            <a:br>
              <a:rPr lang="en-US" altLang="zh-CN" sz="3200" dirty="0"/>
            </a:br>
            <a:r>
              <a:rPr lang="en-US" altLang="zh-CN" sz="3200" dirty="0"/>
              <a:t>for WP5D response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Nokia, Alcatel-Lucent Shanghai Bell, Ericsson</a:t>
            </a:r>
            <a:endParaRPr lang="zh-CN" altLang="en-US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2425949327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20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0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3GPP TSG-RAN WG4 Meeting NR Ad-hoc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/>
                        <a:t>R4-1700268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Spokane, WA, USA, 17 – 19 January, 2017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642" y="374286"/>
            <a:ext cx="8640209" cy="311403"/>
          </a:xfrm>
        </p:spPr>
        <p:txBody>
          <a:bodyPr/>
          <a:lstStyle/>
          <a:p>
            <a:r>
              <a:rPr lang="en-US" altLang="zh-CN" sz="4000" dirty="0"/>
              <a:t>Background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66086" y="1045922"/>
            <a:ext cx="8640785" cy="5316908"/>
          </a:xfrm>
        </p:spPr>
        <p:txBody>
          <a:bodyPr/>
          <a:lstStyle/>
          <a:p>
            <a:endParaRPr lang="en-US" altLang="zh-CN" dirty="0"/>
          </a:p>
          <a:p>
            <a:r>
              <a:rPr lang="en-GB" sz="2800" dirty="0"/>
              <a:t>During RAN4 NR </a:t>
            </a:r>
            <a:r>
              <a:rPr lang="en-GB" sz="2800" dirty="0" err="1"/>
              <a:t>adHoc</a:t>
            </a:r>
            <a:r>
              <a:rPr lang="en-GB" sz="2800" dirty="0"/>
              <a:t> #1, RAN4 will report to ITU-R WP5D the IMT parameters for the purpose of sharing and compatibility studies with other systems. </a:t>
            </a:r>
          </a:p>
          <a:p>
            <a:r>
              <a:rPr lang="en-US" sz="2800" dirty="0"/>
              <a:t>BS sensitivity and blocking parameters for the ITU-R response have not been discussed prior to the ad-hoc. ITU-R WP5D proposals are discussed in [1], [2] and [3].</a:t>
            </a:r>
            <a:endParaRPr lang="en-AU" sz="2800" dirty="0"/>
          </a:p>
          <a:p>
            <a:pPr>
              <a:buNone/>
            </a:pPr>
            <a:endParaRPr lang="sv-SE" altLang="zh-CN" b="1" dirty="0"/>
          </a:p>
          <a:p>
            <a:pPr>
              <a:buNone/>
            </a:pPr>
            <a:endParaRPr lang="sv-SE" altLang="zh-CN" b="1" dirty="0"/>
          </a:p>
          <a:p>
            <a:pPr>
              <a:buNone/>
            </a:pPr>
            <a:r>
              <a:rPr lang="sv-SE" altLang="zh-CN" b="1" dirty="0" err="1"/>
              <a:t>References</a:t>
            </a:r>
            <a:r>
              <a:rPr lang="sv-SE" altLang="zh-CN" b="1" dirty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300" dirty="0"/>
              <a:t>R4-1700228 </a:t>
            </a:r>
            <a:r>
              <a:rPr lang="en-GB" sz="1300" dirty="0"/>
              <a:t>On BS sensitivity and blocking response </a:t>
            </a:r>
            <a:r>
              <a:rPr lang="en-US" sz="1300" dirty="0"/>
              <a:t>; Nokia, Alcatel-Lucent Shanghai Bell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300" dirty="0"/>
              <a:t>R4-1700224 BS OTA sensitivity for mm wave frequencies, Ericsson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300" dirty="0"/>
              <a:t>R4-1700163 </a:t>
            </a:r>
            <a:r>
              <a:rPr lang="en-US" sz="1300" dirty="0" err="1"/>
              <a:t>Diccussion</a:t>
            </a:r>
            <a:r>
              <a:rPr lang="en-US" sz="1300" dirty="0"/>
              <a:t> and proposal for WP 5D related parameters ; Samsung</a:t>
            </a:r>
          </a:p>
          <a:p>
            <a:pPr marL="342900" indent="-342900">
              <a:buFont typeface="+mj-lt"/>
              <a:buAutoNum type="arabicPeriod"/>
            </a:pPr>
            <a:endParaRPr lang="en-US" sz="1400" dirty="0"/>
          </a:p>
          <a:p>
            <a:pPr marL="342900" indent="-342900">
              <a:buFont typeface="+mj-lt"/>
              <a:buAutoNum type="arabicPeriod"/>
            </a:pPr>
            <a:endParaRPr lang="en-US" sz="1400" dirty="0"/>
          </a:p>
          <a:p>
            <a:pPr marL="342900" indent="-342900">
              <a:buFont typeface="+mj-lt"/>
              <a:buAutoNum type="arabicPeriod"/>
            </a:pPr>
            <a:endParaRPr lang="en-US" sz="1400" dirty="0"/>
          </a:p>
          <a:p>
            <a:pPr>
              <a:buNone/>
            </a:pPr>
            <a:endParaRPr lang="sv-SE" altLang="zh-CN" dirty="0"/>
          </a:p>
          <a:p>
            <a:pPr lvl="1"/>
            <a:endParaRPr lang="sv-SE" altLang="zh-CN" dirty="0"/>
          </a:p>
          <a:p>
            <a:pPr lvl="1"/>
            <a:endParaRPr lang="sv-SE" altLang="zh-CN" dirty="0"/>
          </a:p>
          <a:p>
            <a:pPr>
              <a:buNone/>
            </a:pPr>
            <a:endParaRPr lang="en-US" altLang="zh-CN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030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391" y="4837"/>
            <a:ext cx="8640209" cy="710313"/>
          </a:xfrm>
        </p:spPr>
        <p:txBody>
          <a:bodyPr/>
          <a:lstStyle/>
          <a:p>
            <a:r>
              <a:rPr lang="sv-SE" altLang="zh-CN" sz="4000" dirty="0"/>
              <a:t>Way forward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33019" y="1143778"/>
            <a:ext cx="8660155" cy="5579285"/>
          </a:xfrm>
        </p:spPr>
        <p:txBody>
          <a:bodyPr/>
          <a:lstStyle/>
          <a:p>
            <a:pPr eaLnBrk="1" hangingPunct="1"/>
            <a:r>
              <a:rPr lang="en-US" sz="2000" dirty="0"/>
              <a:t>BS sensitivity: it is proposed not to report this parameter as it is not </a:t>
            </a:r>
            <a:r>
              <a:rPr lang="en-GB" sz="2000" dirty="0"/>
              <a:t>crucial for compatibility studies with other systems</a:t>
            </a:r>
            <a:endParaRPr lang="en-US" sz="2000" u="sng" dirty="0">
              <a:solidFill>
                <a:srgbClr val="FF0000"/>
              </a:solidFill>
            </a:endParaRPr>
          </a:p>
          <a:p>
            <a:pPr lvl="1" eaLnBrk="1" hangingPunct="1"/>
            <a:endParaRPr lang="en-US" sz="2000" dirty="0"/>
          </a:p>
          <a:p>
            <a:pPr lvl="0" eaLnBrk="1" hangingPunct="1"/>
            <a:r>
              <a:rPr lang="en-US" sz="2000" dirty="0"/>
              <a:t>BS blocking: for WP 5D response, introduce a note </a:t>
            </a:r>
            <a:r>
              <a:rPr lang="en-GB" sz="2000" dirty="0"/>
              <a:t>the blocking interfering signal level will be at least equal to the ACS interfering level described by the following formula: </a:t>
            </a:r>
          </a:p>
          <a:p>
            <a:pPr lvl="0" eaLnBrk="1" hangingPunct="1"/>
            <a:endParaRPr lang="en-US" sz="800" dirty="0"/>
          </a:p>
          <a:p>
            <a:pPr marL="271463" lvl="1" indent="0" algn="ctr">
              <a:buNone/>
            </a:pPr>
            <a:r>
              <a:rPr lang="en-GB" sz="2000" dirty="0"/>
              <a:t>ACS interfering signal level [</a:t>
            </a:r>
            <a:r>
              <a:rPr lang="en-GB" sz="2000" dirty="0" err="1"/>
              <a:t>dBm</a:t>
            </a:r>
            <a:r>
              <a:rPr lang="en-GB" sz="2000" dirty="0"/>
              <a:t>] = BS noise floor + NF + ACS + 4.7dB</a:t>
            </a:r>
            <a:endParaRPr lang="pl-PL" sz="2000" dirty="0"/>
          </a:p>
          <a:p>
            <a:pPr lvl="1" eaLnBrk="1" hangingPunct="1"/>
            <a:endParaRPr lang="en-GB" dirty="0"/>
          </a:p>
          <a:p>
            <a:pPr lvl="1" eaLnBrk="1" hangingPunct="1"/>
            <a:r>
              <a:rPr lang="en-GB" dirty="0"/>
              <a:t>Assumed interfering signal bandwidth is the same as the wanted signal channel BW (200MHz), assumed interfering signal centre frequency offset to the wanted signal edge is at least 300MHz.</a:t>
            </a:r>
          </a:p>
          <a:p>
            <a:pPr eaLnBrk="1" hangingPunct="1"/>
            <a:endParaRPr lang="en-GB" dirty="0"/>
          </a:p>
          <a:p>
            <a:pPr eaLnBrk="1" hangingPunct="1"/>
            <a:endParaRPr lang="en-GB" dirty="0"/>
          </a:p>
          <a:p>
            <a:pPr eaLnBrk="1" hangingPunct="1"/>
            <a:r>
              <a:rPr lang="en-GB" dirty="0"/>
              <a:t>The actual ACS and blocking requirement will be studied further and decided in the WI</a:t>
            </a:r>
          </a:p>
          <a:p>
            <a:pPr eaLnBrk="1" hangingPunct="1"/>
            <a:endParaRPr lang="en-GB" dirty="0"/>
          </a:p>
          <a:p>
            <a:pPr eaLnBrk="1" hangingPunct="1"/>
            <a:r>
              <a:rPr lang="en-GB" dirty="0"/>
              <a:t>Actual 3GPP NR requirements above 6GHz are OTA system requirements which will give at least as good blocking and ACS protection as envisaged in the response to ITU-R</a:t>
            </a:r>
          </a:p>
          <a:p>
            <a:pPr eaLnBrk="1" hangingPunct="1"/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262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The text for the note to be added is as follows:</a:t>
            </a:r>
          </a:p>
          <a:p>
            <a:endParaRPr lang="en-US" dirty="0"/>
          </a:p>
          <a:p>
            <a:r>
              <a:rPr lang="en-GB" dirty="0"/>
              <a:t>Blocking response can be derived from the ACS and NF as being: BS noise floor + NF + ACS + 4.7dB</a:t>
            </a:r>
            <a:r>
              <a:rPr lang="en-US" dirty="0"/>
              <a:t> (</a:t>
            </a:r>
            <a:r>
              <a:rPr lang="en-GB" dirty="0"/>
              <a:t>Assumed interfering signal bandwidth is the same as the wanted signal channel BW (200MHz), assumed interfering signal centre frequency offset to the wanted signal edge is at least 300MHz)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756419"/>
      </p:ext>
    </p:extLst>
  </p:cSld>
  <p:clrMapOvr>
    <a:masterClrMapping/>
  </p:clrMapOvr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7692</TotalTime>
  <Words>351</Words>
  <Application>Microsoft Office PowerPoint</Application>
  <PresentationFormat>Custom</PresentationFormat>
  <Paragraphs>40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Times New Roman</vt:lpstr>
      <vt:lpstr>Background</vt:lpstr>
      <vt:lpstr>WF on BS sensitivity and blocking for WP5D response</vt:lpstr>
      <vt:lpstr>Background</vt:lpstr>
      <vt:lpstr>Way forward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Zhouchuan (Luc)</dc:creator>
  <cp:lastModifiedBy>Angelow, Iwajlo (Nokia - US/Arlington Heights)</cp:lastModifiedBy>
  <cp:revision>506</cp:revision>
  <dcterms:created xsi:type="dcterms:W3CDTF">2014-09-24T01:01:53Z</dcterms:created>
  <dcterms:modified xsi:type="dcterms:W3CDTF">2017-01-19T16:36:59Z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(2)OWwWBwv9qBvm7hy5xo1c8z2l56lMHIGEWnrWE4fTtbSRN2NsUKLiUwhk3f6fwRUj06BYmSxH
zN4GHQGyc9/mIhVp1vTzV/r2SPwTnHuZ8qPMbmBhJGjFwl+5Jq9gm5BSYxlaamic04ZNh3py
O3soFwoT226MlBlRXTPv0rH2jBYw5QmhvReQb44CNQZ5Q4nEUDHX76fwBOzoO4iDyymLDFfD
tD+6YXquw4L6WwuQ5S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cyM6i77k1/iuKNtHqzeHt4zUN+W078CKRCOsVaO4iVs4lnVfOA925e
UV3DcCGXj8XrwRljAaRSsqhrkGRlbybxDdyZZxSv/dMqTrcn//6a1dzZlPo0a3oc+nX0Kfs/
N/ZvaGUbugfZnW5T6KEmNy6vl+EMXNqoiRBlF23Gd0RntRbJDTxiTkJcQH7fN+e9y+vQvSaE
hnMtkZKvh5uogtpo</vt:lpwstr>
  </property>
  <property fmtid="{D5CDD505-2E9C-101B-9397-08002B2CF9AE}" pid="5" name="_2015_ms_pID_7253431_00">
    <vt:lpwstr>_2015_ms_pID_7253431</vt:lpwstr>
  </property>
  <property fmtid="{D5CDD505-2E9C-101B-9397-08002B2CF9AE}" pid="6" name="_NewReviewCycle">
    <vt:lpwstr/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1484785417</vt:lpwstr>
  </property>
</Properties>
</file>