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71" r:id="rId4"/>
    <p:sldId id="261" r:id="rId5"/>
    <p:sldId id="266" r:id="rId6"/>
    <p:sldId id="267" r:id="rId7"/>
    <p:sldId id="270" r:id="rId8"/>
    <p:sldId id="262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7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64A80-76BA-43E9-9886-7E0D4FA1F7F0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5CC12-7AC5-478A-A69D-D0CF23868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69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105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8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80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81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04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678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9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74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81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8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1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F5808-FD98-4B67-A8F4-205284A561F6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FD61A-9A52-4AD8-B84F-8A8E4FC83E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4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17827" cy="1325563"/>
          </a:xfrm>
        </p:spPr>
        <p:txBody>
          <a:bodyPr>
            <a:noAutofit/>
          </a:bodyPr>
          <a:lstStyle/>
          <a:p>
            <a:r>
              <a:rPr lang="en-GB" sz="2000" b="1" dirty="0"/>
              <a:t>3GPP TSG-RAN WG4 NR AH meeting	</a:t>
            </a:r>
            <a:r>
              <a:rPr lang="en-GB" sz="2000" b="1" dirty="0" smtClean="0"/>
              <a:t>					</a:t>
            </a:r>
            <a:r>
              <a:rPr lang="en-GB" sz="2000" b="1" dirty="0"/>
              <a:t>R4-1700264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Spokane, Washington, USA, 17 - 19 January, 2017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866909" cy="26632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i-FI" sz="4800" dirty="0" smtClean="0"/>
              <a:t>WF on UE RF</a:t>
            </a:r>
          </a:p>
          <a:p>
            <a:pPr marL="0" indent="0" algn="ctr">
              <a:buNone/>
            </a:pPr>
            <a:endParaRPr lang="fi-FI" sz="4800" dirty="0"/>
          </a:p>
          <a:p>
            <a:pPr marL="0" indent="0" algn="ctr">
              <a:buNone/>
            </a:pPr>
            <a:r>
              <a:rPr lang="fi-FI" sz="3200" dirty="0" smtClean="0"/>
              <a:t>Qualcomm, [...]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92943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3.5.1 Reference architecture (</a:t>
            </a:r>
            <a:r>
              <a:rPr lang="en-US" dirty="0" err="1" smtClean="0"/>
              <a:t>mmWave</a:t>
            </a:r>
            <a:r>
              <a:rPr lang="en-US" dirty="0" smtClean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41430"/>
          </a:xfrm>
        </p:spPr>
        <p:txBody>
          <a:bodyPr>
            <a:normAutofit fontScale="77500" lnSpcReduction="20000"/>
          </a:bodyPr>
          <a:lstStyle/>
          <a:p>
            <a:r>
              <a:rPr lang="fi-FI" dirty="0" smtClean="0"/>
              <a:t>Ref</a:t>
            </a:r>
          </a:p>
          <a:p>
            <a:pPr lvl="1"/>
            <a:r>
              <a:rPr lang="fi-FI" dirty="0" smtClean="0"/>
              <a:t>R4-1700178, UE Tx/Rx spurious emissions in NR OTA, NTT DOCOMO, INC</a:t>
            </a:r>
          </a:p>
          <a:p>
            <a:pPr lvl="1"/>
            <a:r>
              <a:rPr lang="en-GB" dirty="0" smtClean="0"/>
              <a:t>R4-1700261, RF filters for mm-wave OOB blocking, Intel Corporation</a:t>
            </a:r>
          </a:p>
          <a:p>
            <a:pPr lvl="1"/>
            <a:r>
              <a:rPr lang="fi-FI" dirty="0" smtClean="0"/>
              <a:t>R4-1700007, UE reference architecture for NR, Sony Mobile Communications</a:t>
            </a:r>
          </a:p>
          <a:p>
            <a:pPr lvl="1"/>
            <a:r>
              <a:rPr lang="en-US" altLang="zh-CN" dirty="0" smtClean="0"/>
              <a:t>R4-1700069, </a:t>
            </a:r>
            <a:r>
              <a:rPr lang="en-US" altLang="zh-CN" dirty="0"/>
              <a:t>TP for 38.803: UE beamforming and number of UE transmitter </a:t>
            </a:r>
            <a:r>
              <a:rPr lang="en-US" altLang="zh-CN" dirty="0" smtClean="0"/>
              <a:t>antennas, Ericsson, Sony</a:t>
            </a:r>
          </a:p>
          <a:p>
            <a:pPr lvl="1"/>
            <a:r>
              <a:rPr lang="en-US" dirty="0" smtClean="0"/>
              <a:t>R4-167123, </a:t>
            </a:r>
            <a:r>
              <a:rPr lang="en-GB" dirty="0"/>
              <a:t>WF on UE Beamforming Model for the ITU WP5D coexistence </a:t>
            </a:r>
            <a:r>
              <a:rPr lang="en-GB" dirty="0" smtClean="0"/>
              <a:t>simulations, Qualcomm</a:t>
            </a:r>
            <a:endParaRPr lang="en-US" dirty="0"/>
          </a:p>
          <a:p>
            <a:pPr lvl="1"/>
            <a:r>
              <a:rPr lang="fi-FI" dirty="0" smtClean="0"/>
              <a:t>R4-167079, </a:t>
            </a:r>
            <a:r>
              <a:rPr lang="en-US" dirty="0"/>
              <a:t>WF on Simulation assumptions of Co-existence study for WP5D, NTT </a:t>
            </a:r>
            <a:r>
              <a:rPr lang="en-US" dirty="0" smtClean="0"/>
              <a:t>DOCOMO</a:t>
            </a:r>
            <a:endParaRPr lang="fi-FI" dirty="0" smtClean="0"/>
          </a:p>
          <a:p>
            <a:r>
              <a:rPr lang="fi-FI" dirty="0" smtClean="0"/>
              <a:t>WF </a:t>
            </a:r>
          </a:p>
          <a:p>
            <a:pPr lvl="1"/>
            <a:r>
              <a:rPr lang="fi-FI" b="1" dirty="0" smtClean="0"/>
              <a:t>Feasibility of filters at mmWave will be studied further. Aspects to consider:</a:t>
            </a:r>
          </a:p>
          <a:p>
            <a:pPr lvl="2"/>
            <a:r>
              <a:rPr lang="fi-FI" b="1" dirty="0" smtClean="0"/>
              <a:t>Filter passband IL impact to NF/EIS and EIRP</a:t>
            </a:r>
          </a:p>
          <a:p>
            <a:pPr lvl="2"/>
            <a:r>
              <a:rPr lang="fi-FI" b="1" dirty="0" smtClean="0"/>
              <a:t>Parasitic impact to filter performance (passband and stopband) </a:t>
            </a:r>
          </a:p>
          <a:p>
            <a:pPr lvl="2"/>
            <a:r>
              <a:rPr lang="fi-FI" b="1" dirty="0" smtClean="0"/>
              <a:t>Filter size for implementation</a:t>
            </a:r>
          </a:p>
          <a:p>
            <a:pPr lvl="2"/>
            <a:r>
              <a:rPr lang="fi-FI" b="1" dirty="0" smtClean="0"/>
              <a:t>How to realise filters in multiband UE reference architecture (26 and 39 GHz)</a:t>
            </a:r>
          </a:p>
          <a:p>
            <a:pPr lvl="1"/>
            <a:r>
              <a:rPr lang="fi-FI" b="1" dirty="0" smtClean="0"/>
              <a:t>Study Feasibile EIRP</a:t>
            </a:r>
          </a:p>
          <a:p>
            <a:pPr lvl="2"/>
            <a:r>
              <a:rPr lang="fi-FI" b="1" dirty="0" smtClean="0"/>
              <a:t>Co-ex study assumptions for max EIRP are 34 dBm total, 31 dBm for one polarization</a:t>
            </a:r>
          </a:p>
          <a:p>
            <a:pPr lvl="2"/>
            <a:r>
              <a:rPr lang="fi-FI" b="1" dirty="0" smtClean="0"/>
              <a:t>Study feasibility of max EIRP (Max EIRP = max conducted power + max array gain + max antenna element gain)</a:t>
            </a:r>
          </a:p>
          <a:p>
            <a:pPr lvl="2"/>
            <a:endParaRPr lang="fi-FI" b="1" dirty="0" smtClean="0"/>
          </a:p>
        </p:txBody>
      </p:sp>
    </p:spTree>
    <p:extLst>
      <p:ext uri="{BB962C8B-B14F-4D97-AF65-F5344CB8AC3E}">
        <p14:creationId xmlns:p14="http://schemas.microsoft.com/office/powerpoint/2010/main" val="149870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TRX </a:t>
            </a:r>
            <a:r>
              <a:rPr lang="en-US" dirty="0"/>
              <a:t>impairments for NR </a:t>
            </a:r>
            <a:r>
              <a:rPr lang="en-GB" dirty="0"/>
              <a:t>UL in-band emissions and EVM requirements at UE TX below 6GHz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855366"/>
            <a:ext cx="9525000" cy="4525963"/>
          </a:xfrm>
        </p:spPr>
        <p:txBody>
          <a:bodyPr>
            <a:normAutofit/>
          </a:bodyPr>
          <a:lstStyle/>
          <a:p>
            <a:r>
              <a:rPr lang="fi-FI" sz="2000" dirty="0" smtClean="0"/>
              <a:t>Ref</a:t>
            </a:r>
            <a:endParaRPr lang="en-US" sz="2000" dirty="0" smtClean="0"/>
          </a:p>
          <a:p>
            <a:pPr lvl="1"/>
            <a:r>
              <a:rPr lang="en-US" sz="1600" dirty="0" smtClean="0"/>
              <a:t>R4-1700204 </a:t>
            </a:r>
            <a:r>
              <a:rPr lang="en-US" sz="1600" dirty="0"/>
              <a:t>PA and TRX impact on guard band and in band emissions performance with multiple numerologies in </a:t>
            </a:r>
            <a:r>
              <a:rPr lang="en-US" sz="1600" dirty="0" smtClean="0"/>
              <a:t>UL, Skyworks</a:t>
            </a:r>
            <a:endParaRPr lang="en-CA" sz="1600" b="1" dirty="0" smtClean="0"/>
          </a:p>
          <a:p>
            <a:r>
              <a:rPr lang="en-CA" sz="2000" dirty="0" smtClean="0"/>
              <a:t>Background</a:t>
            </a:r>
          </a:p>
          <a:p>
            <a:pPr lvl="1"/>
            <a:r>
              <a:rPr lang="en-CA" sz="1600" dirty="0" err="1" smtClean="0"/>
              <a:t>Inband</a:t>
            </a:r>
            <a:r>
              <a:rPr lang="en-CA" sz="1600" dirty="0" smtClean="0"/>
              <a:t> and sub-band to sub-band EVM </a:t>
            </a:r>
            <a:r>
              <a:rPr lang="en-CA" sz="1600" dirty="0" smtClean="0">
                <a:solidFill>
                  <a:schemeClr val="accent6"/>
                </a:solidFill>
              </a:rPr>
              <a:t>and emissions </a:t>
            </a:r>
            <a:r>
              <a:rPr lang="en-CA" sz="1600" dirty="0" smtClean="0"/>
              <a:t>is </a:t>
            </a:r>
            <a:r>
              <a:rPr lang="en-CA" sz="1600" dirty="0" smtClean="0"/>
              <a:t>being studied as part of </a:t>
            </a:r>
            <a:r>
              <a:rPr lang="en-CA" sz="1600" dirty="0" err="1" smtClean="0"/>
              <a:t>guardband</a:t>
            </a:r>
            <a:r>
              <a:rPr lang="en-CA" sz="1600" dirty="0" smtClean="0"/>
              <a:t> study</a:t>
            </a:r>
          </a:p>
          <a:p>
            <a:pPr lvl="1"/>
            <a:r>
              <a:rPr lang="en-CA" sz="1600" dirty="0" smtClean="0"/>
              <a:t>Assumptions on reference architecture are needed to capture all real impairments in transmitter</a:t>
            </a:r>
          </a:p>
          <a:p>
            <a:r>
              <a:rPr lang="en-CA" sz="2000" b="1" dirty="0" smtClean="0"/>
              <a:t>WF</a:t>
            </a:r>
          </a:p>
          <a:p>
            <a:pPr lvl="1"/>
            <a:r>
              <a:rPr lang="en-CA" sz="1600" b="1" dirty="0" smtClean="0"/>
              <a:t>Similar Transmitter impairments to LTE will be used as baseline for sub-6 and </a:t>
            </a:r>
            <a:r>
              <a:rPr lang="en-CA" sz="1600" b="1" dirty="0" err="1" smtClean="0"/>
              <a:t>mmWave</a:t>
            </a:r>
            <a:r>
              <a:rPr lang="en-CA" sz="1600" b="1" dirty="0" smtClean="0"/>
              <a:t>  studies (IQ Image, Carrier leakage, CIM3, </a:t>
            </a:r>
            <a:r>
              <a:rPr lang="en-CA" sz="1600" b="1" dirty="0" err="1" smtClean="0"/>
              <a:t>Phasenoise</a:t>
            </a:r>
            <a:r>
              <a:rPr lang="en-CA" sz="1600" b="1" dirty="0"/>
              <a:t>)</a:t>
            </a:r>
            <a:endParaRPr lang="en-CA" sz="1600" b="1" dirty="0" smtClean="0"/>
          </a:p>
          <a:p>
            <a:pPr lvl="1"/>
            <a:r>
              <a:rPr lang="en-CA" sz="1600" b="1" dirty="0" smtClean="0"/>
              <a:t>Companies </a:t>
            </a:r>
            <a:r>
              <a:rPr lang="en-CA" sz="1600" b="1" dirty="0"/>
              <a:t>are encouraged to provide view on achievable </a:t>
            </a:r>
            <a:r>
              <a:rPr lang="en-CA" sz="1600" b="1" dirty="0" smtClean="0"/>
              <a:t>performance on these impairments</a:t>
            </a: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46489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3.5.2 EIRP/EIS directional requirements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64661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Ref</a:t>
            </a:r>
            <a:endParaRPr lang="en-GB" dirty="0"/>
          </a:p>
          <a:p>
            <a:pPr lvl="1"/>
            <a:r>
              <a:rPr lang="en-GB" dirty="0" smtClean="0"/>
              <a:t>R4-1700095, Discussion of </a:t>
            </a:r>
            <a:r>
              <a:rPr lang="en-GB" dirty="0" err="1" smtClean="0"/>
              <a:t>mmWave</a:t>
            </a:r>
            <a:r>
              <a:rPr lang="en-GB" dirty="0" smtClean="0"/>
              <a:t> UE EIRP and EIS test, Huawei</a:t>
            </a:r>
          </a:p>
          <a:p>
            <a:pPr lvl="1"/>
            <a:r>
              <a:rPr lang="en-GB" dirty="0" smtClean="0"/>
              <a:t>R4-1700100, Using CDF to define EIRP and EIS, Qualcomm</a:t>
            </a:r>
          </a:p>
          <a:p>
            <a:r>
              <a:rPr lang="en-GB" dirty="0" smtClean="0"/>
              <a:t>Background</a:t>
            </a:r>
          </a:p>
          <a:p>
            <a:pPr lvl="1"/>
            <a:r>
              <a:rPr lang="en-GB" sz="2000" dirty="0"/>
              <a:t>H</a:t>
            </a:r>
            <a:r>
              <a:rPr lang="en-GB" sz="2000" dirty="0" smtClean="0"/>
              <a:t>ow to define metric to define spatial coverage of EIRP and EIS</a:t>
            </a:r>
          </a:p>
          <a:p>
            <a:pPr lvl="1"/>
            <a:r>
              <a:rPr lang="en-GB" sz="2000" dirty="0" smtClean="0"/>
              <a:t>Using min value will lead to pessimistic requirements compared to average UE performance</a:t>
            </a:r>
          </a:p>
          <a:p>
            <a:pPr lvl="1"/>
            <a:r>
              <a:rPr lang="en-GB" sz="2000" dirty="0" smtClean="0"/>
              <a:t>Using peak value will over estimate average performance</a:t>
            </a:r>
          </a:p>
          <a:p>
            <a:pPr lvl="1"/>
            <a:r>
              <a:rPr lang="en-GB" sz="2000" dirty="0" smtClean="0"/>
              <a:t>It is assumed OEM will design UE so that relevant directions will have sufficient performance</a:t>
            </a:r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/>
              <a:t>CDF of testpoints with uniform surface density </a:t>
            </a:r>
            <a:r>
              <a:rPr lang="fi-FI" b="1" strike="sngStrike" dirty="0" smtClean="0"/>
              <a:t>over the sphere </a:t>
            </a:r>
            <a:r>
              <a:rPr lang="fi-FI" b="1" dirty="0" smtClean="0"/>
              <a:t>will be used to describe spherical coverage of mmWave UE EIS and EIRP</a:t>
            </a:r>
          </a:p>
          <a:p>
            <a:pPr lvl="1"/>
            <a:r>
              <a:rPr lang="fi-FI" dirty="0" smtClean="0"/>
              <a:t>Number of points and how to plot </a:t>
            </a:r>
            <a:r>
              <a:rPr lang="fi-FI" altLang="ja-JP" dirty="0" smtClean="0"/>
              <a:t>CDF </a:t>
            </a:r>
            <a:r>
              <a:rPr lang="fi-FI" dirty="0" smtClean="0"/>
              <a:t>is FFS</a:t>
            </a:r>
          </a:p>
          <a:p>
            <a:pPr lvl="1"/>
            <a:r>
              <a:rPr lang="fi-FI" dirty="0" smtClean="0"/>
              <a:t>How to define requirement with CDF as metric is FFS</a:t>
            </a:r>
          </a:p>
          <a:p>
            <a:pPr lvl="2"/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6935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3.5.2 EIRP/EIS directional requirements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9027"/>
            <a:ext cx="10515600" cy="4607936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Ref</a:t>
            </a:r>
          </a:p>
          <a:p>
            <a:pPr lvl="1"/>
            <a:r>
              <a:rPr lang="en-GB" dirty="0" smtClean="0"/>
              <a:t>R4-1700154, On UE types with different spatial coverage, Sumitomo</a:t>
            </a:r>
          </a:p>
          <a:p>
            <a:pPr lvl="1"/>
            <a:r>
              <a:rPr lang="en-US" dirty="0" smtClean="0"/>
              <a:t>R4-1700197, Further consideration on EIRP/EIS directional requirements, DOCOMO</a:t>
            </a:r>
          </a:p>
          <a:p>
            <a:r>
              <a:rPr lang="fi-FI" dirty="0" smtClean="0"/>
              <a:t>Background</a:t>
            </a:r>
          </a:p>
          <a:p>
            <a:pPr lvl="1"/>
            <a:r>
              <a:rPr lang="fi-FI" dirty="0" smtClean="0"/>
              <a:t>NR </a:t>
            </a:r>
            <a:r>
              <a:rPr lang="fi-FI" strike="sngStrike" dirty="0" smtClean="0"/>
              <a:t>may be</a:t>
            </a:r>
            <a:r>
              <a:rPr lang="fi-FI" dirty="0" smtClean="0"/>
              <a:t> </a:t>
            </a:r>
            <a:r>
              <a:rPr lang="fi-FI" dirty="0" smtClean="0">
                <a:solidFill>
                  <a:schemeClr val="accent4">
                    <a:lumMod val="75000"/>
                  </a:schemeClr>
                </a:solidFill>
              </a:rPr>
              <a:t>is expected to be </a:t>
            </a:r>
            <a:r>
              <a:rPr lang="fi-FI" dirty="0" smtClean="0"/>
              <a:t>used in more than one type of  UEs</a:t>
            </a:r>
            <a:r>
              <a:rPr lang="fi-FI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  <a:p>
            <a:pPr lvl="1"/>
            <a:r>
              <a:rPr lang="fi-FI" dirty="0"/>
              <a:t>I</a:t>
            </a:r>
            <a:r>
              <a:rPr lang="fi-FI" dirty="0" smtClean="0"/>
              <a:t>dentified UE types:</a:t>
            </a:r>
          </a:p>
          <a:p>
            <a:pPr lvl="2"/>
            <a:r>
              <a:rPr lang="en-GB" sz="1500" dirty="0"/>
              <a:t>Smart </a:t>
            </a:r>
            <a:r>
              <a:rPr lang="en-GB" sz="1500" dirty="0" smtClean="0"/>
              <a:t>phone, Laptop </a:t>
            </a:r>
            <a:r>
              <a:rPr lang="en-GB" sz="1500" dirty="0"/>
              <a:t>mounted equipment </a:t>
            </a:r>
            <a:r>
              <a:rPr lang="en-GB" sz="1500" dirty="0" smtClean="0"/>
              <a:t>, Laptop </a:t>
            </a:r>
            <a:r>
              <a:rPr lang="en-GB" sz="1500" dirty="0"/>
              <a:t>embedded equipment </a:t>
            </a:r>
            <a:r>
              <a:rPr lang="en-US" sz="1500" dirty="0" smtClean="0"/>
              <a:t>, </a:t>
            </a:r>
            <a:r>
              <a:rPr lang="en-GB" sz="1500" dirty="0" smtClean="0"/>
              <a:t>Tablet </a:t>
            </a:r>
            <a:r>
              <a:rPr lang="en-GB" sz="1500" dirty="0"/>
              <a:t>embedded </a:t>
            </a:r>
            <a:r>
              <a:rPr lang="en-GB" sz="1500" dirty="0" smtClean="0"/>
              <a:t>equipment</a:t>
            </a:r>
            <a:r>
              <a:rPr lang="en-US" sz="1500" dirty="0" smtClean="0"/>
              <a:t>, </a:t>
            </a:r>
            <a:r>
              <a:rPr lang="en-GB" sz="1500" dirty="0" smtClean="0"/>
              <a:t>Virtual </a:t>
            </a:r>
            <a:r>
              <a:rPr lang="en-GB" sz="1500" dirty="0"/>
              <a:t>Reality </a:t>
            </a:r>
            <a:r>
              <a:rPr lang="en-GB" sz="1500" dirty="0" smtClean="0"/>
              <a:t>Glasses, Wearable </a:t>
            </a:r>
            <a:r>
              <a:rPr lang="en-GB" sz="1500" dirty="0"/>
              <a:t>devices like smart watch </a:t>
            </a:r>
            <a:r>
              <a:rPr lang="en-US" sz="1500" dirty="0" smtClean="0"/>
              <a:t>, </a:t>
            </a:r>
            <a:r>
              <a:rPr lang="en-GB" sz="1500" dirty="0" smtClean="0"/>
              <a:t>Vehicular </a:t>
            </a:r>
            <a:r>
              <a:rPr lang="en-GB" sz="1500" dirty="0"/>
              <a:t>mounted device </a:t>
            </a:r>
            <a:r>
              <a:rPr lang="en-US" sz="1500" dirty="0" smtClean="0"/>
              <a:t>, </a:t>
            </a:r>
            <a:r>
              <a:rPr lang="en-GB" sz="1500" dirty="0" smtClean="0"/>
              <a:t>Fixed </a:t>
            </a:r>
            <a:r>
              <a:rPr lang="en-GB" sz="1500" dirty="0"/>
              <a:t>Wireless Access (FWA) terminal</a:t>
            </a:r>
            <a:endParaRPr lang="en-US" sz="1500" dirty="0"/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/>
              <a:t>Different spatial coverage requirement</a:t>
            </a:r>
            <a:r>
              <a:rPr lang="fi-FI" b="1" dirty="0" smtClean="0">
                <a:solidFill>
                  <a:schemeClr val="accent4">
                    <a:lumMod val="75000"/>
                  </a:schemeClr>
                </a:solidFill>
              </a:rPr>
              <a:t> (i.e., not necessarily the full sphere coverage) </a:t>
            </a:r>
            <a:r>
              <a:rPr lang="fi-FI" b="1" dirty="0" smtClean="0"/>
              <a:t>may apply to different UE types, this will be supported by requirements. </a:t>
            </a:r>
          </a:p>
          <a:p>
            <a:pPr lvl="1"/>
            <a:r>
              <a:rPr lang="fi-FI" b="1" dirty="0" smtClean="0"/>
              <a:t>Priority for Rel-15 WI is handheld and full spherical performance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065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3.5.4 Transmitter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WF</a:t>
            </a:r>
          </a:p>
          <a:p>
            <a:pPr lvl="1"/>
            <a:r>
              <a:rPr lang="en-US" dirty="0" smtClean="0"/>
              <a:t>Minimum output power</a:t>
            </a:r>
          </a:p>
          <a:p>
            <a:pPr lvl="2"/>
            <a:r>
              <a:rPr lang="en-US" dirty="0" smtClean="0"/>
              <a:t>To study if -40dBm should be used considering NF, MCL and degradation of noise floor for &gt; 24GHz</a:t>
            </a:r>
          </a:p>
          <a:p>
            <a:pPr lvl="1"/>
            <a:r>
              <a:rPr lang="en-US" dirty="0" smtClean="0"/>
              <a:t>Tx OFF power</a:t>
            </a:r>
          </a:p>
          <a:p>
            <a:pPr lvl="2"/>
            <a:r>
              <a:rPr lang="en-US" dirty="0" smtClean="0"/>
              <a:t>To specify -50dBm for sub-6GHz</a:t>
            </a:r>
          </a:p>
          <a:p>
            <a:pPr lvl="2"/>
            <a:r>
              <a:rPr lang="en-US" dirty="0" smtClean="0"/>
              <a:t>To study if -50dBm should be used</a:t>
            </a:r>
          </a:p>
          <a:p>
            <a:pPr lvl="1"/>
            <a:r>
              <a:rPr lang="en-US" dirty="0" smtClean="0"/>
              <a:t>ON/OFF mask</a:t>
            </a:r>
          </a:p>
          <a:p>
            <a:pPr lvl="2"/>
            <a:r>
              <a:rPr lang="en-US" dirty="0" smtClean="0"/>
              <a:t>To </a:t>
            </a:r>
            <a:r>
              <a:rPr lang="en-US" dirty="0"/>
              <a:t>study </a:t>
            </a:r>
            <a:endParaRPr lang="en-US" dirty="0" smtClean="0"/>
          </a:p>
          <a:p>
            <a:pPr lvl="3"/>
            <a:r>
              <a:rPr lang="en-US" dirty="0" smtClean="0"/>
              <a:t>Whether shorter transient </a:t>
            </a:r>
            <a:r>
              <a:rPr lang="en-US" dirty="0"/>
              <a:t>period </a:t>
            </a:r>
            <a:r>
              <a:rPr lang="en-US" dirty="0" smtClean="0"/>
              <a:t>than 20 us </a:t>
            </a:r>
            <a:r>
              <a:rPr lang="en-US" dirty="0"/>
              <a:t>can be </a:t>
            </a:r>
            <a:r>
              <a:rPr lang="en-US" dirty="0" smtClean="0"/>
              <a:t>used </a:t>
            </a:r>
            <a:r>
              <a:rPr lang="en-US" dirty="0"/>
              <a:t>in </a:t>
            </a:r>
            <a:r>
              <a:rPr lang="en-US" dirty="0" smtClean="0"/>
              <a:t>sub-6GHz according to possible sub-carrier spacing</a:t>
            </a:r>
            <a:endParaRPr lang="en-US" dirty="0"/>
          </a:p>
          <a:p>
            <a:pPr lvl="3"/>
            <a:r>
              <a:rPr lang="en-US" dirty="0" smtClean="0"/>
              <a:t>Achievable </a:t>
            </a:r>
            <a:r>
              <a:rPr lang="en-US" dirty="0"/>
              <a:t>transient period in mmWave (e.g., 28 GHz) </a:t>
            </a:r>
            <a:r>
              <a:rPr lang="en-US" dirty="0" smtClean="0"/>
              <a:t>devices assuming dynamic range (OFF</a:t>
            </a:r>
            <a:r>
              <a:rPr lang="en-US" dirty="0" smtClean="0">
                <a:sym typeface="Wingdings" panose="05000000000000000000" pitchFamily="2" charset="2"/>
              </a:rPr>
              <a:t>ON and ONOFF</a:t>
            </a:r>
            <a:r>
              <a:rPr lang="en-US" dirty="0" smtClean="0"/>
              <a:t>) of [50??] dB</a:t>
            </a: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6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3.5.4 Transmitter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(cont.)</a:t>
            </a:r>
          </a:p>
          <a:p>
            <a:pPr lvl="1"/>
            <a:r>
              <a:rPr lang="en-US" dirty="0" smtClean="0"/>
              <a:t>Frequency error</a:t>
            </a:r>
          </a:p>
          <a:p>
            <a:pPr lvl="2"/>
            <a:r>
              <a:rPr lang="en-US" dirty="0" smtClean="0"/>
              <a:t>To specify</a:t>
            </a:r>
            <a:r>
              <a:rPr lang="en-GB" altLang="ja-JP" dirty="0" smtClean="0"/>
              <a:t> 0.1 ppm in sub-6GHz</a:t>
            </a:r>
          </a:p>
          <a:p>
            <a:pPr lvl="2"/>
            <a:r>
              <a:rPr lang="en-GB" altLang="ja-JP" dirty="0" smtClean="0"/>
              <a:t>To study achievable value in mmWave considering settling time, xxx,…</a:t>
            </a:r>
          </a:p>
          <a:p>
            <a:pPr lvl="1"/>
            <a:r>
              <a:rPr lang="en-GB" dirty="0" smtClean="0"/>
              <a:t>SEM, </a:t>
            </a:r>
            <a:r>
              <a:rPr lang="en-GB" dirty="0" smtClean="0"/>
              <a:t>ACLR, Spurious Emissions</a:t>
            </a:r>
            <a:endParaRPr lang="en-GB" dirty="0" smtClean="0"/>
          </a:p>
          <a:p>
            <a:pPr lvl="2"/>
            <a:r>
              <a:rPr lang="en-US" dirty="0" smtClean="0"/>
              <a:t>To study if there is any justification not to follow the ITU response</a:t>
            </a:r>
            <a:endParaRPr lang="en-US" dirty="0"/>
          </a:p>
          <a:p>
            <a:pPr lvl="1"/>
            <a:r>
              <a:rPr lang="en-US" dirty="0" smtClean="0"/>
              <a:t>UE-to-UE coexistence</a:t>
            </a:r>
          </a:p>
          <a:p>
            <a:pPr lvl="2"/>
            <a:r>
              <a:rPr lang="en-US" dirty="0" smtClean="0"/>
              <a:t>To study if -50dBm/MHz can be applied for mmWave bands</a:t>
            </a:r>
          </a:p>
          <a:p>
            <a:pPr lvl="2"/>
            <a:r>
              <a:rPr lang="en-US" dirty="0" smtClean="0"/>
              <a:t>Actual required protection level can be studied further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7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3.5.5 Receiver characteristics / Blocking</a:t>
            </a:r>
            <a:br>
              <a:rPr 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Related documents</a:t>
            </a:r>
          </a:p>
          <a:p>
            <a:pPr lvl="1"/>
            <a:r>
              <a:rPr lang="en-US" altLang="zh-CN" dirty="0" smtClean="0"/>
              <a:t>R4-1700018 “</a:t>
            </a:r>
            <a:r>
              <a:rPr lang="en-GB" dirty="0" smtClean="0"/>
              <a:t>On side-lobe consideration in antenna array for ACS/Blocking requirement”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R4-1700051 “</a:t>
            </a:r>
            <a:r>
              <a:rPr lang="en-GB" dirty="0" smtClean="0"/>
              <a:t>Discussion on NR blocking requirements for </a:t>
            </a:r>
            <a:r>
              <a:rPr lang="en-GB" dirty="0" err="1" smtClean="0"/>
              <a:t>mmWave</a:t>
            </a:r>
            <a:r>
              <a:rPr lang="en-GB" dirty="0" smtClean="0"/>
              <a:t>”</a:t>
            </a:r>
          </a:p>
          <a:p>
            <a:pPr lvl="1"/>
            <a:r>
              <a:rPr lang="en-GB" altLang="zh-CN" dirty="0" smtClean="0"/>
              <a:t>R4-1700071, “Further elaboration on UE ACS behaviour	“, Ericsson</a:t>
            </a:r>
            <a:endParaRPr lang="en-US" altLang="zh-CN" dirty="0" smtClean="0"/>
          </a:p>
          <a:p>
            <a:r>
              <a:rPr lang="en-US" altLang="zh-CN" dirty="0" smtClean="0"/>
              <a:t>Background</a:t>
            </a:r>
          </a:p>
          <a:p>
            <a:pPr lvl="1"/>
            <a:r>
              <a:rPr lang="en-US" altLang="zh-CN" dirty="0" smtClean="0"/>
              <a:t>Lengthy discussions on whether ACS/Blocking can be verified with</a:t>
            </a:r>
          </a:p>
          <a:p>
            <a:pPr lvl="1">
              <a:buNone/>
            </a:pPr>
            <a:r>
              <a:rPr lang="en-US" altLang="zh-CN" dirty="0" smtClean="0"/>
              <a:t>	1) Wanted signal and blocker coming from the same direction</a:t>
            </a:r>
          </a:p>
          <a:p>
            <a:pPr lvl="1">
              <a:buNone/>
            </a:pPr>
            <a:r>
              <a:rPr lang="en-US" altLang="zh-CN" dirty="0" smtClean="0"/>
              <a:t>	2) Wanted signal and blocker coming from different directions</a:t>
            </a:r>
          </a:p>
          <a:p>
            <a:r>
              <a:rPr lang="fi-FI" altLang="zh-CN" dirty="0" smtClean="0"/>
              <a:t>WF for mmWave </a:t>
            </a:r>
          </a:p>
          <a:p>
            <a:pPr lvl="1"/>
            <a:r>
              <a:rPr lang="en-US" altLang="zh-CN" dirty="0" smtClean="0"/>
              <a:t>ACS and In-band blocking are verified with the wanted signal and blocker coming from the same direction</a:t>
            </a:r>
          </a:p>
          <a:p>
            <a:pPr lvl="1"/>
            <a:r>
              <a:rPr lang="en-US" altLang="zh-CN" dirty="0" smtClean="0"/>
              <a:t>Out-of-band blocking is verified with the wanted signal and blocker coming from the same direction for cases where OOB blocker is &lt;±FFS% away from the center frequency of the wanted signal</a:t>
            </a:r>
          </a:p>
          <a:p>
            <a:pPr lvl="1"/>
            <a:r>
              <a:rPr lang="en-US" altLang="zh-CN" dirty="0" smtClean="0"/>
              <a:t>For cases where OOB blocker is </a:t>
            </a:r>
            <a:r>
              <a:rPr lang="en-US" altLang="zh-CN" dirty="0" smtClean="0">
                <a:latin typeface="FrutigerNext LT Regular"/>
              </a:rPr>
              <a:t>≥</a:t>
            </a:r>
            <a:r>
              <a:rPr lang="en-US" altLang="zh-CN" dirty="0" smtClean="0"/>
              <a:t>±FFS% away from the center frequency of the wanted signal the blocker direction is FFS</a:t>
            </a:r>
            <a:endParaRPr lang="zh-CN" altLang="en-US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61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Beam correspondence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</a:t>
            </a:r>
          </a:p>
          <a:p>
            <a:pPr lvl="1"/>
            <a:r>
              <a:rPr lang="en-US" dirty="0" smtClean="0"/>
              <a:t>R4-1700190, Beam </a:t>
            </a:r>
            <a:r>
              <a:rPr lang="en-US" dirty="0"/>
              <a:t>Correspondence for </a:t>
            </a:r>
            <a:r>
              <a:rPr lang="en-US" dirty="0" smtClean="0"/>
              <a:t>NR, Qualcomm</a:t>
            </a:r>
          </a:p>
          <a:p>
            <a:r>
              <a:rPr lang="fi-FI" dirty="0" smtClean="0"/>
              <a:t>Background</a:t>
            </a:r>
          </a:p>
          <a:p>
            <a:pPr lvl="1"/>
            <a:r>
              <a:rPr lang="fi-FI" dirty="0" smtClean="0"/>
              <a:t>For system operation it is important to know if UE TX and RX beam are reciprocal or not</a:t>
            </a:r>
          </a:p>
          <a:p>
            <a:r>
              <a:rPr lang="fi-FI" dirty="0" smtClean="0"/>
              <a:t>WF</a:t>
            </a:r>
          </a:p>
          <a:p>
            <a:pPr lvl="1"/>
            <a:r>
              <a:rPr lang="fi-FI" b="1" dirty="0" smtClean="0"/>
              <a:t>RAN4 will study UE beam correspondence</a:t>
            </a:r>
          </a:p>
          <a:p>
            <a:pPr lvl="1"/>
            <a:r>
              <a:rPr lang="fi-FI" b="1" dirty="0" smtClean="0"/>
              <a:t>RAN4 will study how to define requirements for UE beam correspondence</a:t>
            </a:r>
          </a:p>
          <a:p>
            <a:pPr lvl="1"/>
            <a:endParaRPr lang="fi-FI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020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793</Words>
  <Application>Microsoft Office PowerPoint</Application>
  <PresentationFormat>Widescreen</PresentationFormat>
  <Paragraphs>96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ＭＳ Ｐゴシック</vt:lpstr>
      <vt:lpstr>宋体</vt:lpstr>
      <vt:lpstr>Arial</vt:lpstr>
      <vt:lpstr>Calibri</vt:lpstr>
      <vt:lpstr>Calibri Light</vt:lpstr>
      <vt:lpstr>FrutigerNext LT Regular</vt:lpstr>
      <vt:lpstr>Wingdings</vt:lpstr>
      <vt:lpstr>Office Theme</vt:lpstr>
      <vt:lpstr>3GPP TSG-RAN WG4 NR AH meeting      R4-1700264 Spokane, Washington, USA, 17 - 19 January, 2017 </vt:lpstr>
      <vt:lpstr>3.5.1 Reference architecture (mmWave)</vt:lpstr>
      <vt:lpstr>TRX impairments for NR UL in-band emissions and EVM requirements at UE TX below 6GHz</vt:lpstr>
      <vt:lpstr>3.5.2 EIRP/EIS directional requirements 1</vt:lpstr>
      <vt:lpstr>3.5.2 EIRP/EIS directional requirements 2</vt:lpstr>
      <vt:lpstr>3.5.4 Transmitter characteristics</vt:lpstr>
      <vt:lpstr>3.5.4 Transmitter characteristics</vt:lpstr>
      <vt:lpstr>3.5.5 Receiver characteristics / Blocking </vt:lpstr>
      <vt:lpstr>Beam correspondence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NR AH meeting      R4-1700154 Spokane, Washington, USA, 17 - 19 January, 2017</dc:title>
  <dc:creator>Qualcomm User_R4#81</dc:creator>
  <cp:lastModifiedBy>Qualcomm User_R4#81</cp:lastModifiedBy>
  <cp:revision>43</cp:revision>
  <dcterms:created xsi:type="dcterms:W3CDTF">2017-01-19T00:53:03Z</dcterms:created>
  <dcterms:modified xsi:type="dcterms:W3CDTF">2017-01-19T23:11:20Z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139990377</vt:i4>
  </property>
  <property fmtid="{D5CDD505-2E9C-101B-9397-08002B2CF9AE}" pid="3" name="_NewReviewCycle">
    <vt:lpwstr/>
  </property>
  <property fmtid="{D5CDD505-2E9C-101B-9397-08002B2CF9AE}" pid="4" name="_EmailSubject">
    <vt:lpwstr>Draft WF on UE</vt:lpwstr>
  </property>
  <property fmtid="{D5CDD505-2E9C-101B-9397-08002B2CF9AE}" pid="5" name="_AuthorEmail">
    <vt:lpwstr>vvintola@qti.qualcomm.com</vt:lpwstr>
  </property>
  <property fmtid="{D5CDD505-2E9C-101B-9397-08002B2CF9AE}" pid="6" name="_AuthorEmailDisplayName">
    <vt:lpwstr>Vintola, Ville</vt:lpwstr>
  </property>
</Properties>
</file>