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2" r:id="rId4"/>
    <p:sldId id="267" r:id="rId5"/>
    <p:sldId id="265" r:id="rId6"/>
    <p:sldId id="258" r:id="rId7"/>
    <p:sldId id="264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9" d="100"/>
          <a:sy n="89" d="100"/>
        </p:scale>
        <p:origin x="-21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742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742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NR spectra related work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885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NR AH Meeting</a:t>
            </a:r>
          </a:p>
          <a:p>
            <a:r>
              <a:rPr lang="en-GB" altLang="ja-JP" b="1" dirty="0"/>
              <a:t>Spokane, Washington, USA, 17 - 19 January,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R4-1700257</a:t>
            </a:r>
          </a:p>
          <a:p>
            <a:r>
              <a:rPr lang="en-US" altLang="ja-JP" b="1" dirty="0"/>
              <a:t>Agenda item:</a:t>
            </a:r>
            <a:r>
              <a:rPr lang="en-US" altLang="ja-JP" dirty="0"/>
              <a:t>	3.3</a:t>
            </a:r>
            <a:endParaRPr lang="ja-JP" altLang="ja-JP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Introduction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RAN4#81 approved a way forward on NR bands of [1], where there is the following text:</a:t>
            </a:r>
          </a:p>
          <a:p>
            <a:pPr lvl="1"/>
            <a:r>
              <a:rPr lang="en-US" altLang="ja-JP" sz="2400" dirty="0"/>
              <a:t>Operators are encouraged to provide initial inputs of possible frequency ranges or bands for NR deployment in January 2017 RAN4 NR ad-hoc meeting.</a:t>
            </a:r>
          </a:p>
          <a:p>
            <a:pPr lvl="1"/>
            <a:endParaRPr lang="en-US" altLang="ja-JP" sz="2400" dirty="0"/>
          </a:p>
          <a:p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051720" y="6372036"/>
            <a:ext cx="6939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hangingPunct="0"/>
            <a:r>
              <a:rPr lang="en-US" altLang="ja-JP" dirty="0"/>
              <a:t>[1] R4-1610992, “WF on NR bands”, KT, 3GPP RAN4 #81, November 2016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09842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35496" y="480378"/>
            <a:ext cx="9001000" cy="5616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800" dirty="0"/>
              <a:t>Following frequency ranges are </a:t>
            </a:r>
            <a:r>
              <a:rPr lang="en-US" altLang="ja-JP" sz="1800" dirty="0" smtClean="0"/>
              <a:t>provided as </a:t>
            </a:r>
            <a:r>
              <a:rPr lang="en-US" altLang="ja-JP" sz="1800" dirty="0"/>
              <a:t>possible frequency </a:t>
            </a:r>
            <a:r>
              <a:rPr lang="en-US" altLang="ja-JP" sz="1800" dirty="0" smtClean="0"/>
              <a:t>range for NR </a:t>
            </a:r>
            <a:r>
              <a:rPr lang="en-US" altLang="ja-JP" sz="1800" dirty="0"/>
              <a:t>in #81AH</a:t>
            </a:r>
            <a:r>
              <a:rPr lang="en-US" altLang="ja-JP" sz="1800" dirty="0" smtClean="0"/>
              <a:t>.</a:t>
            </a:r>
          </a:p>
          <a:p>
            <a:pPr lvl="1"/>
            <a:r>
              <a:rPr lang="en-US" altLang="ja-JP" sz="1400" dirty="0" smtClean="0"/>
              <a:t>Note Some companies included existing bands as NR bands </a:t>
            </a:r>
            <a:r>
              <a:rPr lang="en-US" altLang="ja-JP" sz="1400" dirty="0"/>
              <a:t>as well as </a:t>
            </a:r>
            <a:r>
              <a:rPr lang="en-US" altLang="ja-JP" sz="1400" dirty="0" smtClean="0"/>
              <a:t>bands </a:t>
            </a:r>
            <a:r>
              <a:rPr lang="en-US" altLang="ja-JP" sz="1400" dirty="0"/>
              <a:t>that have not been </a:t>
            </a:r>
            <a:r>
              <a:rPr lang="en-US" altLang="ja-JP" sz="1400" dirty="0" smtClean="0"/>
              <a:t>defined.</a:t>
            </a:r>
          </a:p>
          <a:p>
            <a:pPr lvl="1"/>
            <a:r>
              <a:rPr lang="en-US" altLang="ja-JP" sz="1400" dirty="0" smtClean="0"/>
              <a:t>Note: This table does not intend to  preclude other possible frequency range for NR </a:t>
            </a:r>
            <a:endParaRPr lang="en-US" altLang="ja-JP" sz="14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ja-JP" altLang="en-US" sz="180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16874"/>
            <a:ext cx="8229600" cy="490066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Background</a:t>
            </a:r>
            <a:endParaRPr kumimoji="1" lang="ja-JP" altLang="en-US" sz="32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833591"/>
              </p:ext>
            </p:extLst>
          </p:nvPr>
        </p:nvGraphicFramePr>
        <p:xfrm>
          <a:off x="35497" y="1326976"/>
          <a:ext cx="9108504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2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14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78377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Company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/>
                        <a:t>R4-1700xxx</a:t>
                      </a:r>
                      <a:endParaRPr kumimoji="1" lang="ja-JP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Proposal</a:t>
                      </a:r>
                      <a:endParaRPr kumimoji="1" lang="ja-JP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Sprint, CTC, C-Spire, China Unicom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255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2496MHz – </a:t>
                      </a:r>
                      <a:r>
                        <a:rPr kumimoji="1" lang="en-US" altLang="ja-JP" sz="1200" dirty="0" smtClean="0"/>
                        <a:t>2690MHz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China Telecom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256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/>
                        <a:t>824- 849MHz/869 – 894MHz, 1920 – 1980MHz/2110 – 2170MHz, 1710 – 1785MHz/1805 – 1880MHz, 2496 – </a:t>
                      </a:r>
                      <a:r>
                        <a:rPr kumimoji="1" lang="en-US" altLang="ja-JP" sz="1200" dirty="0" smtClean="0"/>
                        <a:t>2690MHz</a:t>
                      </a:r>
                      <a:r>
                        <a:rPr kumimoji="1" lang="en-US" altLang="ja-JP" sz="1200" dirty="0"/>
                        <a:t>, 3300 - 3400MHz, 3400 – 3600MHz, 4400 - 4500MHz, 4800 - 4990MHz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AT&amp;T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034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37-37.6GHz,</a:t>
                      </a:r>
                      <a:r>
                        <a:rPr kumimoji="1" lang="en-US" altLang="ja-JP" sz="1200" baseline="0" dirty="0"/>
                        <a:t> 37.6-40GHz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DISH</a:t>
                      </a:r>
                      <a:r>
                        <a:rPr kumimoji="1" lang="en-US" altLang="ja-JP" sz="1200" baseline="0" dirty="0"/>
                        <a:t> Network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193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12.2-12.7GHz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Orange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194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smtClean="0"/>
                        <a:t>703-748MHz/758-803MHz,1920-1980MHz/2110-2170MHz,1710-1785MHz/1805-1880MHz,2500-2570MHz/2620MHz-2690MHz,3400-3600MHz,3600-3800MHz,5.925-8.5GHz,24.25-27.5GHz,31.8-33.4GHz, 832–862MHz/791-821MHz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KT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210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/>
                        <a:t>880 – 915MHz/925 – 960MHz, 1920 – 1980MHz/2110 – 2170MHz, 1710 – 1785MHz/1805 – 1880MHz, 2300 – 2400MHz, </a:t>
                      </a:r>
                      <a:r>
                        <a:rPr kumimoji="1" lang="en-US" altLang="ja-JP" sz="1200" baseline="0" dirty="0"/>
                        <a:t>3400-3700MHz, 26.5-29.5GHz, 24.25-27.5GHz, 31.8-33.4GHz, 37-40.5GHz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CMCC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162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Around 3.5GHz</a:t>
                      </a:r>
                      <a:r>
                        <a:rPr kumimoji="1" lang="ja-JP" altLang="en-US" sz="1200" baseline="0" dirty="0"/>
                        <a:t> </a:t>
                      </a:r>
                      <a:endParaRPr kumimoji="1" lang="en-US" altLang="ja-JP" sz="1200" baseline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DOCOMO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139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3.3-4.2GHz, 4.4-4.99GHz,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26.5-29.5GHz. 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0871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China Unicom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241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3400 - 3600 MHz,  4800 - 4990 MHz, 4400 – 4500 MHz,  3300 - 3400 MHz,  2496 - 2690 MHz, 24.5 GHz-27.5 GHz, 37 GHz-43.5 GHz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6523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Verizon,</a:t>
                      </a:r>
                      <a:r>
                        <a:rPr kumimoji="1" lang="en-US" altLang="ja-JP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200" baseline="0" dirty="0" err="1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244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27.5 – 28.35 GHz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Etisalat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267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1427 – 1518MHz, 3400 - 3600MHz, 10.7 – 11.7GHz, 24.25- 27.5GHz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Huawei, </a:t>
                      </a:r>
                      <a:r>
                        <a:rPr kumimoji="1" lang="en-US" altLang="ja-JP" sz="1200" dirty="0" err="1">
                          <a:solidFill>
                            <a:schemeClr val="tx1"/>
                          </a:solidFill>
                        </a:rPr>
                        <a:t>Hisilicon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124, 267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3.3-[3.8GHz~4.2GHz], 4.4-4.99GHz, 24.25-27.5GHz, 26.5-29.5GHz, 37-40GHz, 40.5-43.5GHz, 1427 – 1518MHz, 3400 - 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3600MHz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ZTE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249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3.6-3.6GHz, 24.25-27.5GHz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Ericsson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255, 162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/>
                        <a:t>2496MHz – </a:t>
                      </a:r>
                      <a:r>
                        <a:rPr kumimoji="1" lang="en-US" altLang="ja-JP" sz="1200" dirty="0" smtClean="0"/>
                        <a:t>2690MHz</a:t>
                      </a:r>
                      <a:r>
                        <a:rPr kumimoji="1" lang="en-US" altLang="ja-JP" sz="1200" dirty="0"/>
                        <a:t>, Around 3.5GHz</a:t>
                      </a:r>
                      <a:r>
                        <a:rPr kumimoji="1" lang="ja-JP" altLang="en-US" sz="1200" baseline="0" dirty="0"/>
                        <a:t> </a:t>
                      </a:r>
                      <a:endParaRPr kumimoji="1" lang="en-US" altLang="ja-JP" sz="12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47457"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Nokia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255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/>
                        <a:t>2496MHz – </a:t>
                      </a:r>
                      <a:r>
                        <a:rPr kumimoji="1" lang="en-US" altLang="ja-JP" sz="1200" dirty="0" smtClean="0"/>
                        <a:t>2690MHz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532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 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For around 3.5, 4.5, 28 and 38GHz, frequency range proposed by companies are overlapped but are </a:t>
            </a:r>
            <a:r>
              <a:rPr lang="en-US" altLang="ja-JP" sz="2400" dirty="0"/>
              <a:t>not completely the same. 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884764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Way forward</a:t>
            </a:r>
            <a:endParaRPr kumimoji="1" lang="ja-JP" altLang="en-US" sz="3200" dirty="0"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07288" cy="5616624"/>
          </a:xfrm>
        </p:spPr>
        <p:txBody>
          <a:bodyPr/>
          <a:lstStyle/>
          <a:p>
            <a:r>
              <a:rPr kumimoji="1" lang="en-US" altLang="ja-JP" dirty="0" smtClean="0"/>
              <a:t>In RAN4#82 meeting, companies are encouraged to discuss how to handle NR bands in Rel-15 WI.</a:t>
            </a:r>
          </a:p>
          <a:p>
            <a:pPr lvl="1"/>
            <a:r>
              <a:rPr kumimoji="1" lang="en-US" altLang="ja-JP" dirty="0" smtClean="0"/>
              <a:t>Frequency ranges listed in Slide 3 can be considered.</a:t>
            </a:r>
          </a:p>
          <a:p>
            <a:pPr lvl="2"/>
            <a:r>
              <a:rPr lang="en-US" altLang="ja-JP" dirty="0" smtClean="0"/>
              <a:t>Both existing bands </a:t>
            </a:r>
            <a:r>
              <a:rPr lang="en-US" altLang="ja-JP" dirty="0"/>
              <a:t>and bands that have not been </a:t>
            </a:r>
            <a:r>
              <a:rPr lang="en-US" altLang="ja-JP" dirty="0" smtClean="0"/>
              <a:t>defined are considered.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Other frequency ranges are not precluded.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618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WF </a:t>
            </a:r>
            <a:r>
              <a:rPr lang="en-US" altLang="ja-JP" sz="3200" dirty="0"/>
              <a:t>on </a:t>
            </a:r>
            <a:r>
              <a:rPr lang="en-US" altLang="ja-JP" sz="3200" dirty="0" smtClean="0"/>
              <a:t>study on possibility </a:t>
            </a:r>
            <a:r>
              <a:rPr lang="en-US" altLang="ja-JP" sz="3200" dirty="0"/>
              <a:t>of harmonized </a:t>
            </a:r>
            <a:r>
              <a:rPr lang="en-US" altLang="ja-JP" sz="3200" dirty="0" smtClean="0"/>
              <a:t>bands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In RAN4#82, companies are encouraged to study possibility of harmonized band for following frequency ranges:</a:t>
            </a:r>
          </a:p>
          <a:p>
            <a:pPr lvl="1"/>
            <a:r>
              <a:rPr lang="en-US" altLang="ja-JP" sz="2000" dirty="0"/>
              <a:t>A</a:t>
            </a:r>
            <a:r>
              <a:rPr lang="en-US" altLang="ja-JP" sz="2000" dirty="0" smtClean="0"/>
              <a:t>round 3.5GHz</a:t>
            </a:r>
          </a:p>
          <a:p>
            <a:pPr lvl="2"/>
            <a:r>
              <a:rPr lang="en-US" altLang="ja-JP" sz="2000" dirty="0" smtClean="0"/>
              <a:t>Option 1: 3.3-4.2</a:t>
            </a:r>
          </a:p>
          <a:p>
            <a:pPr lvl="1"/>
            <a:r>
              <a:rPr lang="en-US" altLang="ja-JP" sz="2000" dirty="0" smtClean="0"/>
              <a:t>Around 4.5GHz</a:t>
            </a:r>
          </a:p>
          <a:p>
            <a:pPr lvl="2"/>
            <a:r>
              <a:rPr lang="en-US" altLang="ja-JP" sz="2000" dirty="0" smtClean="0"/>
              <a:t>Option 1: 4.2-4.99</a:t>
            </a:r>
          </a:p>
          <a:p>
            <a:pPr lvl="1"/>
            <a:r>
              <a:rPr lang="en-US" altLang="ja-JP" sz="2000" dirty="0" smtClean="0"/>
              <a:t>Around 28GHz</a:t>
            </a:r>
          </a:p>
          <a:p>
            <a:pPr lvl="2"/>
            <a:r>
              <a:rPr lang="en-US" altLang="ja-JP" sz="2000" dirty="0" smtClean="0"/>
              <a:t>Option 1</a:t>
            </a:r>
            <a:r>
              <a:rPr lang="en-US" altLang="ja-JP" sz="2000" dirty="0"/>
              <a:t>: </a:t>
            </a:r>
            <a:r>
              <a:rPr lang="en-US" altLang="ja-JP" sz="2000" dirty="0" smtClean="0"/>
              <a:t>24.25-27.5GHz and 26.5-29.5GHz</a:t>
            </a:r>
          </a:p>
          <a:p>
            <a:pPr lvl="2"/>
            <a:r>
              <a:rPr lang="en-US" altLang="ja-JP" sz="2000" dirty="0" smtClean="0"/>
              <a:t>Option 2: 24.25-29.5GHz </a:t>
            </a:r>
            <a:endParaRPr lang="en-US" altLang="ja-JP" sz="2000" dirty="0"/>
          </a:p>
          <a:p>
            <a:pPr lvl="1"/>
            <a:r>
              <a:rPr lang="en-US" altLang="ja-JP" sz="2000" dirty="0" smtClean="0"/>
              <a:t>Around 38GHz</a:t>
            </a:r>
          </a:p>
          <a:p>
            <a:pPr lvl="2"/>
            <a:r>
              <a:rPr lang="en-US" altLang="ja-JP" sz="2000" dirty="0" smtClean="0"/>
              <a:t>Option 1: 37-37.6GHz and  </a:t>
            </a:r>
            <a:r>
              <a:rPr lang="en-US" altLang="ja-JP" sz="2000" dirty="0"/>
              <a:t>37.6-40GHz</a:t>
            </a:r>
          </a:p>
          <a:p>
            <a:pPr lvl="1"/>
            <a:r>
              <a:rPr lang="en-US" altLang="ja-JP" sz="2000" dirty="0" smtClean="0"/>
              <a:t>Other options are not </a:t>
            </a:r>
            <a:r>
              <a:rPr lang="en-US" altLang="ja-JP" sz="2000" dirty="0" err="1" smtClean="0"/>
              <a:t>prelcuded</a:t>
            </a:r>
            <a:r>
              <a:rPr lang="en-US" altLang="ja-JP" sz="2000" dirty="0" smtClean="0"/>
              <a:t>.</a:t>
            </a:r>
          </a:p>
          <a:p>
            <a:r>
              <a:rPr lang="en-US" altLang="ja-JP" sz="2000" dirty="0" smtClean="0"/>
              <a:t>At least, following aspect should be studied.</a:t>
            </a:r>
          </a:p>
          <a:p>
            <a:pPr lvl="1"/>
            <a:r>
              <a:rPr lang="en-US" altLang="ja-JP" sz="2000" dirty="0" smtClean="0"/>
              <a:t>Isolation </a:t>
            </a:r>
            <a:r>
              <a:rPr lang="en-US" altLang="ja-JP" sz="2000" dirty="0"/>
              <a:t>perspective including Non-Stand Alone operation </a:t>
            </a:r>
          </a:p>
          <a:p>
            <a:pPr lvl="1"/>
            <a:r>
              <a:rPr lang="en-US" altLang="ja-JP" sz="2000" dirty="0"/>
              <a:t>PA perspective </a:t>
            </a:r>
            <a:endParaRPr lang="en-US" altLang="ja-JP" sz="2000" dirty="0" smtClean="0"/>
          </a:p>
          <a:p>
            <a:pPr lvl="1"/>
            <a:r>
              <a:rPr lang="en-US" altLang="ja-JP" sz="2000" dirty="0" smtClean="0"/>
              <a:t>Availability </a:t>
            </a:r>
            <a:r>
              <a:rPr lang="en-US" altLang="ja-JP" sz="2000" dirty="0"/>
              <a:t>of devices supporting the </a:t>
            </a:r>
            <a:r>
              <a:rPr lang="en-US" altLang="ja-JP" sz="2000" dirty="0" smtClean="0"/>
              <a:t>bands in Rel-15 WI.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09842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Information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Autofit/>
          </a:bodyPr>
          <a:lstStyle/>
          <a:p>
            <a:r>
              <a:rPr kumimoji="1" lang="en-US" altLang="ja-JP" sz="2800" dirty="0"/>
              <a:t>[1] could be </a:t>
            </a:r>
            <a:r>
              <a:rPr lang="en-US" altLang="ja-JP" sz="2800" dirty="0"/>
              <a:t>used as reference</a:t>
            </a:r>
            <a:r>
              <a:rPr kumimoji="1" lang="en-US" altLang="ja-JP" sz="2800" dirty="0"/>
              <a:t>.</a:t>
            </a:r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endParaRPr lang="en-US" altLang="ja-JP" sz="2800" dirty="0"/>
          </a:p>
          <a:p>
            <a:pPr marL="0" indent="0" algn="r">
              <a:buNone/>
            </a:pPr>
            <a:r>
              <a:rPr lang="en-US" altLang="ja-JP" sz="2800" dirty="0"/>
              <a:t>[1] R4-1700139</a:t>
            </a:r>
          </a:p>
          <a:p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557563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648</TotalTime>
  <Words>548</Words>
  <Application>Microsoft Office PowerPoint</Application>
  <PresentationFormat>画面に合わせる (4:3)</PresentationFormat>
  <Paragraphs>111</Paragraphs>
  <Slides>7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テーマ</vt:lpstr>
      <vt:lpstr>WF on NR spectra related work</vt:lpstr>
      <vt:lpstr>Introduction</vt:lpstr>
      <vt:lpstr>Background</vt:lpstr>
      <vt:lpstr>Back ground</vt:lpstr>
      <vt:lpstr>Way forward</vt:lpstr>
      <vt:lpstr>WF on study on possibility of harmonized bands</vt:lpstr>
      <vt:lpstr>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5498505</dc:creator>
  <cp:lastModifiedBy>KT</cp:lastModifiedBy>
  <cp:revision>95</cp:revision>
  <dcterms:created xsi:type="dcterms:W3CDTF">2017-01-18T16:32:26Z</dcterms:created>
  <dcterms:modified xsi:type="dcterms:W3CDTF">2017-01-19T22:55:40Z</dcterms:modified>
</cp:coreProperties>
</file>