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61" r:id="rId4"/>
    <p:sldId id="266" r:id="rId5"/>
    <p:sldId id="268" r:id="rId6"/>
    <p:sldId id="262" r:id="rId7"/>
  </p:sldIdLst>
  <p:sldSz cx="12192000" cy="6858000"/>
  <p:notesSz cx="6858000" cy="9144000"/>
  <p:custDataLst>
    <p:tags r:id="rId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94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54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E9BCC0-1CE3-43C6-8EC6-EC0C777CF0B2}" type="datetimeFigureOut">
              <a:rPr lang="en-GB" smtClean="0"/>
              <a:t>06/07/2018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750901-E115-4B4E-9677-50A8049C05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2335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15C8E-15BA-477B-9B45-AC86749F5003}" type="datetime1">
              <a:rPr lang="en-GB" smtClean="0"/>
              <a:t>06/07/2018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163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A1B45-3C2B-4BFE-9B85-7202F1303B64}" type="datetime1">
              <a:rPr lang="en-GB" smtClean="0"/>
              <a:t>06/07/2018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1476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77D64-54D7-41C9-9ECB-D93057F537C7}" type="datetime1">
              <a:rPr lang="en-GB" smtClean="0"/>
              <a:t>06/07/2018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920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718CE-7343-4562-A304-C3A3D961894C}" type="datetime1">
              <a:rPr lang="en-GB" smtClean="0"/>
              <a:t>06/07/2018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6177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7282-1C24-4411-99F6-F64411B66CCD}" type="datetime1">
              <a:rPr lang="en-GB" smtClean="0"/>
              <a:t>06/07/2018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2093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5D252-B76D-4B1B-9A4B-32027EED882E}" type="datetime1">
              <a:rPr lang="en-GB" smtClean="0"/>
              <a:t>06/07/2018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1443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CEE59-C570-4305-9359-B260AFB7EDDC}" type="datetime1">
              <a:rPr lang="en-GB" smtClean="0"/>
              <a:t>06/07/2018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7402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F8D70-6600-482A-9C01-0600F25E12D8}" type="datetime1">
              <a:rPr lang="en-GB" smtClean="0"/>
              <a:t>06/07/2018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4906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8138-74D3-4595-82D9-F1EA4D04BA5E}" type="datetime1">
              <a:rPr lang="en-GB" smtClean="0"/>
              <a:t>06/07/2018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594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4938A-26B9-496F-B37D-3C340245827C}" type="datetime1">
              <a:rPr lang="en-GB" smtClean="0"/>
              <a:t>06/07/2018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9099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8B84-9E57-4EF5-B5BB-0F14ADCDF549}" type="datetime1">
              <a:rPr lang="en-GB" smtClean="0"/>
              <a:t>06/07/2018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436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601FA-6783-4E37-80D4-D16D2BA922C2}" type="datetime1">
              <a:rPr lang="en-GB" smtClean="0"/>
              <a:t>06/07/2018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54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4_Radio/TSGR4_AHs/TSGR4_AH-1807/Docs/R4-1809509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4_Radio/TSGR4_AHs/TSGR4_AH-1807/Docs/R4-1809508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4_Radio/TSGR4_AHs/TSGR4_AH-1807/Docs/R4-1809509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5237" y="1727758"/>
            <a:ext cx="9747294" cy="2387600"/>
          </a:xfrm>
        </p:spPr>
        <p:txBody>
          <a:bodyPr>
            <a:normAutofit/>
          </a:bodyPr>
          <a:lstStyle/>
          <a:p>
            <a:r>
              <a:rPr lang="en-GB" dirty="0" smtClean="0"/>
              <a:t>WF on remaining open issues for UE RRM setup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07433"/>
            <a:ext cx="9144000" cy="1655762"/>
          </a:xfrm>
        </p:spPr>
        <p:txBody>
          <a:bodyPr/>
          <a:lstStyle/>
          <a:p>
            <a:endParaRPr lang="en-GB" dirty="0" smtClean="0"/>
          </a:p>
          <a:p>
            <a:r>
              <a:rPr lang="de-DE" dirty="0" smtClean="0"/>
              <a:t>R&amp;S, CATR, </a:t>
            </a:r>
            <a:r>
              <a:rPr lang="de-DE" dirty="0" err="1" smtClean="0"/>
              <a:t>Anritsu</a:t>
            </a:r>
            <a:r>
              <a:rPr lang="de-DE" dirty="0" smtClean="0"/>
              <a:t>, Intel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38129" y="369932"/>
            <a:ext cx="1078151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AH-1807</a:t>
            </a:r>
            <a:r>
              <a:rPr lang="en-GB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b="1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GB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GB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GB" sz="2000" b="1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R4-1809506</a:t>
            </a:r>
            <a:endParaRPr lang="en-GB" sz="1200" b="1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Montreal, Canada, 02</a:t>
            </a:r>
            <a:r>
              <a:rPr lang="en-GB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06</a:t>
            </a:r>
            <a:r>
              <a:rPr lang="en-GB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July 2018 </a:t>
            </a:r>
            <a:endParaRPr lang="en-GB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Slide Number Placeholder 8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1</a:t>
            </a:fld>
            <a:endParaRPr lang="en-GB"/>
          </a:p>
        </p:txBody>
      </p:sp>
      <p:sp>
        <p:nvSpPr>
          <p:cNvPr id="13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610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</a:t>
            </a:r>
            <a:r>
              <a:rPr lang="de-DE" dirty="0" err="1" smtClean="0"/>
              <a:t>parameters</a:t>
            </a:r>
            <a:r>
              <a:rPr lang="de-DE" dirty="0" smtClean="0"/>
              <a:t>, </a:t>
            </a:r>
            <a:r>
              <a:rPr lang="de-DE" dirty="0" err="1" smtClean="0"/>
              <a:t>metrics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feasibility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721078" cy="4351338"/>
          </a:xfrm>
        </p:spPr>
        <p:txBody>
          <a:bodyPr>
            <a:noAutofit/>
          </a:bodyPr>
          <a:lstStyle/>
          <a:p>
            <a:r>
              <a:rPr lang="de-DE" sz="1900" dirty="0" smtClean="0">
                <a:solidFill>
                  <a:srgbClr val="00B050"/>
                </a:solidFill>
              </a:rPr>
              <a:t>Test </a:t>
            </a:r>
            <a:r>
              <a:rPr lang="de-DE" sz="1900" dirty="0" err="1" smtClean="0">
                <a:solidFill>
                  <a:srgbClr val="00B050"/>
                </a:solidFill>
              </a:rPr>
              <a:t>parameters</a:t>
            </a:r>
            <a:r>
              <a:rPr lang="de-DE" sz="1900" dirty="0" smtClean="0">
                <a:solidFill>
                  <a:srgbClr val="00B050"/>
                </a:solidFill>
              </a:rPr>
              <a:t> (incl. SNR) </a:t>
            </a:r>
            <a:r>
              <a:rPr lang="de-DE" sz="1900" dirty="0" err="1" smtClean="0">
                <a:solidFill>
                  <a:srgbClr val="00B050"/>
                </a:solidFill>
              </a:rPr>
              <a:t>and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metrics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defined</a:t>
            </a:r>
            <a:r>
              <a:rPr lang="de-DE" sz="1900" dirty="0" smtClean="0">
                <a:solidFill>
                  <a:srgbClr val="00B050"/>
                </a:solidFill>
              </a:rPr>
              <a:t> at </a:t>
            </a:r>
            <a:r>
              <a:rPr lang="de-DE" sz="1900" dirty="0" err="1" smtClean="0">
                <a:solidFill>
                  <a:srgbClr val="00B050"/>
                </a:solidFill>
              </a:rPr>
              <a:t>reference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point</a:t>
            </a:r>
            <a:r>
              <a:rPr lang="de-DE" sz="1900" dirty="0" smtClean="0">
                <a:solidFill>
                  <a:srgbClr val="00B050"/>
                </a:solidFill>
              </a:rPr>
              <a:t> (</a:t>
            </a:r>
            <a:r>
              <a:rPr lang="en-GB" sz="1900" b="1" u="sng" dirty="0" smtClean="0">
                <a:hlinkClick r:id="rId3"/>
              </a:rPr>
              <a:t>R4-1809509</a:t>
            </a:r>
            <a:r>
              <a:rPr lang="de-DE" sz="1900" dirty="0" smtClean="0">
                <a:solidFill>
                  <a:srgbClr val="00B050"/>
                </a:solidFill>
              </a:rPr>
              <a:t>).</a:t>
            </a:r>
          </a:p>
          <a:p>
            <a:r>
              <a:rPr lang="de-DE" sz="1900" dirty="0" smtClean="0">
                <a:solidFill>
                  <a:srgbClr val="00B050"/>
                </a:solidFill>
              </a:rPr>
              <a:t>Reference </a:t>
            </a:r>
            <a:r>
              <a:rPr lang="de-DE" sz="1900" dirty="0" err="1" smtClean="0">
                <a:solidFill>
                  <a:srgbClr val="00B050"/>
                </a:solidFill>
              </a:rPr>
              <a:t>point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for</a:t>
            </a:r>
            <a:r>
              <a:rPr lang="de-DE" sz="1900" dirty="0" smtClean="0">
                <a:solidFill>
                  <a:srgbClr val="00B050"/>
                </a:solidFill>
              </a:rPr>
              <a:t> UE RRM </a:t>
            </a:r>
            <a:r>
              <a:rPr lang="de-DE" sz="1900" dirty="0" err="1" smtClean="0">
                <a:solidFill>
                  <a:srgbClr val="00B050"/>
                </a:solidFill>
              </a:rPr>
              <a:t>baseline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setup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based</a:t>
            </a:r>
            <a:r>
              <a:rPr lang="de-DE" sz="1900" dirty="0" smtClean="0">
                <a:solidFill>
                  <a:srgbClr val="00B050"/>
                </a:solidFill>
              </a:rPr>
              <a:t> on DFF </a:t>
            </a:r>
            <a:r>
              <a:rPr lang="de-DE" sz="1900" dirty="0" err="1" smtClean="0">
                <a:solidFill>
                  <a:srgbClr val="00B050"/>
                </a:solidFill>
              </a:rPr>
              <a:t>is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the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center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of</a:t>
            </a:r>
            <a:r>
              <a:rPr lang="de-DE" sz="1900" dirty="0" smtClean="0">
                <a:solidFill>
                  <a:srgbClr val="00B050"/>
                </a:solidFill>
              </a:rPr>
              <a:t> QZ </a:t>
            </a:r>
            <a:r>
              <a:rPr lang="de-DE" sz="1900" dirty="0">
                <a:solidFill>
                  <a:srgbClr val="00B050"/>
                </a:solidFill>
              </a:rPr>
              <a:t>(</a:t>
            </a:r>
            <a:r>
              <a:rPr lang="en-GB" sz="1900" b="1" u="sng" dirty="0" smtClean="0">
                <a:hlinkClick r:id="rId3"/>
              </a:rPr>
              <a:t>R4-1809509</a:t>
            </a:r>
            <a:r>
              <a:rPr lang="de-DE" sz="1900" dirty="0" smtClean="0">
                <a:solidFill>
                  <a:srgbClr val="00B050"/>
                </a:solidFill>
              </a:rPr>
              <a:t>).</a:t>
            </a:r>
          </a:p>
          <a:p>
            <a:r>
              <a:rPr lang="de-DE" sz="1900" dirty="0" smtClean="0">
                <a:solidFill>
                  <a:srgbClr val="00B050"/>
                </a:solidFill>
              </a:rPr>
              <a:t>Test </a:t>
            </a:r>
            <a:r>
              <a:rPr lang="de-DE" sz="1900" dirty="0" err="1" smtClean="0">
                <a:solidFill>
                  <a:srgbClr val="00B050"/>
                </a:solidFill>
              </a:rPr>
              <a:t>parameters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and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metrics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as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above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feasible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from</a:t>
            </a:r>
            <a:r>
              <a:rPr lang="de-DE" sz="1900" dirty="0" smtClean="0">
                <a:solidFill>
                  <a:srgbClr val="00B050"/>
                </a:solidFill>
              </a:rPr>
              <a:t> TS </a:t>
            </a:r>
            <a:r>
              <a:rPr lang="de-DE" sz="1900" dirty="0" err="1" smtClean="0">
                <a:solidFill>
                  <a:srgbClr val="00B050"/>
                </a:solidFill>
              </a:rPr>
              <a:t>perspective</a:t>
            </a:r>
            <a:r>
              <a:rPr lang="de-DE" sz="1900" dirty="0" smtClean="0">
                <a:solidFill>
                  <a:srgbClr val="00B050"/>
                </a:solidFill>
              </a:rPr>
              <a:t>.</a:t>
            </a:r>
          </a:p>
          <a:p>
            <a:r>
              <a:rPr lang="de-DE" sz="1900" dirty="0" smtClean="0">
                <a:solidFill>
                  <a:srgbClr val="00B050"/>
                </a:solidFill>
              </a:rPr>
              <a:t>180</a:t>
            </a:r>
            <a:r>
              <a:rPr lang="de-DE" sz="1900" dirty="0">
                <a:solidFill>
                  <a:srgbClr val="00B050"/>
                </a:solidFill>
              </a:rPr>
              <a:t>° angular </a:t>
            </a:r>
            <a:r>
              <a:rPr lang="de-DE" sz="1900" dirty="0" err="1">
                <a:solidFill>
                  <a:srgbClr val="00B050"/>
                </a:solidFill>
              </a:rPr>
              <a:t>offset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removed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from</a:t>
            </a:r>
            <a:r>
              <a:rPr lang="de-DE" sz="1900" dirty="0">
                <a:solidFill>
                  <a:srgbClr val="00B050"/>
                </a:solidFill>
              </a:rPr>
              <a:t> RRM </a:t>
            </a:r>
            <a:r>
              <a:rPr lang="de-DE" sz="1900" dirty="0" err="1" smtClean="0">
                <a:solidFill>
                  <a:srgbClr val="00B050"/>
                </a:solidFill>
              </a:rPr>
              <a:t>baseline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setup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definition</a:t>
            </a:r>
            <a:r>
              <a:rPr lang="de-DE" sz="1900" dirty="0">
                <a:solidFill>
                  <a:srgbClr val="00B050"/>
                </a:solidFill>
              </a:rPr>
              <a:t> (</a:t>
            </a:r>
            <a:r>
              <a:rPr lang="en-GB" sz="1900" b="1" u="sng" dirty="0">
                <a:hlinkClick r:id="rId3"/>
              </a:rPr>
              <a:t>R4-1809509</a:t>
            </a:r>
            <a:r>
              <a:rPr lang="de-DE" sz="1900" dirty="0">
                <a:solidFill>
                  <a:srgbClr val="00B050"/>
                </a:solidFill>
              </a:rPr>
              <a:t>).</a:t>
            </a:r>
          </a:p>
          <a:p>
            <a:r>
              <a:rPr lang="en-GB" sz="1900" dirty="0" smtClean="0">
                <a:solidFill>
                  <a:srgbClr val="00B050"/>
                </a:solidFill>
              </a:rPr>
              <a:t>For single </a:t>
            </a:r>
            <a:r>
              <a:rPr lang="en-GB" sz="1900" dirty="0">
                <a:solidFill>
                  <a:srgbClr val="00B050"/>
                </a:solidFill>
              </a:rPr>
              <a:t>active probe </a:t>
            </a:r>
            <a:r>
              <a:rPr lang="en-GB" sz="1900" dirty="0" smtClean="0">
                <a:solidFill>
                  <a:srgbClr val="00B050"/>
                </a:solidFill>
              </a:rPr>
              <a:t>scenarios, </a:t>
            </a:r>
            <a:r>
              <a:rPr lang="en-GB" sz="1900" dirty="0">
                <a:solidFill>
                  <a:srgbClr val="00B050"/>
                </a:solidFill>
              </a:rPr>
              <a:t>in case that step change of </a:t>
            </a:r>
            <a:r>
              <a:rPr lang="en-GB" sz="1900" dirty="0" err="1">
                <a:solidFill>
                  <a:srgbClr val="00B050"/>
                </a:solidFill>
              </a:rPr>
              <a:t>AoA</a:t>
            </a:r>
            <a:r>
              <a:rPr lang="en-GB" sz="1900" dirty="0">
                <a:solidFill>
                  <a:srgbClr val="00B050"/>
                </a:solidFill>
              </a:rPr>
              <a:t> is required, the setup shall enable following relative angular change between initial and target </a:t>
            </a:r>
            <a:r>
              <a:rPr lang="en-GB" sz="1900" dirty="0" err="1">
                <a:solidFill>
                  <a:srgbClr val="00B050"/>
                </a:solidFill>
              </a:rPr>
              <a:t>AoA</a:t>
            </a:r>
            <a:r>
              <a:rPr lang="en-GB" sz="1900" dirty="0">
                <a:solidFill>
                  <a:srgbClr val="00B050"/>
                </a:solidFill>
              </a:rPr>
              <a:t>: 30°, 60°, 90°, 120° and 150</a:t>
            </a:r>
            <a:r>
              <a:rPr lang="en-GB" sz="1900" dirty="0" smtClean="0">
                <a:solidFill>
                  <a:srgbClr val="00B050"/>
                </a:solidFill>
              </a:rPr>
              <a:t>° </a:t>
            </a:r>
            <a:br>
              <a:rPr lang="en-GB" sz="1900" dirty="0" smtClean="0">
                <a:solidFill>
                  <a:srgbClr val="00B050"/>
                </a:solidFill>
              </a:rPr>
            </a:br>
            <a:r>
              <a:rPr lang="de-DE" sz="1900" dirty="0" smtClean="0">
                <a:solidFill>
                  <a:srgbClr val="00B050"/>
                </a:solidFill>
              </a:rPr>
              <a:t>(</a:t>
            </a:r>
            <a:r>
              <a:rPr lang="en-GB" sz="1900" b="1" u="sng" dirty="0">
                <a:solidFill>
                  <a:srgbClr val="00B050"/>
                </a:solidFill>
                <a:hlinkClick r:id="rId3"/>
              </a:rPr>
              <a:t>R4-1809509</a:t>
            </a:r>
            <a:r>
              <a:rPr lang="de-DE" sz="1900" dirty="0">
                <a:solidFill>
                  <a:srgbClr val="00B050"/>
                </a:solidFill>
              </a:rPr>
              <a:t>). </a:t>
            </a:r>
            <a:endParaRPr lang="de-DE" sz="1900" dirty="0" smtClean="0">
              <a:solidFill>
                <a:srgbClr val="00B050"/>
              </a:solidFill>
            </a:endParaRPr>
          </a:p>
          <a:p>
            <a:r>
              <a:rPr lang="en-GB" sz="1900" dirty="0">
                <a:solidFill>
                  <a:srgbClr val="00B050"/>
                </a:solidFill>
              </a:rPr>
              <a:t>Calibration of power level and relative power level test parameters and RRM metrics (at the required </a:t>
            </a:r>
            <a:r>
              <a:rPr lang="en-GB" sz="1900" dirty="0" err="1">
                <a:solidFill>
                  <a:srgbClr val="00B050"/>
                </a:solidFill>
              </a:rPr>
              <a:t>AoAs</a:t>
            </a:r>
            <a:r>
              <a:rPr lang="en-GB" sz="1900" dirty="0">
                <a:solidFill>
                  <a:srgbClr val="00B050"/>
                </a:solidFill>
              </a:rPr>
              <a:t>) is required and shall be provided by the test </a:t>
            </a:r>
            <a:r>
              <a:rPr lang="en-GB" sz="1900" dirty="0" smtClean="0">
                <a:solidFill>
                  <a:srgbClr val="00B050"/>
                </a:solidFill>
              </a:rPr>
              <a:t>system</a:t>
            </a:r>
            <a:r>
              <a:rPr lang="en-GB" sz="1900" dirty="0">
                <a:solidFill>
                  <a:srgbClr val="00B050"/>
                </a:solidFill>
              </a:rPr>
              <a:t> </a:t>
            </a:r>
            <a:r>
              <a:rPr lang="de-DE" sz="1900" dirty="0">
                <a:solidFill>
                  <a:srgbClr val="00B050"/>
                </a:solidFill>
              </a:rPr>
              <a:t>(</a:t>
            </a:r>
            <a:r>
              <a:rPr lang="en-GB" sz="1900" b="1" u="sng" dirty="0">
                <a:hlinkClick r:id="rId3"/>
              </a:rPr>
              <a:t>R4-1809509</a:t>
            </a:r>
            <a:r>
              <a:rPr lang="de-DE" sz="1900" dirty="0" smtClean="0">
                <a:solidFill>
                  <a:srgbClr val="00B050"/>
                </a:solidFill>
              </a:rPr>
              <a:t>).</a:t>
            </a:r>
            <a:endParaRPr lang="en-GB" sz="1900" dirty="0">
              <a:solidFill>
                <a:srgbClr val="00B050"/>
              </a:solidFill>
            </a:endParaRPr>
          </a:p>
          <a:p>
            <a:r>
              <a:rPr lang="en-GB" sz="1900" dirty="0">
                <a:solidFill>
                  <a:srgbClr val="00B050"/>
                </a:solidFill>
              </a:rPr>
              <a:t>Appropriate timing and relative timing test parameters and RRM metrics (at the required </a:t>
            </a:r>
            <a:r>
              <a:rPr lang="en-GB" sz="1900" dirty="0" err="1">
                <a:solidFill>
                  <a:srgbClr val="00B050"/>
                </a:solidFill>
              </a:rPr>
              <a:t>AoAs</a:t>
            </a:r>
            <a:r>
              <a:rPr lang="en-GB" sz="1900" dirty="0">
                <a:solidFill>
                  <a:srgbClr val="00B050"/>
                </a:solidFill>
              </a:rPr>
              <a:t>) shall be provided by the test system within declared </a:t>
            </a:r>
            <a:r>
              <a:rPr lang="en-GB" sz="1900" dirty="0" smtClean="0">
                <a:solidFill>
                  <a:srgbClr val="00B050"/>
                </a:solidFill>
              </a:rPr>
              <a:t>uncertainties </a:t>
            </a:r>
            <a:r>
              <a:rPr lang="de-DE" sz="1900" dirty="0">
                <a:solidFill>
                  <a:srgbClr val="00B050"/>
                </a:solidFill>
              </a:rPr>
              <a:t>(</a:t>
            </a:r>
            <a:r>
              <a:rPr lang="en-GB" sz="1900" b="1" u="sng" dirty="0">
                <a:hlinkClick r:id="rId3"/>
              </a:rPr>
              <a:t>R4-1809509</a:t>
            </a:r>
            <a:r>
              <a:rPr lang="de-DE" sz="1900" dirty="0">
                <a:solidFill>
                  <a:srgbClr val="00B050"/>
                </a:solidFill>
              </a:rPr>
              <a:t>).</a:t>
            </a:r>
          </a:p>
          <a:p>
            <a:endParaRPr lang="de-DE" sz="1900" dirty="0">
              <a:solidFill>
                <a:srgbClr val="00B050"/>
              </a:solidFill>
            </a:endParaRPr>
          </a:p>
          <a:p>
            <a:endParaRPr lang="de-DE" sz="1900" dirty="0">
              <a:solidFill>
                <a:srgbClr val="00B050"/>
              </a:solidFill>
            </a:endParaRPr>
          </a:p>
          <a:p>
            <a:endParaRPr lang="de-DE" sz="1900" dirty="0" smtClean="0">
              <a:solidFill>
                <a:srgbClr val="00B05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5030" y="6125242"/>
            <a:ext cx="2434413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b="1" dirty="0" smtClean="0"/>
              <a:t>Legend: </a:t>
            </a:r>
          </a:p>
          <a:p>
            <a:r>
              <a:rPr lang="de-DE" sz="1200" b="1" dirty="0" err="1">
                <a:solidFill>
                  <a:srgbClr val="00B050"/>
                </a:solidFill>
              </a:rPr>
              <a:t>g</a:t>
            </a:r>
            <a:r>
              <a:rPr lang="de-DE" sz="1200" b="1" dirty="0" err="1" smtClean="0">
                <a:solidFill>
                  <a:srgbClr val="00B050"/>
                </a:solidFill>
              </a:rPr>
              <a:t>reen</a:t>
            </a:r>
            <a:r>
              <a:rPr lang="de-DE" sz="1200" b="1" dirty="0" smtClean="0">
                <a:solidFill>
                  <a:srgbClr val="00B050"/>
                </a:solidFill>
              </a:rPr>
              <a:t> </a:t>
            </a:r>
            <a:r>
              <a:rPr lang="de-DE" sz="1200" b="1" dirty="0" err="1" smtClean="0">
                <a:solidFill>
                  <a:srgbClr val="00B050"/>
                </a:solidFill>
              </a:rPr>
              <a:t>font</a:t>
            </a:r>
            <a:r>
              <a:rPr lang="de-DE" sz="1200" b="1" dirty="0" smtClean="0">
                <a:solidFill>
                  <a:srgbClr val="00B050"/>
                </a:solidFill>
              </a:rPr>
              <a:t>  </a:t>
            </a:r>
            <a:r>
              <a:rPr lang="de-DE" sz="1200" b="1" dirty="0" smtClean="0"/>
              <a:t>= </a:t>
            </a:r>
            <a:r>
              <a:rPr lang="de-DE" sz="1200" b="1" dirty="0" err="1" smtClean="0"/>
              <a:t>agreed</a:t>
            </a:r>
            <a:r>
              <a:rPr lang="de-DE" sz="1200" b="1" dirty="0" smtClean="0"/>
              <a:t> at R4-AH-1807</a:t>
            </a:r>
          </a:p>
          <a:p>
            <a:r>
              <a:rPr lang="de-DE" sz="1200" b="1" dirty="0" err="1" smtClean="0">
                <a:solidFill>
                  <a:srgbClr val="FF0000"/>
                </a:solidFill>
              </a:rPr>
              <a:t>red</a:t>
            </a:r>
            <a:r>
              <a:rPr lang="de-DE" sz="1200" b="1" dirty="0" smtClean="0">
                <a:solidFill>
                  <a:srgbClr val="FF0000"/>
                </a:solidFill>
              </a:rPr>
              <a:t> </a:t>
            </a:r>
            <a:r>
              <a:rPr lang="de-DE" sz="1200" b="1" dirty="0" err="1" smtClean="0">
                <a:solidFill>
                  <a:srgbClr val="FF0000"/>
                </a:solidFill>
              </a:rPr>
              <a:t>font</a:t>
            </a:r>
            <a:r>
              <a:rPr lang="de-DE" sz="1200" b="1" dirty="0" smtClean="0">
                <a:solidFill>
                  <a:srgbClr val="FF0000"/>
                </a:solidFill>
              </a:rPr>
              <a:t>      </a:t>
            </a:r>
            <a:r>
              <a:rPr lang="de-DE" sz="1200" b="1" dirty="0" smtClean="0"/>
              <a:t>= </a:t>
            </a:r>
            <a:r>
              <a:rPr lang="de-DE" sz="1200" b="1" dirty="0" err="1" smtClean="0"/>
              <a:t>pending</a:t>
            </a:r>
            <a:endParaRPr lang="en-GB" sz="1200" b="1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2</a:t>
            </a:fld>
            <a:endParaRPr lang="en-GB"/>
          </a:p>
        </p:txBody>
      </p:sp>
      <p:sp>
        <p:nvSpPr>
          <p:cNvPr id="8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6398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Power, SNR </a:t>
            </a:r>
            <a:r>
              <a:rPr lang="de-DE" dirty="0" err="1" smtClean="0"/>
              <a:t>and</a:t>
            </a:r>
            <a:r>
              <a:rPr lang="de-DE" dirty="0" smtClean="0"/>
              <a:t> AWGN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1700" dirty="0">
                <a:solidFill>
                  <a:srgbClr val="00B050"/>
                </a:solidFill>
              </a:rPr>
              <a:t>DL Power </a:t>
            </a:r>
            <a:r>
              <a:rPr lang="en-GB" sz="1700" dirty="0" smtClean="0">
                <a:solidFill>
                  <a:srgbClr val="00B050"/>
                </a:solidFill>
              </a:rPr>
              <a:t>accuracy/range</a:t>
            </a:r>
            <a:endParaRPr lang="en-GB" sz="1700" dirty="0">
              <a:solidFill>
                <a:srgbClr val="00B050"/>
              </a:solidFill>
            </a:endParaRPr>
          </a:p>
          <a:p>
            <a:pPr lvl="1"/>
            <a:r>
              <a:rPr lang="en-GB" sz="1700" dirty="0" smtClean="0">
                <a:solidFill>
                  <a:srgbClr val="00B050"/>
                </a:solidFill>
              </a:rPr>
              <a:t>Feasibility </a:t>
            </a:r>
            <a:r>
              <a:rPr lang="en-GB" sz="1700" dirty="0">
                <a:solidFill>
                  <a:srgbClr val="00B050"/>
                </a:solidFill>
              </a:rPr>
              <a:t>is closely related to the test case </a:t>
            </a:r>
            <a:r>
              <a:rPr lang="en-GB" sz="1700" dirty="0" smtClean="0">
                <a:solidFill>
                  <a:srgbClr val="00B050"/>
                </a:solidFill>
              </a:rPr>
              <a:t>definition. </a:t>
            </a:r>
            <a:r>
              <a:rPr lang="en-GB" sz="1700" dirty="0">
                <a:solidFill>
                  <a:srgbClr val="00B050"/>
                </a:solidFill>
              </a:rPr>
              <a:t>As such no further activity expected within the SI</a:t>
            </a:r>
            <a:r>
              <a:rPr lang="en-GB" sz="1700" dirty="0" smtClean="0">
                <a:solidFill>
                  <a:srgbClr val="00B050"/>
                </a:solidFill>
              </a:rPr>
              <a:t>.</a:t>
            </a:r>
            <a:endParaRPr lang="de-DE" sz="1700" dirty="0" smtClean="0">
              <a:solidFill>
                <a:srgbClr val="00B050"/>
              </a:solidFill>
            </a:endParaRPr>
          </a:p>
          <a:p>
            <a:r>
              <a:rPr lang="de-DE" sz="1700" dirty="0" smtClean="0">
                <a:solidFill>
                  <a:srgbClr val="00B050"/>
                </a:solidFill>
              </a:rPr>
              <a:t>SNR </a:t>
            </a:r>
            <a:r>
              <a:rPr lang="de-DE" sz="1700" dirty="0" err="1">
                <a:solidFill>
                  <a:srgbClr val="00B050"/>
                </a:solidFill>
              </a:rPr>
              <a:t>accurcy</a:t>
            </a:r>
            <a:r>
              <a:rPr lang="de-DE" sz="1700" dirty="0">
                <a:solidFill>
                  <a:srgbClr val="00B050"/>
                </a:solidFill>
              </a:rPr>
              <a:t>/</a:t>
            </a:r>
            <a:r>
              <a:rPr lang="de-DE" sz="1700" dirty="0" err="1">
                <a:solidFill>
                  <a:srgbClr val="00B050"/>
                </a:solidFill>
              </a:rPr>
              <a:t>range</a:t>
            </a:r>
            <a:r>
              <a:rPr lang="de-DE" sz="1700" dirty="0">
                <a:solidFill>
                  <a:srgbClr val="00B050"/>
                </a:solidFill>
              </a:rPr>
              <a:t> still </a:t>
            </a:r>
            <a:r>
              <a:rPr lang="de-DE" sz="1700" dirty="0" err="1">
                <a:solidFill>
                  <a:srgbClr val="00B050"/>
                </a:solidFill>
              </a:rPr>
              <a:t>to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be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discussed</a:t>
            </a:r>
            <a:r>
              <a:rPr lang="de-DE" sz="1700" dirty="0">
                <a:solidFill>
                  <a:srgbClr val="00B050"/>
                </a:solidFill>
              </a:rPr>
              <a:t>.</a:t>
            </a:r>
          </a:p>
          <a:p>
            <a:pPr lvl="1"/>
            <a:r>
              <a:rPr lang="en-GB" sz="1700" dirty="0" smtClean="0">
                <a:solidFill>
                  <a:srgbClr val="FF0000"/>
                </a:solidFill>
              </a:rPr>
              <a:t>Capture </a:t>
            </a:r>
            <a:r>
              <a:rPr lang="en-GB" sz="1700" dirty="0">
                <a:solidFill>
                  <a:srgbClr val="FF0000"/>
                </a:solidFill>
              </a:rPr>
              <a:t>in the TR the relationship between the SNR </a:t>
            </a:r>
            <a:r>
              <a:rPr lang="de-DE" sz="1700" dirty="0">
                <a:solidFill>
                  <a:srgbClr val="FF0000"/>
                </a:solidFill>
              </a:rPr>
              <a:t>at </a:t>
            </a:r>
            <a:r>
              <a:rPr lang="de-DE" sz="1700" dirty="0" err="1">
                <a:solidFill>
                  <a:srgbClr val="FF0000"/>
                </a:solidFill>
              </a:rPr>
              <a:t>the</a:t>
            </a:r>
            <a:r>
              <a:rPr lang="de-DE" sz="1700" dirty="0">
                <a:solidFill>
                  <a:srgbClr val="FF0000"/>
                </a:solidFill>
              </a:rPr>
              <a:t> </a:t>
            </a:r>
            <a:r>
              <a:rPr lang="de-DE" sz="1700" dirty="0" err="1">
                <a:solidFill>
                  <a:srgbClr val="FF0000"/>
                </a:solidFill>
              </a:rPr>
              <a:t>reference</a:t>
            </a:r>
            <a:r>
              <a:rPr lang="de-DE" sz="1700" dirty="0">
                <a:solidFill>
                  <a:srgbClr val="FF0000"/>
                </a:solidFill>
              </a:rPr>
              <a:t> </a:t>
            </a:r>
            <a:r>
              <a:rPr lang="de-DE" sz="1700" dirty="0" err="1">
                <a:solidFill>
                  <a:srgbClr val="FF0000"/>
                </a:solidFill>
              </a:rPr>
              <a:t>point</a:t>
            </a:r>
            <a:r>
              <a:rPr lang="de-DE" sz="1700" dirty="0">
                <a:solidFill>
                  <a:srgbClr val="FF0000"/>
                </a:solidFill>
              </a:rPr>
              <a:t> </a:t>
            </a:r>
            <a:r>
              <a:rPr lang="de-DE" sz="1700" dirty="0" err="1">
                <a:solidFill>
                  <a:srgbClr val="FF0000"/>
                </a:solidFill>
              </a:rPr>
              <a:t>and</a:t>
            </a:r>
            <a:r>
              <a:rPr lang="de-DE" sz="1700" dirty="0">
                <a:solidFill>
                  <a:srgbClr val="FF0000"/>
                </a:solidFill>
              </a:rPr>
              <a:t> </a:t>
            </a:r>
            <a:r>
              <a:rPr lang="de-DE" sz="1700" dirty="0" err="1">
                <a:solidFill>
                  <a:srgbClr val="FF0000"/>
                </a:solidFill>
              </a:rPr>
              <a:t>the</a:t>
            </a:r>
            <a:r>
              <a:rPr lang="de-DE" sz="1700" dirty="0">
                <a:solidFill>
                  <a:srgbClr val="FF0000"/>
                </a:solidFill>
              </a:rPr>
              <a:t> SNR </a:t>
            </a:r>
            <a:r>
              <a:rPr lang="de-DE" sz="1700" dirty="0" err="1">
                <a:solidFill>
                  <a:srgbClr val="FF0000"/>
                </a:solidFill>
              </a:rPr>
              <a:t>seen</a:t>
            </a:r>
            <a:r>
              <a:rPr lang="de-DE" sz="1700" dirty="0">
                <a:solidFill>
                  <a:srgbClr val="FF0000"/>
                </a:solidFill>
              </a:rPr>
              <a:t> </a:t>
            </a:r>
            <a:r>
              <a:rPr lang="de-DE" sz="1700" dirty="0" err="1">
                <a:solidFill>
                  <a:srgbClr val="FF0000"/>
                </a:solidFill>
              </a:rPr>
              <a:t>by</a:t>
            </a:r>
            <a:r>
              <a:rPr lang="de-DE" sz="1700" dirty="0">
                <a:solidFill>
                  <a:srgbClr val="FF0000"/>
                </a:solidFill>
              </a:rPr>
              <a:t> </a:t>
            </a:r>
            <a:r>
              <a:rPr lang="de-DE" sz="1700" dirty="0" err="1">
                <a:solidFill>
                  <a:srgbClr val="FF0000"/>
                </a:solidFill>
              </a:rPr>
              <a:t>the</a:t>
            </a:r>
            <a:r>
              <a:rPr lang="de-DE" sz="1700" dirty="0">
                <a:solidFill>
                  <a:srgbClr val="FF0000"/>
                </a:solidFill>
              </a:rPr>
              <a:t> DUT at </a:t>
            </a:r>
            <a:r>
              <a:rPr lang="de-DE" sz="1700" dirty="0" err="1">
                <a:solidFill>
                  <a:srgbClr val="FF0000"/>
                </a:solidFill>
              </a:rPr>
              <a:t>the</a:t>
            </a:r>
            <a:r>
              <a:rPr lang="de-DE" sz="1700" dirty="0">
                <a:solidFill>
                  <a:srgbClr val="FF0000"/>
                </a:solidFill>
              </a:rPr>
              <a:t> BB</a:t>
            </a:r>
            <a:r>
              <a:rPr lang="de-DE" sz="1700" dirty="0" smtClean="0">
                <a:solidFill>
                  <a:srgbClr val="FF0000"/>
                </a:solidFill>
              </a:rPr>
              <a:t>. </a:t>
            </a:r>
            <a:r>
              <a:rPr lang="de-DE" sz="17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GB" sz="1700" b="1" dirty="0">
                <a:solidFill>
                  <a:srgbClr val="FF0000"/>
                </a:solidFill>
              </a:rPr>
              <a:t> AP </a:t>
            </a:r>
            <a:r>
              <a:rPr lang="en-GB" sz="1700" b="1" dirty="0" smtClean="0">
                <a:solidFill>
                  <a:srgbClr val="FF0000"/>
                </a:solidFill>
              </a:rPr>
              <a:t>R4#88</a:t>
            </a:r>
            <a:endParaRPr lang="de-DE" sz="1700" b="1" dirty="0">
              <a:solidFill>
                <a:srgbClr val="FF0000"/>
              </a:solidFill>
            </a:endParaRPr>
          </a:p>
          <a:p>
            <a:pPr lvl="1"/>
            <a:r>
              <a:rPr lang="en-GB" sz="1700" dirty="0" smtClean="0">
                <a:solidFill>
                  <a:srgbClr val="FF0000"/>
                </a:solidFill>
              </a:rPr>
              <a:t>Capture </a:t>
            </a:r>
            <a:r>
              <a:rPr lang="en-GB" sz="1700" dirty="0">
                <a:solidFill>
                  <a:srgbClr val="FF0000"/>
                </a:solidFill>
              </a:rPr>
              <a:t>in the TR SNR range which can be emulated by the test system with </a:t>
            </a:r>
            <a:r>
              <a:rPr lang="en-GB" sz="1700" dirty="0" smtClean="0">
                <a:solidFill>
                  <a:srgbClr val="FF0000"/>
                </a:solidFill>
              </a:rPr>
              <a:t>an max difference between </a:t>
            </a:r>
            <a:r>
              <a:rPr lang="en-GB" sz="1700" dirty="0">
                <a:solidFill>
                  <a:srgbClr val="FF0000"/>
                </a:solidFill>
              </a:rPr>
              <a:t>SNR </a:t>
            </a:r>
            <a:r>
              <a:rPr lang="en-GB" sz="1700" dirty="0" smtClean="0">
                <a:solidFill>
                  <a:srgbClr val="FF0000"/>
                </a:solidFill>
              </a:rPr>
              <a:t>at reference point and SNR at UE BB of [1</a:t>
            </a:r>
            <a:r>
              <a:rPr lang="en-GB" sz="1700" dirty="0">
                <a:solidFill>
                  <a:srgbClr val="FF0000"/>
                </a:solidFill>
              </a:rPr>
              <a:t>] </a:t>
            </a:r>
            <a:r>
              <a:rPr lang="en-GB" sz="1700" dirty="0" err="1" smtClean="0">
                <a:solidFill>
                  <a:srgbClr val="FF0000"/>
                </a:solidFill>
              </a:rPr>
              <a:t>dB.</a:t>
            </a:r>
            <a:r>
              <a:rPr lang="en-GB" sz="1700" dirty="0" smtClean="0">
                <a:solidFill>
                  <a:srgbClr val="FF0000"/>
                </a:solidFill>
              </a:rPr>
              <a:t> This </a:t>
            </a:r>
            <a:r>
              <a:rPr lang="en-GB" sz="1700" dirty="0">
                <a:solidFill>
                  <a:srgbClr val="FF0000"/>
                </a:solidFill>
              </a:rPr>
              <a:t>value is not expected to be used as MU </a:t>
            </a:r>
            <a:r>
              <a:rPr lang="en-GB" sz="1700" dirty="0" smtClean="0">
                <a:solidFill>
                  <a:srgbClr val="FF0000"/>
                </a:solidFill>
              </a:rPr>
              <a:t>value. </a:t>
            </a:r>
            <a:r>
              <a:rPr lang="de-DE" sz="1700" b="1" dirty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GB" sz="1700" b="1" dirty="0">
                <a:solidFill>
                  <a:srgbClr val="FF0000"/>
                </a:solidFill>
              </a:rPr>
              <a:t> AP </a:t>
            </a:r>
            <a:r>
              <a:rPr lang="en-GB" sz="1700" b="1" dirty="0" smtClean="0">
                <a:solidFill>
                  <a:srgbClr val="FF0000"/>
                </a:solidFill>
              </a:rPr>
              <a:t>R4#88</a:t>
            </a:r>
            <a:endParaRPr lang="en-GB" sz="1700" dirty="0">
              <a:solidFill>
                <a:srgbClr val="FF0000"/>
              </a:solidFill>
            </a:endParaRPr>
          </a:p>
          <a:p>
            <a:r>
              <a:rPr lang="de-DE" sz="1700" dirty="0" smtClean="0">
                <a:solidFill>
                  <a:srgbClr val="00B050"/>
                </a:solidFill>
              </a:rPr>
              <a:t>AWGN</a:t>
            </a:r>
          </a:p>
          <a:p>
            <a:pPr lvl="1"/>
            <a:r>
              <a:rPr lang="de-DE" sz="1700" dirty="0" err="1" smtClean="0">
                <a:solidFill>
                  <a:srgbClr val="00B050"/>
                </a:solidFill>
              </a:rPr>
              <a:t>According</a:t>
            </a:r>
            <a:r>
              <a:rPr lang="de-DE" sz="1700" dirty="0" smtClean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to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the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present</a:t>
            </a:r>
            <a:r>
              <a:rPr lang="de-DE" sz="1700" dirty="0">
                <a:solidFill>
                  <a:srgbClr val="00B050"/>
                </a:solidFill>
              </a:rPr>
              <a:t> RRM </a:t>
            </a:r>
            <a:r>
              <a:rPr lang="de-DE" sz="1700" dirty="0" err="1" smtClean="0">
                <a:solidFill>
                  <a:srgbClr val="00B050"/>
                </a:solidFill>
              </a:rPr>
              <a:t>baseline</a:t>
            </a:r>
            <a:r>
              <a:rPr lang="de-DE" sz="1700" dirty="0" smtClean="0">
                <a:solidFill>
                  <a:srgbClr val="00B050"/>
                </a:solidFill>
              </a:rPr>
              <a:t> </a:t>
            </a:r>
            <a:r>
              <a:rPr lang="de-DE" sz="1700" dirty="0" err="1" smtClean="0">
                <a:solidFill>
                  <a:srgbClr val="00B050"/>
                </a:solidFill>
              </a:rPr>
              <a:t>setup</a:t>
            </a:r>
            <a:r>
              <a:rPr lang="de-DE" sz="1700" dirty="0" smtClean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definition</a:t>
            </a:r>
            <a:r>
              <a:rPr lang="de-DE" sz="1700" dirty="0">
                <a:solidFill>
                  <a:srgbClr val="00B050"/>
                </a:solidFill>
              </a:rPr>
              <a:t> AWGN </a:t>
            </a:r>
            <a:r>
              <a:rPr lang="de-DE" sz="1700" dirty="0" err="1">
                <a:solidFill>
                  <a:srgbClr val="00B050"/>
                </a:solidFill>
              </a:rPr>
              <a:t>can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be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transmitted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from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one</a:t>
            </a:r>
            <a:r>
              <a:rPr lang="de-DE" sz="1700" dirty="0">
                <a:solidFill>
                  <a:srgbClr val="00B050"/>
                </a:solidFill>
              </a:rPr>
              <a:t>/</a:t>
            </a:r>
            <a:r>
              <a:rPr lang="de-DE" sz="1700" dirty="0" err="1">
                <a:solidFill>
                  <a:srgbClr val="00B050"/>
                </a:solidFill>
              </a:rPr>
              <a:t>both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active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probes</a:t>
            </a:r>
            <a:r>
              <a:rPr lang="de-DE" sz="1700" dirty="0">
                <a:solidFill>
                  <a:srgbClr val="00B050"/>
                </a:solidFill>
              </a:rPr>
              <a:t>. Test </a:t>
            </a:r>
            <a:r>
              <a:rPr lang="de-DE" sz="1700" dirty="0" err="1">
                <a:solidFill>
                  <a:srgbClr val="00B050"/>
                </a:solidFill>
              </a:rPr>
              <a:t>description</a:t>
            </a:r>
            <a:r>
              <a:rPr lang="de-DE" sz="1700" dirty="0">
                <a:solidFill>
                  <a:srgbClr val="00B050"/>
                </a:solidFill>
              </a:rPr>
              <a:t> will </a:t>
            </a:r>
            <a:r>
              <a:rPr lang="de-DE" sz="1700" dirty="0" err="1">
                <a:solidFill>
                  <a:srgbClr val="00B050"/>
                </a:solidFill>
              </a:rPr>
              <a:t>define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the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exact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signal</a:t>
            </a:r>
            <a:r>
              <a:rPr lang="de-DE" sz="1700" dirty="0">
                <a:solidFill>
                  <a:srgbClr val="00B050"/>
                </a:solidFill>
              </a:rPr>
              <a:t>/</a:t>
            </a:r>
            <a:r>
              <a:rPr lang="de-DE" sz="1700" dirty="0" err="1">
                <a:solidFill>
                  <a:srgbClr val="00B050"/>
                </a:solidFill>
              </a:rPr>
              <a:t>noise</a:t>
            </a:r>
            <a:r>
              <a:rPr lang="de-DE" sz="1700" dirty="0">
                <a:solidFill>
                  <a:srgbClr val="00B050"/>
                </a:solidFill>
              </a:rPr>
              <a:t>/SNR </a:t>
            </a:r>
            <a:r>
              <a:rPr lang="de-DE" sz="1700" dirty="0" err="1">
                <a:solidFill>
                  <a:srgbClr val="00B050"/>
                </a:solidFill>
              </a:rPr>
              <a:t>level</a:t>
            </a:r>
            <a:r>
              <a:rPr lang="de-DE" sz="1700" dirty="0">
                <a:solidFill>
                  <a:srgbClr val="00B050"/>
                </a:solidFill>
              </a:rPr>
              <a:t> per </a:t>
            </a:r>
            <a:r>
              <a:rPr lang="de-DE" sz="1700" dirty="0" err="1">
                <a:solidFill>
                  <a:srgbClr val="00B050"/>
                </a:solidFill>
              </a:rPr>
              <a:t>TRxP</a:t>
            </a:r>
            <a:r>
              <a:rPr lang="de-DE" sz="1700" dirty="0">
                <a:solidFill>
                  <a:srgbClr val="00B050"/>
                </a:solidFill>
              </a:rPr>
              <a:t> at </a:t>
            </a:r>
            <a:r>
              <a:rPr lang="de-DE" sz="1700" dirty="0" err="1">
                <a:solidFill>
                  <a:srgbClr val="00B050"/>
                </a:solidFill>
              </a:rPr>
              <a:t>the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reference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point</a:t>
            </a:r>
            <a:r>
              <a:rPr lang="de-DE" sz="1700" dirty="0">
                <a:solidFill>
                  <a:srgbClr val="00B050"/>
                </a:solidFill>
              </a:rPr>
              <a:t>. </a:t>
            </a:r>
            <a:endParaRPr lang="de-DE" sz="1700" dirty="0" smtClean="0">
              <a:solidFill>
                <a:srgbClr val="00B050"/>
              </a:solidFill>
            </a:endParaRPr>
          </a:p>
          <a:p>
            <a:pPr lvl="1"/>
            <a:r>
              <a:rPr lang="de-DE" sz="1700" dirty="0" smtClean="0">
                <a:solidFill>
                  <a:srgbClr val="00B050"/>
                </a:solidFill>
              </a:rPr>
              <a:t>„</a:t>
            </a:r>
            <a:r>
              <a:rPr lang="de-DE" sz="1700" dirty="0">
                <a:solidFill>
                  <a:srgbClr val="00B050"/>
                </a:solidFill>
              </a:rPr>
              <a:t>Quasi“ </a:t>
            </a:r>
            <a:r>
              <a:rPr lang="de-DE" sz="1700" dirty="0" err="1">
                <a:solidFill>
                  <a:srgbClr val="00B050"/>
                </a:solidFill>
              </a:rPr>
              <a:t>spatially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white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smtClean="0">
                <a:solidFill>
                  <a:srgbClr val="00B050"/>
                </a:solidFill>
              </a:rPr>
              <a:t>AWGN </a:t>
            </a:r>
            <a:r>
              <a:rPr lang="de-DE" sz="1700" dirty="0" err="1">
                <a:solidFill>
                  <a:srgbClr val="00B050"/>
                </a:solidFill>
              </a:rPr>
              <a:t>need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and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feasibility</a:t>
            </a:r>
            <a:r>
              <a:rPr lang="de-DE" sz="1700" dirty="0">
                <a:solidFill>
                  <a:srgbClr val="00B050"/>
                </a:solidFill>
              </a:rPr>
              <a:t> (</a:t>
            </a:r>
            <a:r>
              <a:rPr lang="de-DE" sz="1700" dirty="0" err="1">
                <a:solidFill>
                  <a:srgbClr val="00B050"/>
                </a:solidFill>
              </a:rPr>
              <a:t>considering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the</a:t>
            </a:r>
            <a:r>
              <a:rPr lang="de-DE" sz="1700" dirty="0">
                <a:solidFill>
                  <a:srgbClr val="00B050"/>
                </a:solidFill>
              </a:rPr>
              <a:t> TS </a:t>
            </a:r>
            <a:r>
              <a:rPr lang="de-DE" sz="1700" dirty="0" err="1">
                <a:solidFill>
                  <a:srgbClr val="00B050"/>
                </a:solidFill>
              </a:rPr>
              <a:t>complexity</a:t>
            </a:r>
            <a:r>
              <a:rPr lang="de-DE" sz="1700" dirty="0">
                <a:solidFill>
                  <a:srgbClr val="00B050"/>
                </a:solidFill>
              </a:rPr>
              <a:t>) still </a:t>
            </a:r>
            <a:r>
              <a:rPr lang="de-DE" sz="1700" dirty="0" err="1">
                <a:solidFill>
                  <a:srgbClr val="00B050"/>
                </a:solidFill>
              </a:rPr>
              <a:t>to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be</a:t>
            </a:r>
            <a:r>
              <a:rPr lang="de-DE" sz="1700" dirty="0">
                <a:solidFill>
                  <a:srgbClr val="00B050"/>
                </a:solidFill>
              </a:rPr>
              <a:t> </a:t>
            </a:r>
            <a:r>
              <a:rPr lang="de-DE" sz="1700" dirty="0" err="1">
                <a:solidFill>
                  <a:srgbClr val="00B050"/>
                </a:solidFill>
              </a:rPr>
              <a:t>discussed</a:t>
            </a:r>
            <a:r>
              <a:rPr lang="de-DE" sz="1700" dirty="0" smtClean="0">
                <a:solidFill>
                  <a:srgbClr val="00B050"/>
                </a:solidFill>
              </a:rPr>
              <a:t>.</a:t>
            </a:r>
            <a:endParaRPr lang="de-DE" sz="1700" dirty="0">
              <a:solidFill>
                <a:srgbClr val="00B050"/>
              </a:solidFill>
            </a:endParaRPr>
          </a:p>
          <a:p>
            <a:pPr lvl="2"/>
            <a:r>
              <a:rPr lang="de-DE" sz="1700" dirty="0" smtClean="0">
                <a:solidFill>
                  <a:srgbClr val="FF0000"/>
                </a:solidFill>
              </a:rPr>
              <a:t>Input </a:t>
            </a:r>
            <a:r>
              <a:rPr lang="de-DE" sz="1700" dirty="0" err="1">
                <a:solidFill>
                  <a:srgbClr val="FF0000"/>
                </a:solidFill>
              </a:rPr>
              <a:t>from</a:t>
            </a:r>
            <a:r>
              <a:rPr lang="de-DE" sz="1700" dirty="0">
                <a:solidFill>
                  <a:srgbClr val="FF0000"/>
                </a:solidFill>
              </a:rPr>
              <a:t> UE </a:t>
            </a:r>
            <a:r>
              <a:rPr lang="de-DE" sz="1700" dirty="0" err="1">
                <a:solidFill>
                  <a:srgbClr val="FF0000"/>
                </a:solidFill>
              </a:rPr>
              <a:t>vendors</a:t>
            </a:r>
            <a:r>
              <a:rPr lang="de-DE" sz="1700" dirty="0">
                <a:solidFill>
                  <a:srgbClr val="FF0000"/>
                </a:solidFill>
              </a:rPr>
              <a:t> on </a:t>
            </a:r>
            <a:r>
              <a:rPr lang="de-DE" sz="1700" dirty="0" err="1">
                <a:solidFill>
                  <a:srgbClr val="FF0000"/>
                </a:solidFill>
              </a:rPr>
              <a:t>requirements</a:t>
            </a:r>
            <a:r>
              <a:rPr lang="de-DE" sz="1700" dirty="0">
                <a:solidFill>
                  <a:srgbClr val="FF0000"/>
                </a:solidFill>
              </a:rPr>
              <a:t> </a:t>
            </a:r>
            <a:r>
              <a:rPr lang="de-DE" sz="1700" dirty="0" err="1">
                <a:solidFill>
                  <a:srgbClr val="FF0000"/>
                </a:solidFill>
              </a:rPr>
              <a:t>which</a:t>
            </a:r>
            <a:r>
              <a:rPr lang="de-DE" sz="1700" dirty="0">
                <a:solidFill>
                  <a:srgbClr val="FF0000"/>
                </a:solidFill>
              </a:rPr>
              <a:t> </a:t>
            </a:r>
            <a:r>
              <a:rPr lang="de-DE" sz="1700" dirty="0" err="1">
                <a:solidFill>
                  <a:srgbClr val="FF0000"/>
                </a:solidFill>
              </a:rPr>
              <a:t>need</a:t>
            </a:r>
            <a:r>
              <a:rPr lang="de-DE" sz="1700" dirty="0">
                <a:solidFill>
                  <a:srgbClr val="FF0000"/>
                </a:solidFill>
              </a:rPr>
              <a:t> such </a:t>
            </a:r>
            <a:r>
              <a:rPr lang="de-DE" sz="1700" dirty="0" err="1" smtClean="0">
                <a:solidFill>
                  <a:srgbClr val="FF0000"/>
                </a:solidFill>
              </a:rPr>
              <a:t>noise</a:t>
            </a:r>
            <a:r>
              <a:rPr lang="de-DE" sz="1700" dirty="0" smtClean="0">
                <a:solidFill>
                  <a:srgbClr val="FF0000"/>
                </a:solidFill>
              </a:rPr>
              <a:t> </a:t>
            </a:r>
            <a:r>
              <a:rPr lang="de-DE" sz="1700" b="1" dirty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GB" sz="1700" b="1" dirty="0">
                <a:solidFill>
                  <a:srgbClr val="FF0000"/>
                </a:solidFill>
              </a:rPr>
              <a:t> AP </a:t>
            </a:r>
            <a:r>
              <a:rPr lang="en-GB" sz="1700" b="1" dirty="0" smtClean="0">
                <a:solidFill>
                  <a:srgbClr val="FF0000"/>
                </a:solidFill>
              </a:rPr>
              <a:t>R4#88</a:t>
            </a:r>
            <a:endParaRPr lang="de-DE" sz="1700" dirty="0">
              <a:solidFill>
                <a:srgbClr val="FF0000"/>
              </a:solidFill>
            </a:endParaRPr>
          </a:p>
          <a:p>
            <a:pPr lvl="2"/>
            <a:r>
              <a:rPr lang="de-DE" sz="1700" dirty="0" smtClean="0">
                <a:solidFill>
                  <a:srgbClr val="FF0000"/>
                </a:solidFill>
              </a:rPr>
              <a:t>Input </a:t>
            </a:r>
            <a:r>
              <a:rPr lang="de-DE" sz="1700" dirty="0" err="1">
                <a:solidFill>
                  <a:srgbClr val="FF0000"/>
                </a:solidFill>
              </a:rPr>
              <a:t>from</a:t>
            </a:r>
            <a:r>
              <a:rPr lang="de-DE" sz="1700" dirty="0">
                <a:solidFill>
                  <a:srgbClr val="FF0000"/>
                </a:solidFill>
              </a:rPr>
              <a:t> TS </a:t>
            </a:r>
            <a:r>
              <a:rPr lang="de-DE" sz="1700" dirty="0" err="1">
                <a:solidFill>
                  <a:srgbClr val="FF0000"/>
                </a:solidFill>
              </a:rPr>
              <a:t>vendors</a:t>
            </a:r>
            <a:r>
              <a:rPr lang="de-DE" sz="1700" dirty="0">
                <a:solidFill>
                  <a:srgbClr val="FF0000"/>
                </a:solidFill>
              </a:rPr>
              <a:t> on </a:t>
            </a:r>
            <a:r>
              <a:rPr lang="de-DE" sz="1700" dirty="0" err="1">
                <a:solidFill>
                  <a:srgbClr val="FF0000"/>
                </a:solidFill>
              </a:rPr>
              <a:t>implementation</a:t>
            </a:r>
            <a:r>
              <a:rPr lang="de-DE" sz="1700" dirty="0">
                <a:solidFill>
                  <a:srgbClr val="FF0000"/>
                </a:solidFill>
              </a:rPr>
              <a:t> </a:t>
            </a:r>
            <a:r>
              <a:rPr lang="de-DE" sz="1700" dirty="0" err="1">
                <a:solidFill>
                  <a:srgbClr val="FF0000"/>
                </a:solidFill>
              </a:rPr>
              <a:t>feasibility</a:t>
            </a:r>
            <a:r>
              <a:rPr lang="de-DE" sz="1700" dirty="0">
                <a:solidFill>
                  <a:srgbClr val="FF0000"/>
                </a:solidFill>
              </a:rPr>
              <a:t> (</a:t>
            </a:r>
            <a:r>
              <a:rPr lang="de-DE" sz="1700" dirty="0" err="1">
                <a:solidFill>
                  <a:srgbClr val="FF0000"/>
                </a:solidFill>
              </a:rPr>
              <a:t>considering</a:t>
            </a:r>
            <a:r>
              <a:rPr lang="de-DE" sz="1700" dirty="0">
                <a:solidFill>
                  <a:srgbClr val="FF0000"/>
                </a:solidFill>
              </a:rPr>
              <a:t> </a:t>
            </a:r>
            <a:r>
              <a:rPr lang="de-DE" sz="1700" dirty="0" err="1">
                <a:solidFill>
                  <a:srgbClr val="FF0000"/>
                </a:solidFill>
              </a:rPr>
              <a:t>the</a:t>
            </a:r>
            <a:r>
              <a:rPr lang="de-DE" sz="1700" dirty="0">
                <a:solidFill>
                  <a:srgbClr val="FF0000"/>
                </a:solidFill>
              </a:rPr>
              <a:t> TS </a:t>
            </a:r>
            <a:r>
              <a:rPr lang="de-DE" sz="1700" dirty="0" err="1">
                <a:solidFill>
                  <a:srgbClr val="FF0000"/>
                </a:solidFill>
              </a:rPr>
              <a:t>complexity</a:t>
            </a:r>
            <a:r>
              <a:rPr lang="de-DE" sz="1700" dirty="0" smtClean="0">
                <a:solidFill>
                  <a:srgbClr val="FF0000"/>
                </a:solidFill>
              </a:rPr>
              <a:t>) </a:t>
            </a:r>
            <a:r>
              <a:rPr lang="de-DE" sz="1700" b="1" dirty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GB" sz="1700" b="1" dirty="0">
                <a:solidFill>
                  <a:srgbClr val="FF0000"/>
                </a:solidFill>
              </a:rPr>
              <a:t> AP </a:t>
            </a:r>
            <a:r>
              <a:rPr lang="en-GB" sz="1700" b="1" dirty="0" smtClean="0">
                <a:solidFill>
                  <a:srgbClr val="FF0000"/>
                </a:solidFill>
              </a:rPr>
              <a:t>R4#88</a:t>
            </a:r>
            <a:endParaRPr lang="de-DE" sz="1700" dirty="0">
              <a:solidFill>
                <a:srgbClr val="FF0000"/>
              </a:solidFill>
            </a:endParaRPr>
          </a:p>
          <a:p>
            <a:pPr lvl="2"/>
            <a:r>
              <a:rPr lang="en-GB" sz="1700" dirty="0" smtClean="0">
                <a:solidFill>
                  <a:srgbClr val="FF0000"/>
                </a:solidFill>
              </a:rPr>
              <a:t>If </a:t>
            </a:r>
            <a:r>
              <a:rPr lang="en-GB" sz="1700" dirty="0">
                <a:solidFill>
                  <a:srgbClr val="FF0000"/>
                </a:solidFill>
              </a:rPr>
              <a:t>no conclusion, not supported for Rel-15 RRM </a:t>
            </a:r>
            <a:r>
              <a:rPr lang="en-GB" sz="1700" dirty="0" smtClean="0">
                <a:solidFill>
                  <a:srgbClr val="FF0000"/>
                </a:solidFill>
              </a:rPr>
              <a:t>requirements </a:t>
            </a:r>
            <a:r>
              <a:rPr lang="de-DE" sz="1700" b="1" dirty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GB" sz="1700" b="1" dirty="0">
                <a:solidFill>
                  <a:srgbClr val="FF0000"/>
                </a:solidFill>
              </a:rPr>
              <a:t> AP R4#88</a:t>
            </a:r>
            <a:endParaRPr lang="de-DE" sz="1700" dirty="0">
              <a:solidFill>
                <a:srgbClr val="FF0000"/>
              </a:solidFill>
            </a:endParaRPr>
          </a:p>
          <a:p>
            <a:pPr lvl="2"/>
            <a:endParaRPr lang="en-GB" sz="1700" dirty="0">
              <a:solidFill>
                <a:srgbClr val="FF0000"/>
              </a:solidFill>
            </a:endParaRPr>
          </a:p>
          <a:p>
            <a:endParaRPr lang="de-DE" sz="1700" dirty="0" smtClean="0">
              <a:solidFill>
                <a:srgbClr val="00B050"/>
              </a:solidFill>
            </a:endParaRPr>
          </a:p>
          <a:p>
            <a:endParaRPr lang="de-DE" sz="1700" dirty="0" smtClean="0">
              <a:solidFill>
                <a:srgbClr val="00B050"/>
              </a:solidFill>
            </a:endParaRPr>
          </a:p>
          <a:p>
            <a:endParaRPr lang="en-GB" sz="1700" dirty="0" smtClean="0">
              <a:solidFill>
                <a:srgbClr val="00B050"/>
              </a:solidFill>
            </a:endParaRPr>
          </a:p>
          <a:p>
            <a:endParaRPr lang="de-DE" sz="1700" dirty="0" smtClean="0">
              <a:solidFill>
                <a:srgbClr val="FF0000"/>
              </a:solidFill>
            </a:endParaRPr>
          </a:p>
          <a:p>
            <a:endParaRPr lang="de-DE" sz="1700" dirty="0" smtClean="0"/>
          </a:p>
          <a:p>
            <a:endParaRPr lang="de-DE" sz="1700" dirty="0" smtClean="0"/>
          </a:p>
          <a:p>
            <a:endParaRPr lang="de-DE" sz="1700" dirty="0" smtClean="0"/>
          </a:p>
          <a:p>
            <a:endParaRPr lang="de-DE" sz="1700" dirty="0" smtClean="0"/>
          </a:p>
          <a:p>
            <a:endParaRPr lang="en-GB" sz="1700" dirty="0" smtClean="0"/>
          </a:p>
          <a:p>
            <a:endParaRPr lang="de-DE" sz="1700" dirty="0" smtClean="0"/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3</a:t>
            </a:fld>
            <a:endParaRPr lang="en-GB"/>
          </a:p>
        </p:txBody>
      </p:sp>
      <p:sp>
        <p:nvSpPr>
          <p:cNvPr id="36" name="TextBox 35"/>
          <p:cNvSpPr txBox="1"/>
          <p:nvPr/>
        </p:nvSpPr>
        <p:spPr>
          <a:xfrm>
            <a:off x="75030" y="6125242"/>
            <a:ext cx="2434413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b="1" dirty="0" smtClean="0"/>
              <a:t>Legend: </a:t>
            </a:r>
          </a:p>
          <a:p>
            <a:r>
              <a:rPr lang="de-DE" sz="1200" b="1" dirty="0" err="1">
                <a:solidFill>
                  <a:srgbClr val="00B050"/>
                </a:solidFill>
              </a:rPr>
              <a:t>g</a:t>
            </a:r>
            <a:r>
              <a:rPr lang="de-DE" sz="1200" b="1" dirty="0" err="1" smtClean="0">
                <a:solidFill>
                  <a:srgbClr val="00B050"/>
                </a:solidFill>
              </a:rPr>
              <a:t>reen</a:t>
            </a:r>
            <a:r>
              <a:rPr lang="de-DE" sz="1200" b="1" dirty="0" smtClean="0">
                <a:solidFill>
                  <a:srgbClr val="00B050"/>
                </a:solidFill>
              </a:rPr>
              <a:t> </a:t>
            </a:r>
            <a:r>
              <a:rPr lang="de-DE" sz="1200" b="1" dirty="0" err="1" smtClean="0">
                <a:solidFill>
                  <a:srgbClr val="00B050"/>
                </a:solidFill>
              </a:rPr>
              <a:t>font</a:t>
            </a:r>
            <a:r>
              <a:rPr lang="de-DE" sz="1200" b="1" dirty="0" smtClean="0">
                <a:solidFill>
                  <a:srgbClr val="00B050"/>
                </a:solidFill>
              </a:rPr>
              <a:t>  </a:t>
            </a:r>
            <a:r>
              <a:rPr lang="de-DE" sz="1200" b="1" dirty="0" smtClean="0"/>
              <a:t>= </a:t>
            </a:r>
            <a:r>
              <a:rPr lang="de-DE" sz="1200" b="1" dirty="0" err="1" smtClean="0"/>
              <a:t>agreed</a:t>
            </a:r>
            <a:r>
              <a:rPr lang="de-DE" sz="1200" b="1" dirty="0" smtClean="0"/>
              <a:t> at R4-AH-1807</a:t>
            </a:r>
          </a:p>
          <a:p>
            <a:r>
              <a:rPr lang="de-DE" sz="1200" b="1" dirty="0" err="1" smtClean="0">
                <a:solidFill>
                  <a:srgbClr val="FF0000"/>
                </a:solidFill>
              </a:rPr>
              <a:t>red</a:t>
            </a:r>
            <a:r>
              <a:rPr lang="de-DE" sz="1200" b="1" dirty="0" smtClean="0">
                <a:solidFill>
                  <a:srgbClr val="FF0000"/>
                </a:solidFill>
              </a:rPr>
              <a:t> </a:t>
            </a:r>
            <a:r>
              <a:rPr lang="de-DE" sz="1200" b="1" dirty="0" err="1" smtClean="0">
                <a:solidFill>
                  <a:srgbClr val="FF0000"/>
                </a:solidFill>
              </a:rPr>
              <a:t>font</a:t>
            </a:r>
            <a:r>
              <a:rPr lang="de-DE" sz="1200" b="1" dirty="0" smtClean="0">
                <a:solidFill>
                  <a:srgbClr val="FF0000"/>
                </a:solidFill>
              </a:rPr>
              <a:t>      </a:t>
            </a:r>
            <a:r>
              <a:rPr lang="de-DE" sz="1200" b="1" dirty="0" smtClean="0"/>
              <a:t>= </a:t>
            </a:r>
            <a:r>
              <a:rPr lang="de-DE" sz="1200" b="1" dirty="0" err="1" smtClean="0"/>
              <a:t>pending</a:t>
            </a:r>
            <a:endParaRPr lang="en-GB" sz="1200" b="1" dirty="0"/>
          </a:p>
        </p:txBody>
      </p:sp>
      <p:sp>
        <p:nvSpPr>
          <p:cNvPr id="8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4335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MUs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1900" dirty="0" err="1" smtClean="0">
                <a:solidFill>
                  <a:srgbClr val="00B050"/>
                </a:solidFill>
              </a:rPr>
              <a:t>For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>
                <a:solidFill>
                  <a:srgbClr val="00B050"/>
                </a:solidFill>
              </a:rPr>
              <a:t>UE RRM </a:t>
            </a:r>
            <a:r>
              <a:rPr lang="de-DE" sz="1900" dirty="0" err="1" smtClean="0">
                <a:solidFill>
                  <a:srgbClr val="00B050"/>
                </a:solidFill>
              </a:rPr>
              <a:t>baseline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setup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based</a:t>
            </a:r>
            <a:r>
              <a:rPr lang="de-DE" sz="1900" dirty="0">
                <a:solidFill>
                  <a:srgbClr val="00B050"/>
                </a:solidFill>
              </a:rPr>
              <a:t> on DFF, RAN4 will </a:t>
            </a:r>
            <a:r>
              <a:rPr lang="de-DE" sz="1900" dirty="0" err="1">
                <a:solidFill>
                  <a:srgbClr val="00B050"/>
                </a:solidFill>
              </a:rPr>
              <a:t>identify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and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assess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the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key</a:t>
            </a:r>
            <a:r>
              <a:rPr lang="de-DE" sz="1900" dirty="0">
                <a:solidFill>
                  <a:srgbClr val="00B050"/>
                </a:solidFill>
              </a:rPr>
              <a:t> MU </a:t>
            </a:r>
            <a:r>
              <a:rPr lang="de-DE" sz="1900" dirty="0" err="1">
                <a:solidFill>
                  <a:srgbClr val="00B050"/>
                </a:solidFill>
              </a:rPr>
              <a:t>elements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only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for</a:t>
            </a:r>
            <a:r>
              <a:rPr lang="de-DE" sz="1900" dirty="0">
                <a:solidFill>
                  <a:srgbClr val="00B050"/>
                </a:solidFill>
              </a:rPr>
              <a:t> DL Power </a:t>
            </a:r>
            <a:r>
              <a:rPr lang="de-DE" sz="1900" dirty="0" err="1">
                <a:solidFill>
                  <a:srgbClr val="00B050"/>
                </a:solidFill>
              </a:rPr>
              <a:t>and</a:t>
            </a:r>
            <a:r>
              <a:rPr lang="de-DE" sz="1900" dirty="0">
                <a:solidFill>
                  <a:srgbClr val="00B050"/>
                </a:solidFill>
              </a:rPr>
              <a:t> SNR </a:t>
            </a:r>
            <a:r>
              <a:rPr lang="de-DE" sz="1900" dirty="0" err="1">
                <a:solidFill>
                  <a:srgbClr val="00B050"/>
                </a:solidFill>
              </a:rPr>
              <a:t>for</a:t>
            </a:r>
            <a:r>
              <a:rPr lang="de-DE" sz="1900" dirty="0">
                <a:solidFill>
                  <a:srgbClr val="00B050"/>
                </a:solidFill>
              </a:rPr>
              <a:t> 1 </a:t>
            </a:r>
            <a:r>
              <a:rPr lang="de-DE" sz="1900" dirty="0" err="1">
                <a:solidFill>
                  <a:srgbClr val="00B050"/>
                </a:solidFill>
              </a:rPr>
              <a:t>Cell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from</a:t>
            </a:r>
            <a:r>
              <a:rPr lang="de-DE" sz="1900" dirty="0">
                <a:solidFill>
                  <a:srgbClr val="00B050"/>
                </a:solidFill>
              </a:rPr>
              <a:t> 1 </a:t>
            </a:r>
            <a:r>
              <a:rPr lang="de-DE" sz="1900" dirty="0" err="1" smtClean="0">
                <a:solidFill>
                  <a:srgbClr val="00B050"/>
                </a:solidFill>
              </a:rPr>
              <a:t>AoA</a:t>
            </a:r>
            <a:r>
              <a:rPr lang="de-DE" sz="1900" dirty="0" smtClean="0">
                <a:solidFill>
                  <a:srgbClr val="00B050"/>
                </a:solidFill>
              </a:rPr>
              <a:t> (</a:t>
            </a:r>
            <a:r>
              <a:rPr lang="en-GB" sz="1900" b="1" u="sng" dirty="0" smtClean="0">
                <a:hlinkClick r:id="rId3"/>
              </a:rPr>
              <a:t>R4-1809508</a:t>
            </a:r>
            <a:r>
              <a:rPr lang="de-DE" sz="1900" dirty="0" smtClean="0">
                <a:solidFill>
                  <a:srgbClr val="00B050"/>
                </a:solidFill>
              </a:rPr>
              <a:t>).</a:t>
            </a:r>
          </a:p>
          <a:p>
            <a:pPr lvl="1"/>
            <a:r>
              <a:rPr lang="de-DE" sz="1900" dirty="0">
                <a:solidFill>
                  <a:srgbClr val="00B050"/>
                </a:solidFill>
              </a:rPr>
              <a:t>DL Power </a:t>
            </a:r>
            <a:r>
              <a:rPr lang="de-DE" sz="1900" dirty="0" err="1">
                <a:solidFill>
                  <a:srgbClr val="00B050"/>
                </a:solidFill>
              </a:rPr>
              <a:t>for</a:t>
            </a:r>
            <a:r>
              <a:rPr lang="de-DE" sz="1900" dirty="0">
                <a:solidFill>
                  <a:srgbClr val="00B050"/>
                </a:solidFill>
              </a:rPr>
              <a:t> 1 </a:t>
            </a:r>
            <a:r>
              <a:rPr lang="de-DE" sz="1900" dirty="0" err="1">
                <a:solidFill>
                  <a:srgbClr val="00B050"/>
                </a:solidFill>
              </a:rPr>
              <a:t>Cell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from</a:t>
            </a:r>
            <a:r>
              <a:rPr lang="de-DE" sz="1900" dirty="0">
                <a:solidFill>
                  <a:srgbClr val="00B050"/>
                </a:solidFill>
              </a:rPr>
              <a:t> 1 </a:t>
            </a:r>
            <a:r>
              <a:rPr lang="de-DE" sz="1900" dirty="0" err="1">
                <a:solidFill>
                  <a:srgbClr val="00B050"/>
                </a:solidFill>
              </a:rPr>
              <a:t>AoA</a:t>
            </a:r>
            <a:endParaRPr lang="de-DE" sz="1900" dirty="0">
              <a:solidFill>
                <a:srgbClr val="00B050"/>
              </a:solidFill>
            </a:endParaRPr>
          </a:p>
          <a:p>
            <a:pPr lvl="2"/>
            <a:r>
              <a:rPr lang="de-DE" sz="1900" dirty="0" smtClean="0">
                <a:solidFill>
                  <a:srgbClr val="00B050"/>
                </a:solidFill>
                <a:sym typeface="Wingdings" panose="05000000000000000000" pitchFamily="2" charset="2"/>
              </a:rPr>
              <a:t>Same MU </a:t>
            </a:r>
            <a:r>
              <a:rPr lang="de-DE" sz="1900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as</a:t>
            </a:r>
            <a:r>
              <a:rPr lang="de-DE" sz="1900" dirty="0" smtClean="0">
                <a:solidFill>
                  <a:srgbClr val="00B050"/>
                </a:solidFill>
                <a:sym typeface="Wingdings" panose="05000000000000000000" pitchFamily="2" charset="2"/>
              </a:rPr>
              <a:t> </a:t>
            </a:r>
            <a:r>
              <a:rPr lang="de-DE" sz="1900" dirty="0">
                <a:solidFill>
                  <a:srgbClr val="00B050"/>
                </a:solidFill>
                <a:sym typeface="Wingdings" panose="05000000000000000000" pitchFamily="2" charset="2"/>
              </a:rPr>
              <a:t>UE RF DFF, </a:t>
            </a:r>
            <a:r>
              <a:rPr lang="de-DE" sz="1900" dirty="0" err="1">
                <a:solidFill>
                  <a:srgbClr val="00B050"/>
                </a:solidFill>
                <a:sym typeface="Wingdings" panose="05000000000000000000" pitchFamily="2" charset="2"/>
              </a:rPr>
              <a:t>with</a:t>
            </a:r>
            <a:r>
              <a:rPr lang="de-DE" sz="1900" dirty="0">
                <a:solidFill>
                  <a:srgbClr val="00B050"/>
                </a:solidFill>
                <a:sym typeface="Wingdings" panose="05000000000000000000" pitchFamily="2" charset="2"/>
              </a:rPr>
              <a:t> </a:t>
            </a:r>
            <a:r>
              <a:rPr lang="de-DE" sz="1900" dirty="0" err="1">
                <a:solidFill>
                  <a:srgbClr val="00B050"/>
                </a:solidFill>
                <a:sym typeface="Wingdings" panose="05000000000000000000" pitchFamily="2" charset="2"/>
              </a:rPr>
              <a:t>revised</a:t>
            </a:r>
            <a:r>
              <a:rPr lang="de-DE" sz="1900" dirty="0">
                <a:solidFill>
                  <a:srgbClr val="00B050"/>
                </a:solidFill>
                <a:sym typeface="Wingdings" panose="05000000000000000000" pitchFamily="2" charset="2"/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values</a:t>
            </a:r>
            <a:r>
              <a:rPr lang="de-DE" sz="1900" dirty="0" smtClean="0">
                <a:solidFill>
                  <a:srgbClr val="00B050"/>
                </a:solidFill>
                <a:sym typeface="Wingdings" panose="05000000000000000000" pitchFamily="2" charset="2"/>
              </a:rPr>
              <a:t> Quality </a:t>
            </a:r>
            <a:r>
              <a:rPr lang="de-DE" sz="1900" dirty="0" err="1">
                <a:solidFill>
                  <a:srgbClr val="00B050"/>
                </a:solidFill>
                <a:sym typeface="Wingdings" panose="05000000000000000000" pitchFamily="2" charset="2"/>
              </a:rPr>
              <a:t>of</a:t>
            </a:r>
            <a:r>
              <a:rPr lang="de-DE" sz="1900" dirty="0">
                <a:solidFill>
                  <a:srgbClr val="00B050"/>
                </a:solidFill>
                <a:sym typeface="Wingdings" panose="05000000000000000000" pitchFamily="2" charset="2"/>
              </a:rPr>
              <a:t> QZ MU</a:t>
            </a:r>
            <a:endParaRPr lang="de-DE" sz="1900" dirty="0">
              <a:solidFill>
                <a:srgbClr val="00B050"/>
              </a:solidFill>
            </a:endParaRPr>
          </a:p>
          <a:p>
            <a:pPr lvl="1"/>
            <a:r>
              <a:rPr lang="de-DE" sz="1900" dirty="0">
                <a:solidFill>
                  <a:srgbClr val="00B050"/>
                </a:solidFill>
              </a:rPr>
              <a:t>DL SNR </a:t>
            </a:r>
            <a:r>
              <a:rPr lang="de-DE" sz="1900" dirty="0" err="1">
                <a:solidFill>
                  <a:srgbClr val="00B050"/>
                </a:solidFill>
              </a:rPr>
              <a:t>for</a:t>
            </a:r>
            <a:r>
              <a:rPr lang="de-DE" sz="1900" dirty="0">
                <a:solidFill>
                  <a:srgbClr val="00B050"/>
                </a:solidFill>
              </a:rPr>
              <a:t> 1 </a:t>
            </a:r>
            <a:r>
              <a:rPr lang="de-DE" sz="1900" dirty="0" err="1">
                <a:solidFill>
                  <a:srgbClr val="00B050"/>
                </a:solidFill>
              </a:rPr>
              <a:t>Cell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from</a:t>
            </a:r>
            <a:r>
              <a:rPr lang="de-DE" sz="1900" dirty="0">
                <a:solidFill>
                  <a:srgbClr val="00B050"/>
                </a:solidFill>
              </a:rPr>
              <a:t> 1 </a:t>
            </a:r>
            <a:r>
              <a:rPr lang="de-DE" sz="1900" dirty="0" err="1">
                <a:solidFill>
                  <a:srgbClr val="00B050"/>
                </a:solidFill>
              </a:rPr>
              <a:t>AoA</a:t>
            </a:r>
            <a:endParaRPr lang="de-DE" sz="1900" dirty="0">
              <a:solidFill>
                <a:srgbClr val="00B050"/>
              </a:solidFill>
            </a:endParaRPr>
          </a:p>
          <a:p>
            <a:pPr lvl="2"/>
            <a:r>
              <a:rPr lang="de-DE" sz="1900" dirty="0" err="1" smtClean="0">
                <a:solidFill>
                  <a:srgbClr val="00B050"/>
                </a:solidFill>
              </a:rPr>
              <a:t>Assume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>
                <a:solidFill>
                  <a:srgbClr val="00B050"/>
                </a:solidFill>
              </a:rPr>
              <a:t>Signal </a:t>
            </a:r>
            <a:r>
              <a:rPr lang="de-DE" sz="1900" dirty="0" err="1">
                <a:solidFill>
                  <a:srgbClr val="00B050"/>
                </a:solidFill>
              </a:rPr>
              <a:t>and</a:t>
            </a:r>
            <a:r>
              <a:rPr lang="de-DE" sz="1900" dirty="0">
                <a:solidFill>
                  <a:srgbClr val="00B050"/>
                </a:solidFill>
              </a:rPr>
              <a:t> Noise </a:t>
            </a:r>
            <a:r>
              <a:rPr lang="de-DE" sz="1900" dirty="0" err="1">
                <a:solidFill>
                  <a:srgbClr val="00B050"/>
                </a:solidFill>
              </a:rPr>
              <a:t>transmission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from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the</a:t>
            </a:r>
            <a:r>
              <a:rPr lang="de-DE" sz="1900" dirty="0">
                <a:solidFill>
                  <a:srgbClr val="00B050"/>
                </a:solidFill>
              </a:rPr>
              <a:t> same </a:t>
            </a:r>
            <a:r>
              <a:rPr lang="de-DE" sz="1900" dirty="0" err="1" smtClean="0">
                <a:solidFill>
                  <a:srgbClr val="00B050"/>
                </a:solidFill>
              </a:rPr>
              <a:t>antenna</a:t>
            </a:r>
            <a:endParaRPr lang="de-DE" sz="1900" dirty="0" smtClean="0">
              <a:solidFill>
                <a:srgbClr val="00B050"/>
              </a:solidFill>
            </a:endParaRPr>
          </a:p>
          <a:p>
            <a:pPr lvl="2"/>
            <a:r>
              <a:rPr lang="de-DE" sz="1900" dirty="0" smtClean="0">
                <a:solidFill>
                  <a:srgbClr val="00B050"/>
                </a:solidFill>
              </a:rPr>
              <a:t>MU </a:t>
            </a:r>
            <a:r>
              <a:rPr lang="de-DE" sz="1900" dirty="0">
                <a:solidFill>
                  <a:srgbClr val="00B050"/>
                </a:solidFill>
              </a:rPr>
              <a:t>Elements: </a:t>
            </a:r>
            <a:r>
              <a:rPr lang="de-DE" sz="1900" dirty="0" err="1">
                <a:solidFill>
                  <a:srgbClr val="00B050"/>
                </a:solidFill>
              </a:rPr>
              <a:t>gNB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emulator</a:t>
            </a:r>
            <a:r>
              <a:rPr lang="de-DE" sz="1900" dirty="0">
                <a:solidFill>
                  <a:srgbClr val="00B050"/>
                </a:solidFill>
              </a:rPr>
              <a:t> SNR </a:t>
            </a:r>
            <a:r>
              <a:rPr lang="de-DE" sz="1900" dirty="0" err="1">
                <a:solidFill>
                  <a:srgbClr val="00B050"/>
                </a:solidFill>
              </a:rPr>
              <a:t>uncertainty</a:t>
            </a:r>
            <a:r>
              <a:rPr lang="de-DE" sz="1900" dirty="0">
                <a:solidFill>
                  <a:srgbClr val="00B050"/>
                </a:solidFill>
              </a:rPr>
              <a:t> / DL EVM / Fading </a:t>
            </a:r>
            <a:r>
              <a:rPr lang="de-DE" sz="1900" dirty="0" err="1">
                <a:solidFill>
                  <a:srgbClr val="00B050"/>
                </a:solidFill>
              </a:rPr>
              <a:t>model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impairments</a:t>
            </a:r>
            <a:endParaRPr lang="de-DE" sz="1900" dirty="0" smtClean="0">
              <a:solidFill>
                <a:srgbClr val="00B050"/>
              </a:solidFill>
            </a:endParaRPr>
          </a:p>
          <a:p>
            <a:pPr lvl="2"/>
            <a:r>
              <a:rPr lang="de-DE" sz="1900" dirty="0" smtClean="0">
                <a:solidFill>
                  <a:srgbClr val="FF0000"/>
                </a:solidFill>
              </a:rPr>
              <a:t>MU Values</a:t>
            </a:r>
            <a:r>
              <a:rPr lang="de-DE" sz="1900" dirty="0">
                <a:solidFill>
                  <a:srgbClr val="FF0000"/>
                </a:solidFill>
              </a:rPr>
              <a:t> </a:t>
            </a:r>
            <a:r>
              <a:rPr lang="de-DE" b="1" dirty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GB" b="1" dirty="0">
                <a:solidFill>
                  <a:srgbClr val="FF0000"/>
                </a:solidFill>
              </a:rPr>
              <a:t> AP </a:t>
            </a:r>
            <a:r>
              <a:rPr lang="en-GB" b="1" dirty="0" smtClean="0">
                <a:solidFill>
                  <a:srgbClr val="FF0000"/>
                </a:solidFill>
              </a:rPr>
              <a:t>R4#88</a:t>
            </a:r>
            <a:endParaRPr lang="de-DE" sz="1900" dirty="0" smtClean="0">
              <a:solidFill>
                <a:srgbClr val="FF0000"/>
              </a:solidFill>
            </a:endParaRPr>
          </a:p>
          <a:p>
            <a:pPr lvl="3"/>
            <a:endParaRPr lang="de-DE" sz="1900" dirty="0">
              <a:solidFill>
                <a:srgbClr val="00B050"/>
              </a:solidFill>
            </a:endParaRPr>
          </a:p>
          <a:p>
            <a:r>
              <a:rPr lang="de-DE" sz="1900" dirty="0" smtClean="0">
                <a:solidFill>
                  <a:srgbClr val="00B050"/>
                </a:solidFill>
              </a:rPr>
              <a:t>The </a:t>
            </a:r>
            <a:r>
              <a:rPr lang="de-DE" sz="1900" dirty="0" err="1">
                <a:solidFill>
                  <a:srgbClr val="00B050"/>
                </a:solidFill>
              </a:rPr>
              <a:t>remaining</a:t>
            </a:r>
            <a:r>
              <a:rPr lang="de-DE" sz="1900" dirty="0">
                <a:solidFill>
                  <a:srgbClr val="00B050"/>
                </a:solidFill>
              </a:rPr>
              <a:t> MU </a:t>
            </a:r>
            <a:r>
              <a:rPr lang="de-DE" sz="1900" dirty="0" err="1">
                <a:solidFill>
                  <a:srgbClr val="00B050"/>
                </a:solidFill>
              </a:rPr>
              <a:t>elements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idenfication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and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assessment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to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be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>
                <a:solidFill>
                  <a:srgbClr val="00B050"/>
                </a:solidFill>
              </a:rPr>
              <a:t>handled</a:t>
            </a:r>
            <a:r>
              <a:rPr lang="de-DE" sz="1900" dirty="0">
                <a:solidFill>
                  <a:srgbClr val="00B050"/>
                </a:solidFill>
              </a:rPr>
              <a:t> in RAN5</a:t>
            </a:r>
            <a:r>
              <a:rPr lang="de-DE" sz="1900" dirty="0" smtClean="0">
                <a:solidFill>
                  <a:srgbClr val="00B050"/>
                </a:solidFill>
              </a:rPr>
              <a:t>.</a:t>
            </a:r>
            <a:endParaRPr lang="en-GB" sz="1900" dirty="0" smtClean="0">
              <a:solidFill>
                <a:srgbClr val="00B050"/>
              </a:solidFill>
            </a:endParaRPr>
          </a:p>
          <a:p>
            <a:endParaRPr lang="de-DE" sz="1900" dirty="0" smtClean="0">
              <a:solidFill>
                <a:srgbClr val="FF0000"/>
              </a:solidFill>
            </a:endParaRPr>
          </a:p>
          <a:p>
            <a:endParaRPr lang="de-DE" sz="1900" dirty="0" smtClean="0"/>
          </a:p>
          <a:p>
            <a:endParaRPr lang="de-DE" sz="1900" dirty="0" smtClean="0"/>
          </a:p>
          <a:p>
            <a:endParaRPr lang="de-DE" sz="1900" dirty="0" smtClean="0"/>
          </a:p>
          <a:p>
            <a:endParaRPr lang="de-DE" sz="1900" dirty="0" smtClean="0"/>
          </a:p>
          <a:p>
            <a:endParaRPr lang="en-GB" sz="1900" dirty="0" smtClean="0"/>
          </a:p>
          <a:p>
            <a:endParaRPr lang="de-DE" sz="1900" dirty="0" smtClean="0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4</a:t>
            </a:fld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75030" y="6125242"/>
            <a:ext cx="2434413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b="1" dirty="0" smtClean="0"/>
              <a:t>Legend: </a:t>
            </a:r>
          </a:p>
          <a:p>
            <a:r>
              <a:rPr lang="de-DE" sz="1200" b="1" dirty="0" err="1">
                <a:solidFill>
                  <a:srgbClr val="00B050"/>
                </a:solidFill>
              </a:rPr>
              <a:t>g</a:t>
            </a:r>
            <a:r>
              <a:rPr lang="de-DE" sz="1200" b="1" dirty="0" err="1" smtClean="0">
                <a:solidFill>
                  <a:srgbClr val="00B050"/>
                </a:solidFill>
              </a:rPr>
              <a:t>reen</a:t>
            </a:r>
            <a:r>
              <a:rPr lang="de-DE" sz="1200" b="1" dirty="0" smtClean="0">
                <a:solidFill>
                  <a:srgbClr val="00B050"/>
                </a:solidFill>
              </a:rPr>
              <a:t> </a:t>
            </a:r>
            <a:r>
              <a:rPr lang="de-DE" sz="1200" b="1" dirty="0" err="1" smtClean="0">
                <a:solidFill>
                  <a:srgbClr val="00B050"/>
                </a:solidFill>
              </a:rPr>
              <a:t>font</a:t>
            </a:r>
            <a:r>
              <a:rPr lang="de-DE" sz="1200" b="1" dirty="0" smtClean="0">
                <a:solidFill>
                  <a:srgbClr val="00B050"/>
                </a:solidFill>
              </a:rPr>
              <a:t>  </a:t>
            </a:r>
            <a:r>
              <a:rPr lang="de-DE" sz="1200" b="1" dirty="0" smtClean="0"/>
              <a:t>= </a:t>
            </a:r>
            <a:r>
              <a:rPr lang="de-DE" sz="1200" b="1" dirty="0" err="1" smtClean="0"/>
              <a:t>agreed</a:t>
            </a:r>
            <a:r>
              <a:rPr lang="de-DE" sz="1200" b="1" dirty="0" smtClean="0"/>
              <a:t> at R4-AH-1807</a:t>
            </a:r>
          </a:p>
          <a:p>
            <a:r>
              <a:rPr lang="de-DE" sz="1200" b="1" dirty="0" err="1" smtClean="0">
                <a:solidFill>
                  <a:srgbClr val="FF0000"/>
                </a:solidFill>
              </a:rPr>
              <a:t>red</a:t>
            </a:r>
            <a:r>
              <a:rPr lang="de-DE" sz="1200" b="1" dirty="0" smtClean="0">
                <a:solidFill>
                  <a:srgbClr val="FF0000"/>
                </a:solidFill>
              </a:rPr>
              <a:t> </a:t>
            </a:r>
            <a:r>
              <a:rPr lang="de-DE" sz="1200" b="1" dirty="0" err="1" smtClean="0">
                <a:solidFill>
                  <a:srgbClr val="FF0000"/>
                </a:solidFill>
              </a:rPr>
              <a:t>font</a:t>
            </a:r>
            <a:r>
              <a:rPr lang="de-DE" sz="1200" b="1" dirty="0" smtClean="0">
                <a:solidFill>
                  <a:srgbClr val="FF0000"/>
                </a:solidFill>
              </a:rPr>
              <a:t>      </a:t>
            </a:r>
            <a:r>
              <a:rPr lang="de-DE" sz="1200" b="1" dirty="0" smtClean="0"/>
              <a:t>= </a:t>
            </a:r>
            <a:r>
              <a:rPr lang="de-DE" sz="1200" b="1" dirty="0" err="1" smtClean="0"/>
              <a:t>pending</a:t>
            </a:r>
            <a:endParaRPr lang="en-GB" sz="1200" b="1" dirty="0"/>
          </a:p>
        </p:txBody>
      </p:sp>
      <p:sp>
        <p:nvSpPr>
          <p:cNvPr id="8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4595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</a:t>
            </a:r>
            <a:r>
              <a:rPr lang="de-DE" dirty="0" err="1" smtClean="0"/>
              <a:t>coverage</a:t>
            </a:r>
            <a:r>
              <a:rPr lang="de-DE" dirty="0" smtClean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methods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1900" dirty="0">
                <a:solidFill>
                  <a:srgbClr val="00B050"/>
                </a:solidFill>
              </a:rPr>
              <a:t>As per </a:t>
            </a:r>
            <a:r>
              <a:rPr lang="de-DE" sz="1900" dirty="0" err="1">
                <a:solidFill>
                  <a:srgbClr val="00B050"/>
                </a:solidFill>
              </a:rPr>
              <a:t>current</a:t>
            </a:r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status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of</a:t>
            </a:r>
            <a:r>
              <a:rPr lang="de-DE" sz="1900" dirty="0" smtClean="0">
                <a:solidFill>
                  <a:srgbClr val="00B050"/>
                </a:solidFill>
              </a:rPr>
              <a:t> UE </a:t>
            </a:r>
            <a:r>
              <a:rPr lang="de-DE" sz="1900" dirty="0">
                <a:solidFill>
                  <a:srgbClr val="00B050"/>
                </a:solidFill>
              </a:rPr>
              <a:t>RRM </a:t>
            </a:r>
            <a:r>
              <a:rPr lang="de-DE" sz="1900" dirty="0" err="1" smtClean="0">
                <a:solidFill>
                  <a:srgbClr val="00B050"/>
                </a:solidFill>
              </a:rPr>
              <a:t>baseline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setup</a:t>
            </a:r>
            <a:r>
              <a:rPr lang="de-DE" sz="1900" dirty="0" smtClean="0">
                <a:solidFill>
                  <a:srgbClr val="00B050"/>
                </a:solidFill>
              </a:rPr>
              <a:t> in TR 38.810</a:t>
            </a:r>
          </a:p>
          <a:p>
            <a:pPr lvl="1"/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No</a:t>
            </a:r>
            <a:r>
              <a:rPr lang="de-DE" sz="1900" dirty="0" smtClean="0">
                <a:solidFill>
                  <a:srgbClr val="00B050"/>
                </a:solidFill>
              </a:rPr>
              <a:t> NR FR2 RRM </a:t>
            </a:r>
            <a:r>
              <a:rPr lang="de-DE" sz="1900" dirty="0" err="1" smtClean="0">
                <a:solidFill>
                  <a:srgbClr val="00B050"/>
                </a:solidFill>
              </a:rPr>
              <a:t>test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coverage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for</a:t>
            </a:r>
            <a:r>
              <a:rPr lang="de-DE" sz="1900" dirty="0" smtClean="0">
                <a:solidFill>
                  <a:srgbClr val="00B050"/>
                </a:solidFill>
              </a:rPr>
              <a:t> UE </a:t>
            </a:r>
            <a:r>
              <a:rPr lang="de-DE" sz="1900" dirty="0" err="1" smtClean="0">
                <a:solidFill>
                  <a:srgbClr val="00B050"/>
                </a:solidFill>
              </a:rPr>
              <a:t>Antenna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Configuration</a:t>
            </a:r>
            <a:r>
              <a:rPr lang="de-DE" sz="1900" dirty="0" smtClean="0">
                <a:solidFill>
                  <a:srgbClr val="00B050"/>
                </a:solidFill>
              </a:rPr>
              <a:t> 3</a:t>
            </a:r>
          </a:p>
          <a:p>
            <a:endParaRPr lang="de-DE" sz="1900" dirty="0"/>
          </a:p>
          <a:p>
            <a:r>
              <a:rPr lang="de-DE" sz="1900" dirty="0" err="1" smtClean="0">
                <a:solidFill>
                  <a:srgbClr val="00B050"/>
                </a:solidFill>
              </a:rPr>
              <a:t>Analysing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the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reuse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of</a:t>
            </a:r>
            <a:r>
              <a:rPr lang="de-DE" sz="1900" dirty="0" smtClean="0">
                <a:solidFill>
                  <a:srgbClr val="00B050"/>
                </a:solidFill>
              </a:rPr>
              <a:t> UE DEM </a:t>
            </a:r>
            <a:r>
              <a:rPr lang="de-DE" sz="1900" dirty="0" err="1" smtClean="0">
                <a:solidFill>
                  <a:srgbClr val="00B050"/>
                </a:solidFill>
              </a:rPr>
              <a:t>baseline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setup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based</a:t>
            </a:r>
            <a:r>
              <a:rPr lang="de-DE" sz="1900" dirty="0" smtClean="0">
                <a:solidFill>
                  <a:srgbClr val="00B050"/>
                </a:solidFill>
              </a:rPr>
              <a:t> on NF </a:t>
            </a:r>
            <a:r>
              <a:rPr lang="de-DE" sz="1900" dirty="0" err="1" smtClean="0">
                <a:solidFill>
                  <a:srgbClr val="00B050"/>
                </a:solidFill>
              </a:rPr>
              <a:t>for</a:t>
            </a:r>
            <a:r>
              <a:rPr lang="de-DE" sz="1900" dirty="0" smtClean="0">
                <a:solidFill>
                  <a:srgbClr val="00B050"/>
                </a:solidFill>
              </a:rPr>
              <a:t> RRM </a:t>
            </a:r>
            <a:r>
              <a:rPr lang="de-DE" sz="1900" dirty="0" err="1" smtClean="0">
                <a:solidFill>
                  <a:srgbClr val="00B050"/>
                </a:solidFill>
              </a:rPr>
              <a:t>testing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is</a:t>
            </a:r>
            <a:r>
              <a:rPr lang="de-DE" sz="1900" dirty="0" smtClean="0">
                <a:solidFill>
                  <a:srgbClr val="00B050"/>
                </a:solidFill>
              </a:rPr>
              <a:t> out </a:t>
            </a:r>
            <a:r>
              <a:rPr lang="de-DE" sz="1900" dirty="0" err="1" smtClean="0">
                <a:solidFill>
                  <a:srgbClr val="00B050"/>
                </a:solidFill>
              </a:rPr>
              <a:t>of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the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scope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of</a:t>
            </a:r>
            <a:r>
              <a:rPr lang="de-DE" sz="1900" dirty="0" smtClean="0">
                <a:solidFill>
                  <a:srgbClr val="00B050"/>
                </a:solidFill>
              </a:rPr>
              <a:t> SI</a:t>
            </a:r>
            <a:endParaRPr lang="de-DE" sz="1900" dirty="0">
              <a:solidFill>
                <a:srgbClr val="00B050"/>
              </a:solidFill>
            </a:endParaRPr>
          </a:p>
          <a:p>
            <a:pPr lvl="1"/>
            <a:r>
              <a:rPr lang="de-DE" sz="1900" dirty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Respective</a:t>
            </a:r>
            <a:r>
              <a:rPr lang="de-DE" sz="1900" dirty="0" smtClean="0">
                <a:solidFill>
                  <a:srgbClr val="00B050"/>
                </a:solidFill>
              </a:rPr>
              <a:t> FFS </a:t>
            </a:r>
            <a:r>
              <a:rPr lang="de-DE" sz="1900" dirty="0" err="1" smtClean="0">
                <a:solidFill>
                  <a:srgbClr val="00B050"/>
                </a:solidFill>
              </a:rPr>
              <a:t>removed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 err="1" smtClean="0">
                <a:solidFill>
                  <a:srgbClr val="00B050"/>
                </a:solidFill>
              </a:rPr>
              <a:t>from</a:t>
            </a:r>
            <a:r>
              <a:rPr lang="de-DE" sz="1900" dirty="0" smtClean="0">
                <a:solidFill>
                  <a:srgbClr val="00B050"/>
                </a:solidFill>
              </a:rPr>
              <a:t> TR </a:t>
            </a:r>
            <a:r>
              <a:rPr lang="de-DE" sz="1900" dirty="0" err="1" smtClean="0">
                <a:solidFill>
                  <a:srgbClr val="00B050"/>
                </a:solidFill>
              </a:rPr>
              <a:t>and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en-GB" sz="1900" dirty="0">
                <a:solidFill>
                  <a:srgbClr val="00B050"/>
                </a:solidFill>
              </a:rPr>
              <a:t>no further activity expected within the SI</a:t>
            </a:r>
            <a:r>
              <a:rPr lang="de-DE" sz="1900" dirty="0" smtClean="0">
                <a:solidFill>
                  <a:srgbClr val="00B050"/>
                </a:solidFill>
              </a:rPr>
              <a:t> </a:t>
            </a:r>
            <a:r>
              <a:rPr lang="de-DE" sz="1900" dirty="0">
                <a:solidFill>
                  <a:srgbClr val="00B050"/>
                </a:solidFill>
              </a:rPr>
              <a:t>(</a:t>
            </a:r>
            <a:r>
              <a:rPr lang="en-GB" sz="1900" b="1" u="sng" dirty="0">
                <a:hlinkClick r:id="rId3"/>
              </a:rPr>
              <a:t>R4-1809509</a:t>
            </a:r>
            <a:r>
              <a:rPr lang="de-DE" sz="1900" dirty="0" smtClean="0">
                <a:solidFill>
                  <a:srgbClr val="00B050"/>
                </a:solidFill>
              </a:rPr>
              <a:t>).</a:t>
            </a:r>
            <a:endParaRPr lang="de-DE" sz="1900" dirty="0">
              <a:solidFill>
                <a:srgbClr val="00B050"/>
              </a:solidFill>
            </a:endParaRPr>
          </a:p>
          <a:p>
            <a:endParaRPr lang="de-DE" sz="1900" dirty="0" smtClean="0"/>
          </a:p>
          <a:p>
            <a:r>
              <a:rPr lang="de-DE" sz="1900" dirty="0" smtClean="0">
                <a:solidFill>
                  <a:srgbClr val="FF0000"/>
                </a:solidFill>
              </a:rPr>
              <a:t>UE RRM </a:t>
            </a:r>
            <a:r>
              <a:rPr lang="de-DE" sz="1900" dirty="0" err="1" smtClean="0">
                <a:solidFill>
                  <a:srgbClr val="FF0000"/>
                </a:solidFill>
              </a:rPr>
              <a:t>baseline</a:t>
            </a:r>
            <a:r>
              <a:rPr lang="de-DE" sz="1900" dirty="0" smtClean="0">
                <a:solidFill>
                  <a:srgbClr val="FF0000"/>
                </a:solidFill>
              </a:rPr>
              <a:t> </a:t>
            </a:r>
            <a:r>
              <a:rPr lang="de-DE" sz="1900" dirty="0" err="1" smtClean="0">
                <a:solidFill>
                  <a:srgbClr val="FF0000"/>
                </a:solidFill>
              </a:rPr>
              <a:t>setup</a:t>
            </a:r>
            <a:r>
              <a:rPr lang="de-DE" sz="1900" dirty="0" smtClean="0">
                <a:solidFill>
                  <a:srgbClr val="FF0000"/>
                </a:solidFill>
              </a:rPr>
              <a:t> </a:t>
            </a:r>
            <a:r>
              <a:rPr lang="de-DE" sz="1900" dirty="0" err="1" smtClean="0">
                <a:solidFill>
                  <a:srgbClr val="FF0000"/>
                </a:solidFill>
              </a:rPr>
              <a:t>based</a:t>
            </a:r>
            <a:r>
              <a:rPr lang="de-DE" sz="1900" dirty="0" smtClean="0">
                <a:solidFill>
                  <a:srgbClr val="FF0000"/>
                </a:solidFill>
              </a:rPr>
              <a:t> on IFF </a:t>
            </a:r>
            <a:r>
              <a:rPr lang="de-DE" sz="19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GB" sz="1900" b="1" dirty="0" smtClean="0">
                <a:solidFill>
                  <a:srgbClr val="FF0000"/>
                </a:solidFill>
              </a:rPr>
              <a:t> AP R4#88</a:t>
            </a:r>
            <a:endParaRPr lang="de-DE" sz="1900" b="1" dirty="0" smtClean="0">
              <a:solidFill>
                <a:srgbClr val="FF0000"/>
              </a:solidFill>
            </a:endParaRPr>
          </a:p>
          <a:p>
            <a:pPr lvl="1"/>
            <a:r>
              <a:rPr lang="en-GB" sz="1900" dirty="0" smtClean="0"/>
              <a:t>For </a:t>
            </a:r>
            <a:r>
              <a:rPr lang="en-GB" sz="1900" dirty="0"/>
              <a:t>the RRM baseline setup based on IFF methodology to be included in the TR, the definitions, applicability statements, procedures and MU elements (similar to DFF) are required</a:t>
            </a:r>
            <a:r>
              <a:rPr lang="de-DE" sz="1900" dirty="0" smtClean="0"/>
              <a:t>.</a:t>
            </a:r>
            <a:endParaRPr lang="en-GB" sz="1900" dirty="0" smtClean="0"/>
          </a:p>
          <a:p>
            <a:endParaRPr lang="de-DE" sz="1900" dirty="0" smtClean="0">
              <a:solidFill>
                <a:srgbClr val="FF0000"/>
              </a:solidFill>
            </a:endParaRPr>
          </a:p>
          <a:p>
            <a:endParaRPr lang="de-DE" sz="1900" dirty="0" smtClean="0"/>
          </a:p>
          <a:p>
            <a:endParaRPr lang="de-DE" sz="1900" dirty="0" smtClean="0"/>
          </a:p>
          <a:p>
            <a:endParaRPr lang="de-DE" sz="1900" dirty="0" smtClean="0"/>
          </a:p>
          <a:p>
            <a:endParaRPr lang="de-DE" sz="1900" dirty="0" smtClean="0"/>
          </a:p>
          <a:p>
            <a:endParaRPr lang="en-GB" sz="1900" dirty="0" smtClean="0"/>
          </a:p>
          <a:p>
            <a:endParaRPr lang="de-DE" sz="1900" dirty="0" smtClean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5</a:t>
            </a:fld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75030" y="6125242"/>
            <a:ext cx="2434413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b="1" dirty="0" smtClean="0"/>
              <a:t>Legend: </a:t>
            </a:r>
          </a:p>
          <a:p>
            <a:r>
              <a:rPr lang="de-DE" sz="1200" b="1" dirty="0" err="1">
                <a:solidFill>
                  <a:srgbClr val="00B050"/>
                </a:solidFill>
              </a:rPr>
              <a:t>g</a:t>
            </a:r>
            <a:r>
              <a:rPr lang="de-DE" sz="1200" b="1" dirty="0" err="1" smtClean="0">
                <a:solidFill>
                  <a:srgbClr val="00B050"/>
                </a:solidFill>
              </a:rPr>
              <a:t>reen</a:t>
            </a:r>
            <a:r>
              <a:rPr lang="de-DE" sz="1200" b="1" dirty="0" smtClean="0">
                <a:solidFill>
                  <a:srgbClr val="00B050"/>
                </a:solidFill>
              </a:rPr>
              <a:t> </a:t>
            </a:r>
            <a:r>
              <a:rPr lang="de-DE" sz="1200" b="1" dirty="0" err="1" smtClean="0">
                <a:solidFill>
                  <a:srgbClr val="00B050"/>
                </a:solidFill>
              </a:rPr>
              <a:t>font</a:t>
            </a:r>
            <a:r>
              <a:rPr lang="de-DE" sz="1200" b="1" dirty="0" smtClean="0">
                <a:solidFill>
                  <a:srgbClr val="00B050"/>
                </a:solidFill>
              </a:rPr>
              <a:t>  </a:t>
            </a:r>
            <a:r>
              <a:rPr lang="de-DE" sz="1200" b="1" dirty="0" smtClean="0"/>
              <a:t>= </a:t>
            </a:r>
            <a:r>
              <a:rPr lang="de-DE" sz="1200" b="1" dirty="0" err="1" smtClean="0"/>
              <a:t>agreed</a:t>
            </a:r>
            <a:r>
              <a:rPr lang="de-DE" sz="1200" b="1" dirty="0" smtClean="0"/>
              <a:t> at R4-AH-1807</a:t>
            </a:r>
          </a:p>
          <a:p>
            <a:r>
              <a:rPr lang="de-DE" sz="1200" b="1" dirty="0" err="1" smtClean="0">
                <a:solidFill>
                  <a:srgbClr val="FF0000"/>
                </a:solidFill>
              </a:rPr>
              <a:t>red</a:t>
            </a:r>
            <a:r>
              <a:rPr lang="de-DE" sz="1200" b="1" dirty="0" smtClean="0">
                <a:solidFill>
                  <a:srgbClr val="FF0000"/>
                </a:solidFill>
              </a:rPr>
              <a:t> </a:t>
            </a:r>
            <a:r>
              <a:rPr lang="de-DE" sz="1200" b="1" dirty="0" err="1" smtClean="0">
                <a:solidFill>
                  <a:srgbClr val="FF0000"/>
                </a:solidFill>
              </a:rPr>
              <a:t>font</a:t>
            </a:r>
            <a:r>
              <a:rPr lang="de-DE" sz="1200" b="1" dirty="0" smtClean="0">
                <a:solidFill>
                  <a:srgbClr val="FF0000"/>
                </a:solidFill>
              </a:rPr>
              <a:t>      </a:t>
            </a:r>
            <a:r>
              <a:rPr lang="de-DE" sz="1200" b="1" dirty="0" smtClean="0"/>
              <a:t>= </a:t>
            </a:r>
            <a:r>
              <a:rPr lang="de-DE" sz="1200" b="1" dirty="0" err="1" smtClean="0"/>
              <a:t>pending</a:t>
            </a:r>
            <a:endParaRPr lang="en-GB" sz="1200" b="1" dirty="0"/>
          </a:p>
        </p:txBody>
      </p:sp>
      <p:sp>
        <p:nvSpPr>
          <p:cNvPr id="8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8756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Other </a:t>
            </a:r>
            <a:r>
              <a:rPr lang="de-DE" dirty="0" err="1" smtClean="0"/>
              <a:t>aspects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1900" dirty="0" smtClean="0">
                <a:solidFill>
                  <a:srgbClr val="00B050"/>
                </a:solidFill>
              </a:rPr>
              <a:t>The test procedure for RRM RSRP/RSRQ measurements shall be discussed as a part of RRM performance requirements and test case definition. It is FFS </a:t>
            </a:r>
            <a:r>
              <a:rPr lang="en-GB" sz="1900" dirty="0">
                <a:solidFill>
                  <a:srgbClr val="00B050"/>
                </a:solidFill>
              </a:rPr>
              <a:t>how to resolve </a:t>
            </a:r>
            <a:r>
              <a:rPr lang="en-GB" sz="1900" dirty="0" smtClean="0">
                <a:solidFill>
                  <a:srgbClr val="00B050"/>
                </a:solidFill>
              </a:rPr>
              <a:t>the ambiguity </a:t>
            </a:r>
            <a:r>
              <a:rPr lang="en-GB" sz="1900" dirty="0">
                <a:solidFill>
                  <a:srgbClr val="00B050"/>
                </a:solidFill>
              </a:rPr>
              <a:t>that </a:t>
            </a:r>
            <a:r>
              <a:rPr lang="en-GB" sz="1900" dirty="0" smtClean="0">
                <a:solidFill>
                  <a:srgbClr val="00B050"/>
                </a:solidFill>
              </a:rPr>
              <a:t>TS </a:t>
            </a:r>
            <a:r>
              <a:rPr lang="en-GB" sz="1900" dirty="0">
                <a:solidFill>
                  <a:srgbClr val="00B050"/>
                </a:solidFill>
              </a:rPr>
              <a:t>emulates EPRE and SNR/SINR at the reference point and </a:t>
            </a:r>
            <a:r>
              <a:rPr lang="en-GB" sz="1900" dirty="0" smtClean="0">
                <a:solidFill>
                  <a:srgbClr val="00B050"/>
                </a:solidFill>
              </a:rPr>
              <a:t>is not </a:t>
            </a:r>
            <a:r>
              <a:rPr lang="en-GB" sz="1900" dirty="0">
                <a:solidFill>
                  <a:srgbClr val="00B050"/>
                </a:solidFill>
              </a:rPr>
              <a:t>aware </a:t>
            </a:r>
            <a:r>
              <a:rPr lang="en-GB" sz="1900" dirty="0" smtClean="0">
                <a:solidFill>
                  <a:srgbClr val="00B050"/>
                </a:solidFill>
              </a:rPr>
              <a:t>of the </a:t>
            </a:r>
            <a:r>
              <a:rPr lang="en-GB" sz="1900" dirty="0">
                <a:solidFill>
                  <a:srgbClr val="00B050"/>
                </a:solidFill>
              </a:rPr>
              <a:t>DUT Antenna gain and IL which are taken into account in RSRP/RSRQ reported by DUT</a:t>
            </a:r>
            <a:r>
              <a:rPr lang="en-GB" sz="1900" dirty="0" smtClean="0">
                <a:solidFill>
                  <a:srgbClr val="00B050"/>
                </a:solidFill>
              </a:rPr>
              <a:t>. This needs also to be handled as part of performance requirement definition. </a:t>
            </a:r>
            <a:r>
              <a:rPr lang="en-GB" sz="2000" dirty="0" smtClean="0">
                <a:solidFill>
                  <a:srgbClr val="00B050"/>
                </a:solidFill>
              </a:rPr>
              <a:t>No </a:t>
            </a:r>
            <a:r>
              <a:rPr lang="en-GB" sz="2000" dirty="0">
                <a:solidFill>
                  <a:srgbClr val="00B050"/>
                </a:solidFill>
              </a:rPr>
              <a:t>further activity expected within the SI</a:t>
            </a:r>
            <a:r>
              <a:rPr lang="en-GB" sz="2000" dirty="0" smtClean="0">
                <a:solidFill>
                  <a:srgbClr val="00B050"/>
                </a:solidFill>
              </a:rPr>
              <a:t>.</a:t>
            </a:r>
            <a:endParaRPr lang="en-GB" sz="1900" dirty="0" smtClean="0">
              <a:solidFill>
                <a:srgbClr val="00B050"/>
              </a:solidFill>
            </a:endParaRPr>
          </a:p>
          <a:p>
            <a:endParaRPr lang="de-DE" sz="1900" dirty="0" smtClean="0"/>
          </a:p>
          <a:p>
            <a:r>
              <a:rPr lang="de-DE" sz="1900" dirty="0" smtClean="0">
                <a:solidFill>
                  <a:srgbClr val="FF0000"/>
                </a:solidFill>
              </a:rPr>
              <a:t>FR1-FR2 </a:t>
            </a:r>
            <a:r>
              <a:rPr lang="de-DE" sz="1900" dirty="0">
                <a:solidFill>
                  <a:srgbClr val="FF0000"/>
                </a:solidFill>
              </a:rPr>
              <a:t>/ FR2 </a:t>
            </a:r>
            <a:r>
              <a:rPr lang="de-DE" sz="1900" dirty="0" smtClean="0">
                <a:solidFill>
                  <a:srgbClr val="FF0000"/>
                </a:solidFill>
              </a:rPr>
              <a:t>Inter-RAT </a:t>
            </a:r>
            <a:r>
              <a:rPr lang="de-DE" sz="1900" dirty="0" err="1" smtClean="0">
                <a:solidFill>
                  <a:srgbClr val="FF0000"/>
                </a:solidFill>
              </a:rPr>
              <a:t>test</a:t>
            </a:r>
            <a:r>
              <a:rPr lang="de-DE" sz="1900" dirty="0" smtClean="0">
                <a:solidFill>
                  <a:srgbClr val="FF0000"/>
                </a:solidFill>
              </a:rPr>
              <a:t> </a:t>
            </a:r>
            <a:r>
              <a:rPr lang="de-DE" sz="1900" dirty="0" err="1" smtClean="0">
                <a:solidFill>
                  <a:srgbClr val="FF0000"/>
                </a:solidFill>
              </a:rPr>
              <a:t>coverage</a:t>
            </a:r>
            <a:r>
              <a:rPr lang="de-DE" sz="1900" dirty="0" smtClean="0">
                <a:solidFill>
                  <a:srgbClr val="FF0000"/>
                </a:solidFill>
              </a:rPr>
              <a:t> </a:t>
            </a:r>
            <a:r>
              <a:rPr lang="de-DE" sz="1900" b="1" dirty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GB" sz="1900" b="1" dirty="0">
                <a:solidFill>
                  <a:srgbClr val="FF0000"/>
                </a:solidFill>
              </a:rPr>
              <a:t> AP R4#88</a:t>
            </a:r>
            <a:endParaRPr lang="de-DE" sz="1900" dirty="0">
              <a:solidFill>
                <a:srgbClr val="FF0000"/>
              </a:solidFill>
            </a:endParaRPr>
          </a:p>
          <a:p>
            <a:pPr lvl="1"/>
            <a:r>
              <a:rPr lang="de-DE" sz="1900" dirty="0" smtClean="0"/>
              <a:t>As per </a:t>
            </a:r>
            <a:r>
              <a:rPr lang="de-DE" sz="1900" dirty="0" err="1" smtClean="0"/>
              <a:t>current</a:t>
            </a:r>
            <a:r>
              <a:rPr lang="de-DE" sz="1900" dirty="0" smtClean="0"/>
              <a:t> UE RRM </a:t>
            </a:r>
            <a:r>
              <a:rPr lang="de-DE" sz="1900" dirty="0" err="1" smtClean="0"/>
              <a:t>baseline</a:t>
            </a:r>
            <a:r>
              <a:rPr lang="de-DE" sz="1900" dirty="0" smtClean="0"/>
              <a:t> </a:t>
            </a:r>
            <a:r>
              <a:rPr lang="de-DE" sz="1900" dirty="0" err="1" smtClean="0"/>
              <a:t>setup</a:t>
            </a:r>
            <a:r>
              <a:rPr lang="de-DE" sz="1900" dirty="0" smtClean="0"/>
              <a:t> </a:t>
            </a:r>
            <a:r>
              <a:rPr lang="de-DE" sz="1900" dirty="0" err="1" smtClean="0"/>
              <a:t>definition</a:t>
            </a:r>
            <a:r>
              <a:rPr lang="de-DE" sz="1900" dirty="0" smtClean="0"/>
              <a:t>: OTA LTE </a:t>
            </a:r>
            <a:r>
              <a:rPr lang="de-DE" sz="1900" dirty="0"/>
              <a:t>link </a:t>
            </a:r>
            <a:r>
              <a:rPr lang="de-DE" sz="1900" dirty="0" err="1" smtClean="0"/>
              <a:t>for</a:t>
            </a:r>
            <a:r>
              <a:rPr lang="de-DE" sz="1900" dirty="0" smtClean="0"/>
              <a:t> NSA </a:t>
            </a:r>
            <a:r>
              <a:rPr lang="de-DE" sz="1900" dirty="0" err="1" smtClean="0"/>
              <a:t>described</a:t>
            </a:r>
            <a:r>
              <a:rPr lang="de-DE" sz="1900" dirty="0" smtClean="0"/>
              <a:t> </a:t>
            </a:r>
            <a:r>
              <a:rPr lang="de-DE" sz="1900" dirty="0" err="1" smtClean="0"/>
              <a:t>as</a:t>
            </a:r>
            <a:r>
              <a:rPr lang="de-DE" sz="1900" dirty="0" smtClean="0"/>
              <a:t> </a:t>
            </a:r>
            <a:r>
              <a:rPr lang="de-DE" sz="1900" i="1" dirty="0" smtClean="0"/>
              <a:t>„</a:t>
            </a:r>
            <a:r>
              <a:rPr lang="en-GB" sz="1900" i="1" dirty="0" smtClean="0"/>
              <a:t>stable </a:t>
            </a:r>
            <a:r>
              <a:rPr lang="en-GB" sz="1900" i="1" dirty="0"/>
              <a:t>LTE signal without precise propagation modelling or path loss control between it and the </a:t>
            </a:r>
            <a:r>
              <a:rPr lang="en-GB" sz="1900" i="1" dirty="0" smtClean="0"/>
              <a:t>DUT”.</a:t>
            </a:r>
            <a:r>
              <a:rPr lang="en-GB" sz="1900" dirty="0" smtClean="0"/>
              <a:t>	</a:t>
            </a:r>
            <a:endParaRPr lang="de-DE" sz="1900" dirty="0" smtClean="0"/>
          </a:p>
          <a:p>
            <a:pPr lvl="1"/>
            <a:r>
              <a:rPr lang="de-DE" sz="1900" dirty="0"/>
              <a:t>As per </a:t>
            </a:r>
            <a:r>
              <a:rPr lang="de-DE" sz="1900" dirty="0" err="1"/>
              <a:t>current</a:t>
            </a:r>
            <a:r>
              <a:rPr lang="de-DE" sz="1900" dirty="0"/>
              <a:t> UE RRM </a:t>
            </a:r>
            <a:r>
              <a:rPr lang="de-DE" sz="1900" dirty="0" err="1" smtClean="0"/>
              <a:t>baseline</a:t>
            </a:r>
            <a:r>
              <a:rPr lang="de-DE" sz="1900" dirty="0" smtClean="0"/>
              <a:t> </a:t>
            </a:r>
            <a:r>
              <a:rPr lang="de-DE" sz="1900" dirty="0" err="1" smtClean="0"/>
              <a:t>setup</a:t>
            </a:r>
            <a:r>
              <a:rPr lang="de-DE" sz="1900" dirty="0" smtClean="0"/>
              <a:t> </a:t>
            </a:r>
            <a:r>
              <a:rPr lang="de-DE" sz="1900" dirty="0" err="1" smtClean="0"/>
              <a:t>definition</a:t>
            </a:r>
            <a:r>
              <a:rPr lang="de-DE" sz="1900" dirty="0" smtClean="0"/>
              <a:t>: </a:t>
            </a:r>
            <a:r>
              <a:rPr lang="de-DE" sz="1900" dirty="0" err="1" smtClean="0"/>
              <a:t>no</a:t>
            </a:r>
            <a:r>
              <a:rPr lang="de-DE" sz="1900" dirty="0" smtClean="0"/>
              <a:t> OTA NR FR1 link, but </a:t>
            </a:r>
            <a:r>
              <a:rPr lang="de-DE" sz="1900" dirty="0" err="1" smtClean="0"/>
              <a:t>similar</a:t>
            </a:r>
            <a:r>
              <a:rPr lang="de-DE" sz="1900" dirty="0" smtClean="0"/>
              <a:t> </a:t>
            </a:r>
            <a:r>
              <a:rPr lang="de-DE" sz="1900" dirty="0" err="1" smtClean="0"/>
              <a:t>as</a:t>
            </a:r>
            <a:r>
              <a:rPr lang="de-DE" sz="1900" dirty="0" smtClean="0"/>
              <a:t> </a:t>
            </a:r>
            <a:r>
              <a:rPr lang="de-DE" sz="1900" dirty="0" err="1" smtClean="0"/>
              <a:t>for</a:t>
            </a:r>
            <a:r>
              <a:rPr lang="de-DE" sz="1900" dirty="0" smtClean="0"/>
              <a:t> LTE </a:t>
            </a:r>
            <a:r>
              <a:rPr lang="de-DE" sz="1900" dirty="0" err="1" smtClean="0"/>
              <a:t>expected</a:t>
            </a:r>
            <a:r>
              <a:rPr lang="de-DE" sz="1900" dirty="0" smtClean="0"/>
              <a:t>.</a:t>
            </a:r>
            <a:endParaRPr lang="de-DE" sz="1900" dirty="0"/>
          </a:p>
          <a:p>
            <a:endParaRPr lang="de-DE" sz="1900" dirty="0" smtClean="0">
              <a:solidFill>
                <a:srgbClr val="FF0000"/>
              </a:solidFill>
            </a:endParaRPr>
          </a:p>
          <a:p>
            <a:r>
              <a:rPr lang="de-DE" sz="1900" dirty="0" err="1" smtClean="0">
                <a:solidFill>
                  <a:srgbClr val="FF0000"/>
                </a:solidFill>
              </a:rPr>
              <a:t>Polarization</a:t>
            </a:r>
            <a:r>
              <a:rPr lang="de-DE" sz="1900" dirty="0" smtClean="0">
                <a:solidFill>
                  <a:srgbClr val="FF0000"/>
                </a:solidFill>
              </a:rPr>
              <a:t> </a:t>
            </a:r>
            <a:r>
              <a:rPr lang="de-DE" sz="1900" dirty="0" err="1" smtClean="0">
                <a:solidFill>
                  <a:srgbClr val="FF0000"/>
                </a:solidFill>
              </a:rPr>
              <a:t>aspects</a:t>
            </a:r>
            <a:r>
              <a:rPr lang="de-DE" sz="1900" dirty="0" smtClean="0">
                <a:solidFill>
                  <a:srgbClr val="FF0000"/>
                </a:solidFill>
              </a:rPr>
              <a:t> </a:t>
            </a:r>
            <a:r>
              <a:rPr lang="de-DE" sz="1900" b="1" dirty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GB" sz="1900" b="1" dirty="0">
                <a:solidFill>
                  <a:srgbClr val="FF0000"/>
                </a:solidFill>
              </a:rPr>
              <a:t> AP </a:t>
            </a:r>
            <a:r>
              <a:rPr lang="en-GB" sz="1900" b="1" dirty="0" smtClean="0">
                <a:solidFill>
                  <a:srgbClr val="FF0000"/>
                </a:solidFill>
              </a:rPr>
              <a:t>R4#88</a:t>
            </a:r>
            <a:endParaRPr lang="de-DE" sz="1900" dirty="0">
              <a:solidFill>
                <a:srgbClr val="FF0000"/>
              </a:solidFill>
            </a:endParaRPr>
          </a:p>
          <a:p>
            <a:pPr lvl="1"/>
            <a:r>
              <a:rPr lang="de-DE" sz="1900" dirty="0" err="1" smtClean="0"/>
              <a:t>Polarization</a:t>
            </a:r>
            <a:r>
              <a:rPr lang="de-DE" sz="1900" dirty="0" smtClean="0"/>
              <a:t> </a:t>
            </a:r>
            <a:r>
              <a:rPr lang="de-DE" sz="1900" dirty="0" err="1" smtClean="0"/>
              <a:t>dependency</a:t>
            </a:r>
            <a:r>
              <a:rPr lang="de-DE" sz="1900" dirty="0" smtClean="0"/>
              <a:t> </a:t>
            </a:r>
            <a:r>
              <a:rPr lang="de-DE" sz="1900" dirty="0" err="1" smtClean="0"/>
              <a:t>of</a:t>
            </a:r>
            <a:r>
              <a:rPr lang="de-DE" sz="1900" dirty="0" smtClean="0"/>
              <a:t> </a:t>
            </a:r>
            <a:r>
              <a:rPr lang="de-DE" sz="1900" dirty="0" err="1" smtClean="0"/>
              <a:t>requirements</a:t>
            </a:r>
            <a:r>
              <a:rPr lang="de-DE" sz="1900" dirty="0" smtClean="0"/>
              <a:t> on </a:t>
            </a:r>
            <a:r>
              <a:rPr lang="de-DE" sz="1900" dirty="0" err="1" smtClean="0"/>
              <a:t>and</a:t>
            </a:r>
            <a:r>
              <a:rPr lang="de-DE" sz="1900" dirty="0" smtClean="0"/>
              <a:t> </a:t>
            </a:r>
            <a:r>
              <a:rPr lang="de-DE" sz="1900" dirty="0" err="1" smtClean="0"/>
              <a:t>how</a:t>
            </a:r>
            <a:r>
              <a:rPr lang="de-DE" sz="1900" dirty="0" smtClean="0"/>
              <a:t> </a:t>
            </a:r>
            <a:r>
              <a:rPr lang="de-DE" sz="1900" dirty="0" err="1" smtClean="0"/>
              <a:t>this</a:t>
            </a:r>
            <a:r>
              <a:rPr lang="de-DE" sz="1900" dirty="0" smtClean="0"/>
              <a:t> </a:t>
            </a:r>
            <a:r>
              <a:rPr lang="de-DE" sz="1900" dirty="0" err="1" smtClean="0"/>
              <a:t>is</a:t>
            </a:r>
            <a:r>
              <a:rPr lang="de-DE" sz="1900" dirty="0" smtClean="0"/>
              <a:t> </a:t>
            </a:r>
            <a:r>
              <a:rPr lang="de-DE" sz="1900" dirty="0" err="1" smtClean="0"/>
              <a:t>handled</a:t>
            </a:r>
            <a:r>
              <a:rPr lang="de-DE" sz="1900" dirty="0" smtClean="0"/>
              <a:t> </a:t>
            </a:r>
            <a:r>
              <a:rPr lang="de-DE" sz="1900" dirty="0" err="1" smtClean="0"/>
              <a:t>by</a:t>
            </a:r>
            <a:r>
              <a:rPr lang="de-DE" sz="1900" dirty="0" smtClean="0"/>
              <a:t> </a:t>
            </a:r>
            <a:r>
              <a:rPr lang="de-DE" sz="1900" dirty="0" err="1" smtClean="0"/>
              <a:t>the</a:t>
            </a:r>
            <a:r>
              <a:rPr lang="de-DE" sz="1900" dirty="0" smtClean="0"/>
              <a:t> TS </a:t>
            </a: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6</a:t>
            </a:fld>
            <a:endParaRPr lang="en-GB"/>
          </a:p>
        </p:txBody>
      </p:sp>
      <p:sp>
        <p:nvSpPr>
          <p:cNvPr id="34" name="TextBox 33"/>
          <p:cNvSpPr txBox="1"/>
          <p:nvPr/>
        </p:nvSpPr>
        <p:spPr>
          <a:xfrm>
            <a:off x="75030" y="6125242"/>
            <a:ext cx="2434413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b="1" dirty="0" smtClean="0"/>
              <a:t>Legend: </a:t>
            </a:r>
          </a:p>
          <a:p>
            <a:r>
              <a:rPr lang="de-DE" sz="1200" b="1" dirty="0" err="1">
                <a:solidFill>
                  <a:srgbClr val="00B050"/>
                </a:solidFill>
              </a:rPr>
              <a:t>g</a:t>
            </a:r>
            <a:r>
              <a:rPr lang="de-DE" sz="1200" b="1" dirty="0" err="1" smtClean="0">
                <a:solidFill>
                  <a:srgbClr val="00B050"/>
                </a:solidFill>
              </a:rPr>
              <a:t>reen</a:t>
            </a:r>
            <a:r>
              <a:rPr lang="de-DE" sz="1200" b="1" dirty="0" smtClean="0">
                <a:solidFill>
                  <a:srgbClr val="00B050"/>
                </a:solidFill>
              </a:rPr>
              <a:t> </a:t>
            </a:r>
            <a:r>
              <a:rPr lang="de-DE" sz="1200" b="1" dirty="0" err="1" smtClean="0">
                <a:solidFill>
                  <a:srgbClr val="00B050"/>
                </a:solidFill>
              </a:rPr>
              <a:t>font</a:t>
            </a:r>
            <a:r>
              <a:rPr lang="de-DE" sz="1200" b="1" dirty="0" smtClean="0">
                <a:solidFill>
                  <a:srgbClr val="00B050"/>
                </a:solidFill>
              </a:rPr>
              <a:t>  </a:t>
            </a:r>
            <a:r>
              <a:rPr lang="de-DE" sz="1200" b="1" dirty="0" smtClean="0"/>
              <a:t>= </a:t>
            </a:r>
            <a:r>
              <a:rPr lang="de-DE" sz="1200" b="1" dirty="0" err="1" smtClean="0"/>
              <a:t>agreed</a:t>
            </a:r>
            <a:r>
              <a:rPr lang="de-DE" sz="1200" b="1" dirty="0" smtClean="0"/>
              <a:t> at R4-AH-1807</a:t>
            </a:r>
          </a:p>
          <a:p>
            <a:r>
              <a:rPr lang="de-DE" sz="1200" b="1" dirty="0" err="1" smtClean="0">
                <a:solidFill>
                  <a:srgbClr val="FF0000"/>
                </a:solidFill>
              </a:rPr>
              <a:t>red</a:t>
            </a:r>
            <a:r>
              <a:rPr lang="de-DE" sz="1200" b="1" dirty="0" smtClean="0">
                <a:solidFill>
                  <a:srgbClr val="FF0000"/>
                </a:solidFill>
              </a:rPr>
              <a:t> </a:t>
            </a:r>
            <a:r>
              <a:rPr lang="de-DE" sz="1200" b="1" dirty="0" err="1" smtClean="0">
                <a:solidFill>
                  <a:srgbClr val="FF0000"/>
                </a:solidFill>
              </a:rPr>
              <a:t>font</a:t>
            </a:r>
            <a:r>
              <a:rPr lang="de-DE" sz="1200" b="1" dirty="0" smtClean="0">
                <a:solidFill>
                  <a:srgbClr val="FF0000"/>
                </a:solidFill>
              </a:rPr>
              <a:t>      </a:t>
            </a:r>
            <a:r>
              <a:rPr lang="de-DE" sz="1200" b="1" dirty="0" smtClean="0"/>
              <a:t>= </a:t>
            </a:r>
            <a:r>
              <a:rPr lang="de-DE" sz="1200" b="1" dirty="0" err="1" smtClean="0"/>
              <a:t>pending</a:t>
            </a:r>
            <a:endParaRPr lang="en-GB" sz="1200" b="1" dirty="0"/>
          </a:p>
        </p:txBody>
      </p:sp>
      <p:sp>
        <p:nvSpPr>
          <p:cNvPr id="8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75800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741</Words>
  <Application>Microsoft Office PowerPoint</Application>
  <PresentationFormat>Widescreen</PresentationFormat>
  <Paragraphs>94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Wingdings</vt:lpstr>
      <vt:lpstr>Office Theme</vt:lpstr>
      <vt:lpstr>WF on remaining open issues for UE RRM setup</vt:lpstr>
      <vt:lpstr>Test parameters, metrics and feasibility</vt:lpstr>
      <vt:lpstr>Power, SNR and AWGN</vt:lpstr>
      <vt:lpstr>MUs</vt:lpstr>
      <vt:lpstr>Test coverage and methods</vt:lpstr>
      <vt:lpstr>Other aspects</vt:lpstr>
    </vt:vector>
  </TitlesOfParts>
  <Company>Rohde &amp; Schwarz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 RRM</dc:title>
  <dc:creator>Karajani Bledar 1SI1</dc:creator>
  <cp:lastModifiedBy>Karajani Bledar 1SI1</cp:lastModifiedBy>
  <cp:revision>196</cp:revision>
  <dcterms:created xsi:type="dcterms:W3CDTF">2018-07-03T20:27:58Z</dcterms:created>
  <dcterms:modified xsi:type="dcterms:W3CDTF">2018-07-06T15:14:11Z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