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2" r:id="rId5"/>
    <p:sldId id="263" r:id="rId6"/>
    <p:sldId id="264" r:id="rId7"/>
    <p:sldId id="265" r:id="rId8"/>
    <p:sldId id="26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3" clrIdx="0">
    <p:extLst>
      <p:ext uri="{19B8F6BF-5375-455C-9EA6-DF929625EA0E}">
        <p15:presenceInfo xmlns:p15="http://schemas.microsoft.com/office/powerpoint/2012/main" userId="S-1-5-21-1538607324-3213881460-940295383-260525" providerId="AD"/>
      </p:ext>
    </p:extLst>
  </p:cmAuthor>
  <p:cmAuthor id="2" name="Golebiowski, Bartlomiej (Nokia - PL/Wroclaw)" initials="GB(-P" lastIdx="2" clrIdx="1">
    <p:extLst>
      <p:ext uri="{19B8F6BF-5375-455C-9EA6-DF929625EA0E}">
        <p15:presenceInfo xmlns:p15="http://schemas.microsoft.com/office/powerpoint/2012/main" userId="S-1-5-21-1593251271-2640304127-1825641215-17323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6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0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804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737"/>
            <a:ext cx="10515600" cy="48002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8" y="1122363"/>
            <a:ext cx="10501745" cy="2387600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the test model</a:t>
            </a:r>
            <a:endParaRPr lang="en-US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Huawei, …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xmlns="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b="1" dirty="0"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</a:rPr>
              <a:t>3GPP TSG-RAN WG4 Meeting AH1807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b="1" dirty="0"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</a:rPr>
              <a:t>Montreal, Canada, 2 – 6 July, 2018</a:t>
            </a:r>
            <a:endParaRPr kumimoji="1" lang="en-GB" altLang="ja-JP" sz="2000" b="1" dirty="0">
              <a:latin typeface="Times New Roman" panose="02020603050405020304" pitchFamily="18" charset="0"/>
              <a:ea typeface="Batang" pitchFamily="18" charset="-127"/>
              <a:cs typeface="Times New Roman" panose="02020603050405020304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xmlns="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9372" y="264203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b="1" dirty="0">
                <a:latin typeface="Times New Roman" panose="02020603050405020304" pitchFamily="18" charset="0"/>
                <a:ea typeface="Batang" pitchFamily="18" charset="-127"/>
                <a:cs typeface="Times New Roman" panose="02020603050405020304" pitchFamily="18" charset="0"/>
              </a:rPr>
              <a:t>R4-1809467</a:t>
            </a: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592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63782"/>
            <a:ext cx="10515600" cy="5013181"/>
          </a:xfrm>
        </p:spPr>
        <p:txBody>
          <a:bodyPr>
            <a:normAutofit/>
          </a:bodyPr>
          <a:lstStyle/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	R4-1808320, “WF on test models for NR conformance test,” Nokia, Nokia Shanghai Bell, RAN4#87, May 21-25, 2018.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	R4-1808894, “Discussion on NR Test model”, ZTE, RAN4#AH-1807, 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[3]	R4-1809115, “On synchronized LTE-NR general Test model parameters for TDD UL/DL configuration,” Ericsson, 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[4] 	R4-1809116, “Test Models for NR and Waveform Properties,” Ericsson, 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[5] 	R4-1809117, “On NR test model coverage for multiple numerologies and power boosting/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deboosting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,” Ericsson, 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[6] 	R4-1809150, “Parameters for NR test models,” Nokia, Nokia Shanghai Bell, 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[7] 	R4-1809151, “Further discussion on NR test models for BS conformance tests,” Nokia, Nokia Shanghai Bell, 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[8] 	R4-1809239, “Introducing a mixed numerology test model,” Huawei, July 2-6, 2018 	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[9] 	R4-1809240, “Channel parameters for TM design,” Huawei, 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[10] 	R4-1809241, “Efficient parameterization of test models,” Huawei, 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[11] 	R4-1809242, “Applicability of E-UTRA test models for NR,” Huawei, July 2-6, 2018</a:t>
            </a:r>
          </a:p>
        </p:txBody>
      </p:sp>
    </p:spTree>
    <p:extLst>
      <p:ext uri="{BB962C8B-B14F-4D97-AF65-F5344CB8AC3E}">
        <p14:creationId xmlns:p14="http://schemas.microsoft.com/office/powerpoint/2010/main" val="806484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97980B-FF8D-46B6-B589-9DB42493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B943346-0D73-46A2-8B80-D7E427A57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From RAN4#87 in Busan, WF [1] captured</a:t>
            </a:r>
          </a:p>
          <a:p>
            <a:r>
              <a:rPr lang="en-US" altLang="ja-JP" sz="2000" dirty="0"/>
              <a:t>Each of NR test model consist of following elements:</a:t>
            </a:r>
          </a:p>
          <a:p>
            <a:pPr lvl="1"/>
            <a:r>
              <a:rPr lang="en-US" altLang="ja-JP" sz="1600" dirty="0"/>
              <a:t>Core requirements list for which given test model is used,</a:t>
            </a:r>
          </a:p>
          <a:p>
            <a:pPr lvl="1"/>
            <a:r>
              <a:rPr lang="en-US" altLang="ja-JP" sz="1600" dirty="0"/>
              <a:t>Physical channel parameters of test model,</a:t>
            </a:r>
          </a:p>
          <a:p>
            <a:pPr lvl="1"/>
            <a:r>
              <a:rPr lang="en-US" altLang="ja-JP" sz="1600" dirty="0"/>
              <a:t>Most of TMs include tables of specific parameters that are used for test models (</a:t>
            </a:r>
            <a:r>
              <a:rPr lang="en-US" altLang="ja-JP" sz="1600" dirty="0" err="1"/>
              <a:t>eg</a:t>
            </a:r>
            <a:r>
              <a:rPr lang="en-US" altLang="ja-JP" sz="1600" dirty="0"/>
              <a:t>. boosters PRBs, allocated PRBs etc. for both FDD and TDD).</a:t>
            </a:r>
          </a:p>
          <a:p>
            <a:r>
              <a:rPr lang="en-US" altLang="ja-JP" sz="2000" dirty="0"/>
              <a:t>Companies are encourage to further study if all TM that are used in E-UTRA test specification are needed for NR.</a:t>
            </a:r>
          </a:p>
          <a:p>
            <a:r>
              <a:rPr lang="en-US" altLang="ja-JP" sz="2100" dirty="0"/>
              <a:t>Companies</a:t>
            </a:r>
            <a:r>
              <a:rPr lang="pl-PL" altLang="ja-JP" sz="2100" dirty="0"/>
              <a:t> are </a:t>
            </a:r>
            <a:r>
              <a:rPr lang="en-US" altLang="ja-JP" sz="2100" dirty="0"/>
              <a:t>encourage</a:t>
            </a:r>
            <a:r>
              <a:rPr lang="pl-PL" altLang="ja-JP" sz="2100" dirty="0"/>
              <a:t> to further study which aspects of the </a:t>
            </a:r>
            <a:r>
              <a:rPr lang="en-US" altLang="ja-JP" sz="2100" dirty="0"/>
              <a:t>NR PHY </a:t>
            </a:r>
            <a:r>
              <a:rPr lang="pl-PL" altLang="ja-JP" sz="2100" dirty="0"/>
              <a:t>design and channels parameters are </a:t>
            </a:r>
            <a:r>
              <a:rPr lang="en-US" altLang="ja-JP" sz="2100" dirty="0"/>
              <a:t>needed for TM design</a:t>
            </a:r>
            <a:r>
              <a:rPr lang="pl-PL" altLang="ja-JP" sz="2100" dirty="0"/>
              <a:t>.</a:t>
            </a:r>
            <a:endParaRPr lang="en-US" altLang="ja-JP" sz="2100" dirty="0"/>
          </a:p>
          <a:p>
            <a:r>
              <a:rPr lang="en-US" altLang="ja-JP" sz="2100" dirty="0"/>
              <a:t>For each TM specific list of parameters should be create. There may be different list of parameters for each frequency range.</a:t>
            </a:r>
          </a:p>
          <a:p>
            <a:r>
              <a:rPr lang="en-US" altLang="ja-JP" sz="2100" dirty="0"/>
              <a:t>Efficient way to introduce list of parameters for TM (</a:t>
            </a:r>
            <a:r>
              <a:rPr lang="en-US" altLang="ja-JP" sz="2100" dirty="0" err="1"/>
              <a:t>eg</a:t>
            </a:r>
            <a:r>
              <a:rPr lang="en-US" altLang="ja-JP" sz="2100" dirty="0"/>
              <a:t>. boosted PRBs and allocated PRBs for given test models) should be consider. </a:t>
            </a:r>
          </a:p>
          <a:p>
            <a:r>
              <a:rPr lang="en-US" altLang="ja-JP" sz="2100" dirty="0"/>
              <a:t>For NR TDD operation configuration of TDD </a:t>
            </a:r>
            <a:r>
              <a:rPr lang="en-US" altLang="ja-JP" sz="2100" dirty="0" err="1"/>
              <a:t>gNB</a:t>
            </a:r>
            <a:r>
              <a:rPr lang="en-US" altLang="ja-JP" sz="2100" dirty="0"/>
              <a:t> needs to be decided to define test models.</a:t>
            </a:r>
          </a:p>
          <a:p>
            <a:r>
              <a:rPr lang="en-US" altLang="ja-JP" sz="2100" dirty="0"/>
              <a:t>Companies are encouraged to further study the test for mixed numerologies and decide further if we need the mixed numerologies tests.</a:t>
            </a:r>
          </a:p>
        </p:txBody>
      </p:sp>
    </p:spTree>
    <p:extLst>
      <p:ext uri="{BB962C8B-B14F-4D97-AF65-F5344CB8AC3E}">
        <p14:creationId xmlns:p14="http://schemas.microsoft.com/office/powerpoint/2010/main" val="2238473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E-UTRA Test models applicability to NR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9958071"/>
              </p:ext>
            </p:extLst>
          </p:nvPr>
        </p:nvGraphicFramePr>
        <p:xfrm>
          <a:off x="838198" y="1376363"/>
          <a:ext cx="6279575" cy="4145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47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E-UTRA Test 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Comments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E-TM1.1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Most</a:t>
                      </a:r>
                      <a:r>
                        <a:rPr lang="en-US" baseline="0" dirty="0"/>
                        <a:t> companies agree on this model (no DL RS accuracy)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E-TM1.2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Investigate need for power</a:t>
                      </a:r>
                      <a:r>
                        <a:rPr lang="en-US" baseline="0" dirty="0"/>
                        <a:t> boosting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E-TM2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Several companies</a:t>
                      </a:r>
                      <a:r>
                        <a:rPr lang="en-US" baseline="0" dirty="0"/>
                        <a:t> agree on this model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E-TM2a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Several companies</a:t>
                      </a:r>
                      <a:r>
                        <a:rPr lang="en-US" baseline="0" dirty="0"/>
                        <a:t> agree on this model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E-TM3.1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Several companies</a:t>
                      </a:r>
                      <a:r>
                        <a:rPr lang="en-US" baseline="0" dirty="0"/>
                        <a:t> agree on this model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E-TM3.1a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Several companies</a:t>
                      </a:r>
                      <a:r>
                        <a:rPr lang="en-US" baseline="0" dirty="0"/>
                        <a:t> agree on this model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E-TM3.2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Investigate power</a:t>
                      </a:r>
                      <a:r>
                        <a:rPr lang="en-US" baseline="0" dirty="0"/>
                        <a:t> boosting, test formulation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E-TM3.3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Investigate power</a:t>
                      </a:r>
                      <a:r>
                        <a:rPr lang="en-US" baseline="0" dirty="0"/>
                        <a:t> boosting, test formulation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725108" y="5741580"/>
            <a:ext cx="10767236" cy="60398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srgbClr val="00B050"/>
                </a:solidFill>
              </a:rPr>
              <a:t>WF: </a:t>
            </a:r>
            <a:r>
              <a:rPr lang="en-US" dirty="0" smtClean="0">
                <a:solidFill>
                  <a:srgbClr val="FF0000"/>
                </a:solidFill>
              </a:rPr>
              <a:t>Intension to </a:t>
            </a:r>
            <a:r>
              <a:rPr lang="en-US" dirty="0" smtClean="0">
                <a:solidFill>
                  <a:srgbClr val="00B050"/>
                </a:solidFill>
              </a:rPr>
              <a:t>use same test models for FR1 and FR2 (with different parameters </a:t>
            </a:r>
            <a:r>
              <a:rPr lang="en-US" dirty="0" smtClean="0">
                <a:solidFill>
                  <a:srgbClr val="FF0000"/>
                </a:solidFill>
              </a:rPr>
              <a:t>where necessary</a:t>
            </a:r>
            <a:r>
              <a:rPr lang="en-US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16635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on TDD Configuration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Option 1: “DSUUU DDDDD” with S slot=11D 1Gp 2U [3]</a:t>
            </a:r>
          </a:p>
          <a:p>
            <a:pPr lvl="1"/>
            <a:r>
              <a:rPr lang="en-US" dirty="0"/>
              <a:t>Configuration aligns with multi-RAT (LTE)</a:t>
            </a:r>
          </a:p>
          <a:p>
            <a:r>
              <a:rPr lang="en-US" dirty="0"/>
              <a:t>Option 2: 4D/1U with D slot=12D 1Gp 1U and U slot=1D 1Gp 12U [7]</a:t>
            </a:r>
          </a:p>
          <a:p>
            <a:r>
              <a:rPr lang="en-US" dirty="0"/>
              <a:t>Option 3: proposes “DDDSU” with S slot=12D 1Gp 1U [9]</a:t>
            </a:r>
          </a:p>
          <a:p>
            <a:pPr lvl="1"/>
            <a:r>
              <a:rPr lang="en-US" strike="sngStrike" dirty="0">
                <a:solidFill>
                  <a:srgbClr val="00B050"/>
                </a:solidFill>
              </a:rPr>
              <a:t>Consistent with UE and BS </a:t>
            </a:r>
            <a:r>
              <a:rPr lang="en-US" strike="sngStrike" dirty="0" err="1">
                <a:solidFill>
                  <a:srgbClr val="00B050"/>
                </a:solidFill>
              </a:rPr>
              <a:t>demod</a:t>
            </a:r>
            <a:r>
              <a:rPr lang="en-US" strike="sngStrike" dirty="0">
                <a:solidFill>
                  <a:srgbClr val="00B050"/>
                </a:solidFill>
              </a:rPr>
              <a:t> </a:t>
            </a:r>
            <a:r>
              <a:rPr lang="en-US" strike="sngStrike" dirty="0" smtClean="0">
                <a:solidFill>
                  <a:srgbClr val="00B050"/>
                </a:solidFill>
              </a:rPr>
              <a:t>configurations </a:t>
            </a:r>
            <a:r>
              <a:rPr lang="en-US" dirty="0" smtClean="0">
                <a:solidFill>
                  <a:srgbClr val="00B050"/>
                </a:solidFill>
              </a:rPr>
              <a:t>LTE configuration #2</a:t>
            </a:r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  <a:p>
            <a:r>
              <a:rPr lang="en-US" dirty="0"/>
              <a:t>WF</a:t>
            </a:r>
          </a:p>
          <a:p>
            <a:pPr lvl="1"/>
            <a:r>
              <a:rPr lang="en-US" strike="sngStrike" dirty="0" err="1"/>
              <a:t>Downselect</a:t>
            </a:r>
            <a:r>
              <a:rPr lang="en-US" strike="sngStrike" dirty="0"/>
              <a:t> from 3 options</a:t>
            </a:r>
          </a:p>
          <a:p>
            <a:pPr lvl="2"/>
            <a:r>
              <a:rPr lang="en-US" strike="sngStrike" dirty="0"/>
              <a:t>May need to evaluate impact for legacy and MSR testing</a:t>
            </a:r>
            <a:endParaRPr lang="en-US" strike="sngStrike" dirty="0">
              <a:solidFill>
                <a:srgbClr val="FF0000"/>
              </a:solidFill>
            </a:endParaRPr>
          </a:p>
          <a:p>
            <a:pPr lvl="1"/>
            <a:r>
              <a:rPr lang="en-US" strike="sngStrike" dirty="0">
                <a:solidFill>
                  <a:srgbClr val="FF0000"/>
                </a:solidFill>
              </a:rPr>
              <a:t>TDD configuration should consider impact of MSR, NB-IoT and NR coexistence</a:t>
            </a:r>
          </a:p>
          <a:p>
            <a:pPr lvl="2"/>
            <a:r>
              <a:rPr lang="en-US" strike="sngStrike" dirty="0">
                <a:solidFill>
                  <a:srgbClr val="FF0000"/>
                </a:solidFill>
              </a:rPr>
              <a:t>Frame alignment between different RATs should be considered</a:t>
            </a:r>
            <a:endParaRPr lang="pl-PL" strike="sngStrike" dirty="0">
              <a:solidFill>
                <a:srgbClr val="FF0000"/>
              </a:solidFill>
            </a:endParaRPr>
          </a:p>
          <a:p>
            <a:pPr lvl="1"/>
            <a:r>
              <a:rPr lang="pl-PL" dirty="0">
                <a:solidFill>
                  <a:srgbClr val="0070C0"/>
                </a:solidFill>
              </a:rPr>
              <a:t>Other options than 1 – 3 are not </a:t>
            </a:r>
            <a:r>
              <a:rPr lang="pl-PL" dirty="0" smtClean="0">
                <a:solidFill>
                  <a:srgbClr val="00B050"/>
                </a:solidFill>
              </a:rPr>
              <a:t>prec</a:t>
            </a:r>
            <a:r>
              <a:rPr lang="en-US" dirty="0" smtClean="0">
                <a:solidFill>
                  <a:srgbClr val="00B050"/>
                </a:solidFill>
              </a:rPr>
              <a:t>l</a:t>
            </a:r>
            <a:r>
              <a:rPr lang="pl-PL" dirty="0" smtClean="0">
                <a:solidFill>
                  <a:srgbClr val="00B050"/>
                </a:solidFill>
              </a:rPr>
              <a:t>uded</a:t>
            </a:r>
            <a:r>
              <a:rPr lang="pl-PL" dirty="0" smtClean="0">
                <a:solidFill>
                  <a:srgbClr val="0070C0"/>
                </a:solidFill>
              </a:rPr>
              <a:t>.</a:t>
            </a:r>
            <a:endParaRPr lang="en-US" dirty="0" smtClean="0">
              <a:solidFill>
                <a:srgbClr val="0070C0"/>
              </a:solidFill>
            </a:endParaRP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Alignment between different SCS should be considered</a:t>
            </a:r>
            <a:endParaRPr lang="en-US" dirty="0">
              <a:solidFill>
                <a:srgbClr val="0070C0"/>
              </a:solidFill>
            </a:endParaRPr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7266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on Power Boosting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Power boosting/</a:t>
            </a:r>
            <a:r>
              <a:rPr lang="en-US" dirty="0" err="1"/>
              <a:t>deboosting</a:t>
            </a:r>
            <a:r>
              <a:rPr lang="en-US" dirty="0"/>
              <a:t> present in E-TM1.2, E-TM3.2, E-TM3.3</a:t>
            </a:r>
          </a:p>
          <a:p>
            <a:pPr lvl="1"/>
            <a:r>
              <a:rPr lang="en-US" dirty="0"/>
              <a:t>Ericsson [5] showed results showing boosting may not be necessary</a:t>
            </a:r>
          </a:p>
          <a:p>
            <a:pPr lvl="1"/>
            <a:r>
              <a:rPr lang="en-US" dirty="0"/>
              <a:t>Nokia considering whether boosting is necessary</a:t>
            </a:r>
          </a:p>
          <a:p>
            <a:pPr lvl="1"/>
            <a:r>
              <a:rPr lang="en-US" dirty="0"/>
              <a:t>Huawei expressed some concern about necessity of boosting for DPD</a:t>
            </a:r>
          </a:p>
          <a:p>
            <a:endParaRPr lang="en-US" dirty="0"/>
          </a:p>
          <a:p>
            <a:r>
              <a:rPr lang="en-US" dirty="0" smtClean="0"/>
              <a:t>WF</a:t>
            </a:r>
            <a:endParaRPr lang="en-US" strike="sngStrike" dirty="0"/>
          </a:p>
          <a:p>
            <a:pPr lvl="1"/>
            <a:r>
              <a:rPr lang="en-US" dirty="0"/>
              <a:t>Companies encouraged to present results to evaluate </a:t>
            </a:r>
            <a:r>
              <a:rPr lang="en-US" dirty="0" err="1"/>
              <a:t>necessaity</a:t>
            </a:r>
            <a:r>
              <a:rPr lang="en-US" dirty="0"/>
              <a:t> of LTE-based boosting / </a:t>
            </a:r>
            <a:r>
              <a:rPr lang="en-US" dirty="0" err="1"/>
              <a:t>deboosting</a:t>
            </a:r>
            <a:r>
              <a:rPr lang="en-US" dirty="0"/>
              <a:t> in next meeting</a:t>
            </a:r>
          </a:p>
          <a:p>
            <a:pPr lvl="2"/>
            <a:r>
              <a:rPr lang="en-US" dirty="0"/>
              <a:t>If boosting/de-boosting</a:t>
            </a:r>
            <a:r>
              <a:rPr lang="en-US" strike="sngStrike" dirty="0"/>
              <a:t> not </a:t>
            </a:r>
            <a:r>
              <a:rPr lang="en-US" dirty="0"/>
              <a:t>necessity </a:t>
            </a:r>
            <a:r>
              <a:rPr lang="en-US" dirty="0">
                <a:solidFill>
                  <a:srgbClr val="FF0000"/>
                </a:solidFill>
              </a:rPr>
              <a:t>is not shown</a:t>
            </a:r>
            <a:r>
              <a:rPr lang="en-US" dirty="0"/>
              <a:t>, simplification of test models is </a:t>
            </a:r>
            <a:r>
              <a:rPr lang="en-US" strike="sngStrike" dirty="0"/>
              <a:t>possible 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considered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If boosting/de-boosting has impact upon RF </a:t>
            </a:r>
            <a:r>
              <a:rPr lang="en-US" dirty="0" smtClean="0">
                <a:solidFill>
                  <a:srgbClr val="FF0000"/>
                </a:solidFill>
              </a:rPr>
              <a:t>requirements</a:t>
            </a:r>
            <a:r>
              <a:rPr lang="en-US" dirty="0" smtClean="0">
                <a:solidFill>
                  <a:srgbClr val="00B050"/>
                </a:solidFill>
              </a:rPr>
              <a:t>/performance</a:t>
            </a:r>
            <a:r>
              <a:rPr lang="en-US" dirty="0" smtClean="0">
                <a:solidFill>
                  <a:srgbClr val="FF0000"/>
                </a:solidFill>
              </a:rPr>
              <a:t>, </a:t>
            </a:r>
            <a:r>
              <a:rPr lang="en-US" dirty="0">
                <a:solidFill>
                  <a:srgbClr val="FF0000"/>
                </a:solidFill>
              </a:rPr>
              <a:t>considerations of this parameter may be considered in the test model</a:t>
            </a:r>
          </a:p>
          <a:p>
            <a:pPr lvl="2"/>
            <a:r>
              <a:rPr lang="en-US" strike="sngStrike" dirty="0"/>
              <a:t>If boosting/</a:t>
            </a:r>
            <a:r>
              <a:rPr lang="en-US" strike="sngStrike" dirty="0" err="1"/>
              <a:t>deboosting</a:t>
            </a:r>
            <a:r>
              <a:rPr lang="en-US" strike="sngStrike" dirty="0"/>
              <a:t> necessary, consider parameterizations to identify sets of RBs (to simplify specification)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158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on Mixed numerology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[8] proposes examining a mixed numerology test model for unwanted emission</a:t>
            </a:r>
          </a:p>
          <a:p>
            <a:r>
              <a:rPr lang="en-US" dirty="0"/>
              <a:t>[5] and [7] propose no mixed numerology test model</a:t>
            </a:r>
          </a:p>
          <a:p>
            <a:endParaRPr lang="en-US" dirty="0"/>
          </a:p>
          <a:p>
            <a:r>
              <a:rPr lang="en-US" dirty="0"/>
              <a:t>WF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Companies are encouraged to bring</a:t>
            </a:r>
            <a:r>
              <a:rPr lang="pl-PL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chemeClr val="accent1"/>
                </a:solidFill>
              </a:rPr>
              <a:t>analysis</a:t>
            </a:r>
            <a:r>
              <a:rPr lang="pl-PL" dirty="0">
                <a:solidFill>
                  <a:schemeClr val="accent1"/>
                </a:solidFill>
              </a:rPr>
              <a:t> to </a:t>
            </a:r>
            <a:r>
              <a:rPr lang="en-US" dirty="0">
                <a:solidFill>
                  <a:schemeClr val="accent1"/>
                </a:solidFill>
              </a:rPr>
              <a:t>justify a need for additional testing with mixed numerologies for unwanted </a:t>
            </a:r>
            <a:r>
              <a:rPr lang="en-US" dirty="0" smtClean="0">
                <a:solidFill>
                  <a:schemeClr val="accent1"/>
                </a:solidFill>
              </a:rPr>
              <a:t>emission </a:t>
            </a:r>
            <a:r>
              <a:rPr lang="en-US" dirty="0" smtClean="0">
                <a:solidFill>
                  <a:srgbClr val="00B050"/>
                </a:solidFill>
              </a:rPr>
              <a:t>or other RF requirements</a:t>
            </a:r>
            <a:r>
              <a:rPr lang="pl-PL" dirty="0" smtClean="0">
                <a:solidFill>
                  <a:schemeClr val="accent1"/>
                </a:solidFill>
              </a:rPr>
              <a:t>. </a:t>
            </a:r>
            <a:r>
              <a:rPr lang="en-US" strike="sngStrike" dirty="0"/>
              <a:t>evaluation a mixed numerology model to see if unwanted emission is observed</a:t>
            </a:r>
          </a:p>
          <a:p>
            <a:pPr lvl="2"/>
            <a:r>
              <a:rPr lang="en-US" strike="sngStrike" dirty="0"/>
              <a:t>If no unwanted emission observed, no need to introduce mixed numerology test model</a:t>
            </a:r>
            <a:endParaRPr lang="pl-PL" strike="sngStrike" dirty="0"/>
          </a:p>
          <a:p>
            <a:pPr lvl="1"/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24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PDCCH layout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Option 1: [2],[9] propose PDCCH in spanning entire first symbol of slot</a:t>
            </a:r>
          </a:p>
          <a:p>
            <a:r>
              <a:rPr lang="en-US" dirty="0"/>
              <a:t>Option 2: [4] propose 6 RBs over first 2 symbols of slot, remainder symbol is PDSCH</a:t>
            </a:r>
          </a:p>
          <a:p>
            <a:endParaRPr lang="en-US" dirty="0"/>
          </a:p>
          <a:p>
            <a:r>
              <a:rPr lang="en-US" dirty="0"/>
              <a:t>WF</a:t>
            </a:r>
          </a:p>
          <a:p>
            <a:pPr lvl="1"/>
            <a:r>
              <a:rPr lang="en-US" strike="sngStrike" dirty="0" err="1"/>
              <a:t>Downselect</a:t>
            </a:r>
            <a:r>
              <a:rPr lang="en-US" strike="sngStrike" dirty="0"/>
              <a:t> between two options</a:t>
            </a:r>
          </a:p>
          <a:p>
            <a:pPr lvl="2"/>
            <a:r>
              <a:rPr lang="en-US" strike="sngStrike" dirty="0"/>
              <a:t>Consider EVM aspects and DM-RS</a:t>
            </a:r>
          </a:p>
          <a:p>
            <a:pPr lvl="2"/>
            <a:r>
              <a:rPr lang="en-US" strike="sngStrike" dirty="0"/>
              <a:t>Define DM-RS layout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Agreement: Consider PDCCH, PDSCH only as channels for TM design.  PBCH (the impact/need for SS for EVM requirement is to be analyzed)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PDCCH and PDSCH lay out specifics should be considered (RSs to be considered and their densities), with the objective of the impact to the overall waveform on RF requirements </a:t>
            </a: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Companies are encouraged to provide parameterized </a:t>
            </a:r>
            <a:r>
              <a:rPr lang="en-US" dirty="0" smtClean="0">
                <a:solidFill>
                  <a:srgbClr val="00B050"/>
                </a:solidFill>
              </a:rPr>
              <a:t>designs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887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747</Words>
  <Application>Microsoft Office PowerPoint</Application>
  <PresentationFormat>Widescreen</PresentationFormat>
  <Paragraphs>93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Batang</vt:lpstr>
      <vt:lpstr>Arial</vt:lpstr>
      <vt:lpstr>Calibri</vt:lpstr>
      <vt:lpstr>Calibri Light</vt:lpstr>
      <vt:lpstr>Times New Roman</vt:lpstr>
      <vt:lpstr>游ゴシック</vt:lpstr>
      <vt:lpstr>Office Theme</vt:lpstr>
      <vt:lpstr>WF on the test model</vt:lpstr>
      <vt:lpstr>References</vt:lpstr>
      <vt:lpstr>Background</vt:lpstr>
      <vt:lpstr>E-UTRA Test models applicability to NR</vt:lpstr>
      <vt:lpstr>Discussion on TDD Configuration</vt:lpstr>
      <vt:lpstr>Discussion on Power Boosting</vt:lpstr>
      <vt:lpstr>Discussion on Mixed numerology</vt:lpstr>
      <vt:lpstr>PDCCH layout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on…</dc:title>
  <dc:creator>vipul desai</dc:creator>
  <cp:lastModifiedBy>Vip</cp:lastModifiedBy>
  <cp:revision>61</cp:revision>
  <dcterms:created xsi:type="dcterms:W3CDTF">2018-06-25T05:52:44Z</dcterms:created>
  <dcterms:modified xsi:type="dcterms:W3CDTF">2018-07-05T18:33:38Z</dcterms:modified>
</cp:coreProperties>
</file>