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2"/>
    <p:sldId id="285" r:id="rId3"/>
    <p:sldId id="287" r:id="rId4"/>
    <p:sldId id="293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8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86456" autoAdjust="0"/>
  </p:normalViewPr>
  <p:slideViewPr>
    <p:cSldViewPr>
      <p:cViewPr varScale="1">
        <p:scale>
          <a:sx n="73" d="100"/>
          <a:sy n="73" d="100"/>
        </p:scale>
        <p:origin x="960" y="48"/>
      </p:cViewPr>
      <p:guideLst>
        <p:guide orient="horz" pos="2148"/>
        <p:guide pos="2880"/>
      </p:guideLst>
    </p:cSldViewPr>
  </p:slideViewPr>
  <p:outlineViewPr>
    <p:cViewPr>
      <p:scale>
        <a:sx n="33" d="100"/>
        <a:sy n="33" d="100"/>
      </p:scale>
      <p:origin x="222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59F928-493D-4325-AC87-654F97226D30}" type="datetimeFigureOut">
              <a:rPr kumimoji="1" lang="ja-JP" altLang="en-US" smtClean="0"/>
              <a:t>2018/7/5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FA6C68-E1A1-463A-AA0E-D4F0FB8081A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781060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FA6C68-E1A1-463A-AA0E-D4F0FB8081A2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900492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FA6C68-E1A1-463A-AA0E-D4F0FB8081A2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826846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FA6C68-E1A1-463A-AA0E-D4F0FB8081A2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610309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7/5/2018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7/5/2018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7/5/2018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7/5/2018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7/5/2018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7/5/2018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7/5/2018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7/5/2018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7/5/2018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7/5/2018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7/5/2018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7/5/2018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1905000"/>
            <a:ext cx="7772400" cy="1470025"/>
          </a:xfrm>
        </p:spPr>
        <p:txBody>
          <a:bodyPr>
            <a:normAutofit/>
          </a:bodyPr>
          <a:lstStyle/>
          <a:p>
            <a:r>
              <a:rPr lang="en-GB" altLang="zh-CN" b="1" dirty="0"/>
              <a:t>WF on test cases for NR </a:t>
            </a:r>
            <a:r>
              <a:rPr lang="en-US" altLang="en-GB" b="1" dirty="0"/>
              <a:t>BS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0050" y="3896995"/>
            <a:ext cx="8077200" cy="756285"/>
          </a:xfrm>
        </p:spPr>
        <p:txBody>
          <a:bodyPr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ZTE,[...]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8600" y="381000"/>
            <a:ext cx="868680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/>
            <a:r>
              <a:rPr lang="en-US" altLang="zh-CN" sz="2400" b="1" dirty="0"/>
              <a:t>3GPP TSG RAN WG4 AH-1807                          	        R4-1809466</a:t>
            </a:r>
            <a:endParaRPr lang="zh-CN" altLang="zh-CN" sz="2400" dirty="0"/>
          </a:p>
          <a:p>
            <a:pPr hangingPunct="0"/>
            <a:r>
              <a:rPr lang="en-US" altLang="en-GB" sz="2400" b="1" dirty="0" err="1"/>
              <a:t>Montreal</a:t>
            </a:r>
            <a:r>
              <a:rPr lang="en-GB" altLang="zh-CN" sz="2400" b="1" dirty="0"/>
              <a:t>, </a:t>
            </a:r>
            <a:r>
              <a:rPr lang="en-US" altLang="en-GB" sz="2400" b="1" dirty="0"/>
              <a:t>Canada</a:t>
            </a:r>
            <a:r>
              <a:rPr lang="en-GB" altLang="zh-CN" sz="2400" b="1" dirty="0"/>
              <a:t>, 2-</a:t>
            </a:r>
            <a:r>
              <a:rPr lang="en-US" altLang="en-GB" sz="2400" b="1" dirty="0"/>
              <a:t>6</a:t>
            </a:r>
            <a:r>
              <a:rPr lang="en-GB" altLang="zh-CN" sz="2400" b="1" dirty="0"/>
              <a:t> </a:t>
            </a:r>
            <a:r>
              <a:rPr lang="en-US" altLang="en-GB" sz="2400" b="1" dirty="0"/>
              <a:t>July</a:t>
            </a:r>
            <a:r>
              <a:rPr lang="en-GB" altLang="zh-CN" sz="2400" b="1" dirty="0"/>
              <a:t>, 2018</a:t>
            </a:r>
            <a:endParaRPr lang="zh-CN" altLang="zh-CN" sz="2400" b="1" dirty="0"/>
          </a:p>
          <a:p>
            <a:pPr hangingPunct="0"/>
            <a:endParaRPr lang="zh-CN" altLang="zh-CN" sz="24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 (1)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945" y="1417955"/>
            <a:ext cx="8575675" cy="5272405"/>
          </a:xfrm>
        </p:spPr>
        <p:txBody>
          <a:bodyPr>
            <a:normAutofit/>
          </a:bodyPr>
          <a:lstStyle/>
          <a:p>
            <a:r>
              <a:rPr lang="en-US" sz="2000" dirty="0">
                <a:sym typeface="+mn-ea"/>
              </a:rPr>
              <a:t>In RAN4#87, it was agreed that RF channels B (bottom), M (middle) and T (top) should be considered case by case for NR in the WF[1]</a:t>
            </a:r>
            <a:endParaRPr lang="en-US" sz="2000" dirty="0"/>
          </a:p>
          <a:p>
            <a:endParaRPr lang="en-US" sz="2000" dirty="0"/>
          </a:p>
          <a:p>
            <a:r>
              <a:rPr lang="en-US" sz="2000" dirty="0"/>
              <a:t>In RAN4#AH-1807, several contributions discussed the NR test cases:</a:t>
            </a:r>
            <a:endParaRPr lang="en-US" sz="2400" dirty="0"/>
          </a:p>
          <a:p>
            <a:endParaRPr lang="en-US" sz="2400" dirty="0"/>
          </a:p>
          <a:p>
            <a:pPr lvl="1">
              <a:buFont typeface="Wingdings" panose="05000000000000000000" charset="0"/>
              <a:buChar char="p"/>
            </a:pPr>
            <a:r>
              <a:rPr lang="en-US" sz="1600" dirty="0"/>
              <a:t>R4-1809153        </a:t>
            </a:r>
            <a:r>
              <a:rPr lang="en-US" sz="1600" dirty="0">
                <a:sym typeface="+mn-ea"/>
              </a:rPr>
              <a:t>On test cases for NR BS conformance tests,  Nokia, Nokia Shanghai Bell</a:t>
            </a:r>
            <a:endParaRPr lang="en-US" sz="1600" dirty="0"/>
          </a:p>
          <a:p>
            <a:pPr lvl="1">
              <a:buFont typeface="Wingdings" panose="05000000000000000000" charset="0"/>
              <a:buChar char="p"/>
            </a:pPr>
            <a:r>
              <a:rPr lang="en-US" sz="1600" dirty="0"/>
              <a:t>R4-1808814        </a:t>
            </a:r>
            <a:r>
              <a:rPr lang="en-US" sz="1600" dirty="0">
                <a:sym typeface="+mn-ea"/>
              </a:rPr>
              <a:t>RF channel for NR BS RF conformance test, </a:t>
            </a:r>
            <a:r>
              <a:rPr lang="en-US" sz="1600" dirty="0"/>
              <a:t>ZTE Corporation</a:t>
            </a:r>
          </a:p>
          <a:p>
            <a:pPr lvl="1">
              <a:buFont typeface="Wingdings" panose="05000000000000000000" charset="0"/>
              <a:buChar char="p"/>
            </a:pPr>
            <a:r>
              <a:rPr lang="en-US" sz="1600" dirty="0"/>
              <a:t>R4-1808815        TP for TR38.141-1: RF channel (section 4.9.1), ZTE Corporation</a:t>
            </a:r>
            <a:endParaRPr lang="en-US" sz="2000" dirty="0"/>
          </a:p>
          <a:p>
            <a:pPr marL="457200" lvl="1" indent="0">
              <a:buFont typeface="Wingdings" panose="05000000000000000000" charset="0"/>
              <a:buNone/>
            </a:pPr>
            <a:endParaRPr lang="en-US" sz="2000" dirty="0"/>
          </a:p>
          <a:p>
            <a:pPr marL="457200" lvl="1" indent="0">
              <a:buFont typeface="Wingdings" panose="05000000000000000000" charset="0"/>
              <a:buNone/>
            </a:pPr>
            <a:endParaRPr lang="en-US" sz="2000" dirty="0"/>
          </a:p>
          <a:p>
            <a:pPr marL="457200" lvl="1" indent="0">
              <a:buFont typeface="Wingdings" panose="05000000000000000000" charset="0"/>
              <a:buNone/>
            </a:pPr>
            <a:endParaRPr lang="en-US" sz="2000" dirty="0"/>
          </a:p>
          <a:p>
            <a:pPr marL="457200" lvl="1" indent="0">
              <a:buFont typeface="Wingdings" panose="05000000000000000000" charset="0"/>
              <a:buNone/>
            </a:pPr>
            <a:r>
              <a:rPr lang="en-US" sz="1000" dirty="0">
                <a:sym typeface="+mn-ea"/>
              </a:rPr>
              <a:t>[1]     R4-1808318, WF on Test cases for NR BS conformance test, Huawei, Ericsson, Nokia,ZTE</a:t>
            </a:r>
            <a:endParaRPr lang="en-US" sz="1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3498"/>
            <a:ext cx="8229600" cy="1143000"/>
          </a:xfrm>
        </p:spPr>
        <p:txBody>
          <a:bodyPr/>
          <a:lstStyle/>
          <a:p>
            <a:r>
              <a:rPr lang="en-US" altLang="sv-SE" sz="3600" dirty="0"/>
              <a:t>Way forward on NR test cases (1)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18235"/>
            <a:ext cx="8229600" cy="5327015"/>
          </a:xfrm>
        </p:spPr>
        <p:txBody>
          <a:bodyPr>
            <a:normAutofit/>
          </a:bodyPr>
          <a:lstStyle/>
          <a:p>
            <a:r>
              <a:rPr lang="en-US" sz="2000" dirty="0">
                <a:sym typeface="+mn-ea"/>
              </a:rPr>
              <a:t>Down-selection of channel bandwidth case by case f</a:t>
            </a:r>
            <a:r>
              <a:rPr lang="en-US" sz="2000" dirty="0"/>
              <a:t>or single carrier cases </a:t>
            </a:r>
            <a:endParaRPr lang="en-US" sz="1865" dirty="0"/>
          </a:p>
          <a:p>
            <a:pPr lvl="1"/>
            <a:r>
              <a:rPr lang="en-US" sz="1600" dirty="0"/>
              <a:t>Option 1: lowest and highest bandwidth supported and declared by BS vendor for both FR1 and FR2.</a:t>
            </a:r>
          </a:p>
          <a:p>
            <a:pPr lvl="1"/>
            <a:r>
              <a:rPr lang="sv-SE" sz="1600" dirty="0"/>
              <a:t>O</a:t>
            </a:r>
            <a:r>
              <a:rPr lang="en-US" sz="1600" dirty="0" err="1"/>
              <a:t>ption</a:t>
            </a:r>
            <a:r>
              <a:rPr lang="en-US" sz="1600" dirty="0"/>
              <a:t> 2: Other methods should not be precluded.</a:t>
            </a:r>
          </a:p>
          <a:p>
            <a:pPr lvl="1"/>
            <a:endParaRPr lang="en-US" sz="1600" dirty="0"/>
          </a:p>
          <a:p>
            <a:pPr lvl="1"/>
            <a:endParaRPr lang="en-US" sz="1600" dirty="0"/>
          </a:p>
          <a:p>
            <a:pPr lvl="0"/>
            <a:r>
              <a:rPr lang="en-US" sz="1825" dirty="0">
                <a:sym typeface="+mn-ea"/>
              </a:rPr>
              <a:t>Down-selection of SCS for single carrier cases </a:t>
            </a:r>
          </a:p>
          <a:p>
            <a:pPr lvl="1"/>
            <a:r>
              <a:rPr lang="en-US" sz="1595" dirty="0">
                <a:solidFill>
                  <a:srgbClr val="FF0000"/>
                </a:solidFill>
              </a:rPr>
              <a:t>Option 1:</a:t>
            </a:r>
            <a:r>
              <a:rPr lang="en-US" sz="1595" dirty="0"/>
              <a:t> Only the </a:t>
            </a:r>
            <a:r>
              <a:rPr lang="en-US" sz="1590" dirty="0">
                <a:sym typeface="+mn-ea"/>
              </a:rPr>
              <a:t>supported </a:t>
            </a:r>
            <a:r>
              <a:rPr lang="en-US" sz="1595" dirty="0"/>
              <a:t>narrowest SCS should be selected</a:t>
            </a:r>
          </a:p>
          <a:p>
            <a:pPr lvl="1"/>
            <a:r>
              <a:rPr lang="sv-SE" sz="1595" dirty="0">
                <a:solidFill>
                  <a:srgbClr val="FF0000"/>
                </a:solidFill>
              </a:rPr>
              <a:t>O</a:t>
            </a:r>
            <a:r>
              <a:rPr lang="en-US" sz="1595" dirty="0" err="1">
                <a:solidFill>
                  <a:srgbClr val="FF0000"/>
                </a:solidFill>
              </a:rPr>
              <a:t>ption</a:t>
            </a:r>
            <a:r>
              <a:rPr lang="en-US" sz="1595" dirty="0">
                <a:solidFill>
                  <a:srgbClr val="FF0000"/>
                </a:solidFill>
              </a:rPr>
              <a:t> 2: The </a:t>
            </a:r>
            <a:r>
              <a:rPr lang="en-US" sz="1590" dirty="0">
                <a:solidFill>
                  <a:srgbClr val="FF0000"/>
                </a:solidFill>
                <a:sym typeface="+mn-ea"/>
              </a:rPr>
              <a:t>supported </a:t>
            </a:r>
            <a:r>
              <a:rPr lang="en-US" sz="1595" dirty="0">
                <a:solidFill>
                  <a:srgbClr val="FF0000"/>
                </a:solidFill>
              </a:rPr>
              <a:t>narrowest SCS should be selected.</a:t>
            </a:r>
            <a:r>
              <a:rPr lang="en-US" sz="1595" dirty="0"/>
              <a:t> </a:t>
            </a:r>
            <a:r>
              <a:rPr lang="en-US" sz="1595" dirty="0">
                <a:solidFill>
                  <a:srgbClr val="FF0000"/>
                </a:solidFill>
              </a:rPr>
              <a:t>For OBUE requirement, the</a:t>
            </a:r>
            <a:r>
              <a:rPr lang="en-US" sz="1595" dirty="0"/>
              <a:t> </a:t>
            </a:r>
            <a:r>
              <a:rPr lang="en-US" sz="1595" dirty="0">
                <a:solidFill>
                  <a:srgbClr val="FF0000"/>
                </a:solidFill>
              </a:rPr>
              <a:t>highest supported SCS shall be considered when testing with widest supported CBW</a:t>
            </a:r>
            <a:r>
              <a:rPr lang="en-US" sz="1595" dirty="0" smtClean="0">
                <a:solidFill>
                  <a:srgbClr val="FF0000"/>
                </a:solidFill>
              </a:rPr>
              <a:t>.</a:t>
            </a:r>
          </a:p>
          <a:p>
            <a:pPr lvl="1"/>
            <a:r>
              <a:rPr lang="en-US" sz="1595" dirty="0">
                <a:solidFill>
                  <a:srgbClr val="00B0F0"/>
                </a:solidFill>
              </a:rPr>
              <a:t>Option 3: </a:t>
            </a:r>
            <a:r>
              <a:rPr lang="en-US" sz="1595" dirty="0" smtClean="0">
                <a:solidFill>
                  <a:srgbClr val="00B0F0"/>
                </a:solidFill>
              </a:rPr>
              <a:t>Narrowest CBW with supported narrowest </a:t>
            </a:r>
            <a:r>
              <a:rPr lang="en-US" sz="1595" dirty="0">
                <a:solidFill>
                  <a:srgbClr val="00B0F0"/>
                </a:solidFill>
              </a:rPr>
              <a:t>SCS and widest CBW with supported highest SCS</a:t>
            </a:r>
            <a:endParaRPr lang="en-US" sz="1595" dirty="0">
              <a:solidFill>
                <a:srgbClr val="00B0F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3498"/>
            <a:ext cx="8229600" cy="1143000"/>
          </a:xfrm>
        </p:spPr>
        <p:txBody>
          <a:bodyPr/>
          <a:lstStyle/>
          <a:p>
            <a:r>
              <a:rPr lang="en-US" altLang="sv-SE" sz="3600" dirty="0"/>
              <a:t>Way forward on NR test cases (2)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18235"/>
            <a:ext cx="8229600" cy="5327015"/>
          </a:xfrm>
        </p:spPr>
        <p:txBody>
          <a:bodyPr>
            <a:normAutofit/>
          </a:bodyPr>
          <a:lstStyle/>
          <a:p>
            <a:r>
              <a:rPr lang="en-US" sz="1800" dirty="0">
                <a:sym typeface="+mn-ea"/>
              </a:rPr>
              <a:t>D</a:t>
            </a:r>
            <a:r>
              <a:rPr lang="en-US" sz="1800" dirty="0">
                <a:solidFill>
                  <a:schemeClr val="tx1"/>
                </a:solidFill>
                <a:sym typeface="+mn-ea"/>
              </a:rPr>
              <a:t>own-selection of </a:t>
            </a:r>
            <a:r>
              <a:rPr lang="en-US" altLang="en-GB" sz="1800" dirty="0">
                <a:solidFill>
                  <a:schemeClr val="tx1"/>
                </a:solidFill>
                <a:sym typeface="+mn-ea"/>
              </a:rPr>
              <a:t>RF channels B</a:t>
            </a:r>
            <a:r>
              <a:rPr lang="en-US" altLang="zh-CN" sz="1800" dirty="0">
                <a:solidFill>
                  <a:schemeClr val="tx1"/>
                </a:solidFill>
                <a:sym typeface="+mn-ea"/>
              </a:rPr>
              <a:t>/B</a:t>
            </a:r>
            <a:r>
              <a:rPr lang="en-US" altLang="zh-CN" sz="1800" baseline="-25000" dirty="0">
                <a:solidFill>
                  <a:schemeClr val="tx1"/>
                </a:solidFill>
                <a:uFillTx/>
                <a:sym typeface="+mn-ea"/>
              </a:rPr>
              <a:t>RFBW</a:t>
            </a:r>
            <a:r>
              <a:rPr lang="en-US" altLang="en-GB" sz="1800" dirty="0">
                <a:solidFill>
                  <a:schemeClr val="tx1"/>
                </a:solidFill>
                <a:sym typeface="+mn-ea"/>
              </a:rPr>
              <a:t>(bottom), M</a:t>
            </a:r>
            <a:r>
              <a:rPr lang="en-US" altLang="zh-CN" sz="1800" dirty="0">
                <a:solidFill>
                  <a:schemeClr val="tx1"/>
                </a:solidFill>
                <a:sym typeface="+mn-ea"/>
              </a:rPr>
              <a:t>/M</a:t>
            </a:r>
            <a:r>
              <a:rPr lang="en-US" altLang="zh-CN" sz="1800" baseline="-25000" dirty="0">
                <a:solidFill>
                  <a:schemeClr val="tx1"/>
                </a:solidFill>
                <a:uFillTx/>
                <a:sym typeface="+mn-ea"/>
              </a:rPr>
              <a:t>RFBW</a:t>
            </a:r>
            <a:r>
              <a:rPr lang="en-US" altLang="en-GB" sz="1800" dirty="0">
                <a:solidFill>
                  <a:schemeClr val="tx1"/>
                </a:solidFill>
                <a:sym typeface="+mn-ea"/>
              </a:rPr>
              <a:t> (middle) and T </a:t>
            </a:r>
            <a:r>
              <a:rPr lang="en-US" altLang="zh-CN" sz="1800" dirty="0">
                <a:solidFill>
                  <a:schemeClr val="tx1"/>
                </a:solidFill>
                <a:sym typeface="+mn-ea"/>
              </a:rPr>
              <a:t>/T</a:t>
            </a:r>
            <a:r>
              <a:rPr lang="en-US" altLang="zh-CN" sz="1800" baseline="-25000" dirty="0">
                <a:solidFill>
                  <a:schemeClr val="tx1"/>
                </a:solidFill>
                <a:uFillTx/>
                <a:sym typeface="+mn-ea"/>
              </a:rPr>
              <a:t>RFBW</a:t>
            </a:r>
            <a:r>
              <a:rPr lang="en-US" altLang="en-GB" sz="1800" dirty="0">
                <a:solidFill>
                  <a:schemeClr val="tx1"/>
                </a:solidFill>
                <a:sym typeface="+mn-ea"/>
              </a:rPr>
              <a:t> (Top) : </a:t>
            </a:r>
            <a:endParaRPr lang="en-US" sz="1600" dirty="0">
              <a:solidFill>
                <a:schemeClr val="tx1"/>
              </a:solidFill>
            </a:endParaRPr>
          </a:p>
          <a:p>
            <a:pPr lvl="1"/>
            <a:r>
              <a:rPr lang="en-US" altLang="zh-CN" sz="1600" dirty="0">
                <a:solidFill>
                  <a:schemeClr val="tx1"/>
                </a:solidFill>
                <a:sym typeface="+mn-ea"/>
              </a:rPr>
              <a:t>For transmitter spurious emission</a:t>
            </a:r>
            <a:endParaRPr lang="en-US" altLang="zh-CN" sz="1590" dirty="0">
              <a:solidFill>
                <a:schemeClr val="tx1"/>
              </a:solidFill>
              <a:sym typeface="+mn-ea"/>
            </a:endParaRPr>
          </a:p>
          <a:p>
            <a:pPr lvl="2"/>
            <a:r>
              <a:rPr lang="en-US" altLang="en-GB" sz="1200" dirty="0">
                <a:solidFill>
                  <a:schemeClr val="tx1"/>
                </a:solidFill>
                <a:sym typeface="+mn-ea"/>
              </a:rPr>
              <a:t>FR1 </a:t>
            </a:r>
            <a:r>
              <a:rPr lang="en-US" altLang="en-GB" sz="1200" dirty="0">
                <a:solidFill>
                  <a:srgbClr val="FF0000"/>
                </a:solidFill>
                <a:sym typeface="+mn-ea"/>
              </a:rPr>
              <a:t>and FR2</a:t>
            </a:r>
            <a:endParaRPr lang="en-US" altLang="en-GB" sz="1200" dirty="0">
              <a:solidFill>
                <a:srgbClr val="FF0000"/>
              </a:solidFill>
            </a:endParaRPr>
          </a:p>
          <a:p>
            <a:pPr lvl="3"/>
            <a:r>
              <a:rPr lang="en-US" altLang="zh-CN" sz="1200" strike="sngStrike" dirty="0">
                <a:solidFill>
                  <a:srgbClr val="00B0F0"/>
                </a:solidFill>
                <a:sym typeface="+mn-ea"/>
              </a:rPr>
              <a:t>Option 1: </a:t>
            </a:r>
            <a:r>
              <a:rPr lang="en-US" altLang="zh-CN" sz="1200" dirty="0">
                <a:solidFill>
                  <a:schemeClr val="tx1"/>
                </a:solidFill>
                <a:sym typeface="+mn-ea"/>
              </a:rPr>
              <a:t>B and T  for single carrier; B</a:t>
            </a:r>
            <a:r>
              <a:rPr lang="en-US" altLang="zh-CN" sz="1200" baseline="-25000" dirty="0">
                <a:solidFill>
                  <a:schemeClr val="tx1"/>
                </a:solidFill>
                <a:uFillTx/>
                <a:sym typeface="+mn-ea"/>
              </a:rPr>
              <a:t>RFBW</a:t>
            </a:r>
            <a:r>
              <a:rPr lang="en-US" altLang="zh-CN" sz="1200" dirty="0">
                <a:solidFill>
                  <a:schemeClr val="tx1"/>
                </a:solidFill>
                <a:sym typeface="+mn-ea"/>
              </a:rPr>
              <a:t>,  T</a:t>
            </a:r>
            <a:r>
              <a:rPr lang="en-US" altLang="zh-CN" sz="1200" baseline="-25000" dirty="0">
                <a:solidFill>
                  <a:schemeClr val="tx1"/>
                </a:solidFill>
                <a:uFillTx/>
                <a:sym typeface="+mn-ea"/>
              </a:rPr>
              <a:t>RFBW  </a:t>
            </a:r>
            <a:r>
              <a:rPr lang="en-US" altLang="zh-CN" sz="1200" dirty="0">
                <a:solidFill>
                  <a:schemeClr val="tx1"/>
                </a:solidFill>
                <a:sym typeface="+mn-ea"/>
              </a:rPr>
              <a:t>for multi-carrier and/or CA</a:t>
            </a:r>
            <a:endParaRPr lang="en-US" altLang="zh-CN" sz="1200" dirty="0">
              <a:solidFill>
                <a:schemeClr val="tx1"/>
              </a:solidFill>
            </a:endParaRPr>
          </a:p>
          <a:p>
            <a:pPr lvl="3"/>
            <a:r>
              <a:rPr lang="en-US" altLang="zh-CN" sz="1200" strike="sngStrike" dirty="0">
                <a:solidFill>
                  <a:srgbClr val="FF0000"/>
                </a:solidFill>
                <a:sym typeface="+mn-ea"/>
              </a:rPr>
              <a:t>Option 2: B, M, and T for single carrier; B</a:t>
            </a:r>
            <a:r>
              <a:rPr lang="en-US" altLang="zh-CN" sz="1200" strike="sngStrike" baseline="-25000" dirty="0">
                <a:solidFill>
                  <a:srgbClr val="FF0000"/>
                </a:solidFill>
                <a:uFillTx/>
                <a:sym typeface="+mn-ea"/>
              </a:rPr>
              <a:t>RFBW</a:t>
            </a:r>
            <a:r>
              <a:rPr lang="en-US" altLang="zh-CN" sz="1200" strike="sngStrike" dirty="0">
                <a:solidFill>
                  <a:srgbClr val="FF0000"/>
                </a:solidFill>
                <a:sym typeface="+mn-ea"/>
              </a:rPr>
              <a:t>, M</a:t>
            </a:r>
            <a:r>
              <a:rPr lang="en-US" altLang="zh-CN" sz="1200" strike="sngStrike" baseline="-25000" dirty="0">
                <a:solidFill>
                  <a:srgbClr val="FF0000"/>
                </a:solidFill>
                <a:uFillTx/>
                <a:sym typeface="+mn-ea"/>
              </a:rPr>
              <a:t>RFBW</a:t>
            </a:r>
            <a:r>
              <a:rPr lang="en-US" altLang="zh-CN" sz="1200" strike="sngStrike" dirty="0">
                <a:solidFill>
                  <a:srgbClr val="FF0000"/>
                </a:solidFill>
                <a:sym typeface="+mn-ea"/>
              </a:rPr>
              <a:t>, T</a:t>
            </a:r>
            <a:r>
              <a:rPr lang="en-US" altLang="zh-CN" sz="1200" strike="sngStrike" baseline="-25000" dirty="0">
                <a:solidFill>
                  <a:srgbClr val="FF0000"/>
                </a:solidFill>
                <a:uFillTx/>
                <a:sym typeface="+mn-ea"/>
              </a:rPr>
              <a:t>RFBW</a:t>
            </a:r>
            <a:r>
              <a:rPr lang="en-US" altLang="zh-CN" sz="1200" strike="sngStrike" dirty="0">
                <a:solidFill>
                  <a:srgbClr val="FF0000"/>
                </a:solidFill>
                <a:sym typeface="+mn-ea"/>
              </a:rPr>
              <a:t>, multi-carrier and/or CA</a:t>
            </a:r>
            <a:endParaRPr lang="en-US" altLang="en-GB" sz="1200" strike="sngStrike" dirty="0">
              <a:solidFill>
                <a:srgbClr val="FF0000"/>
              </a:solidFill>
            </a:endParaRPr>
          </a:p>
          <a:p>
            <a:pPr lvl="2"/>
            <a:r>
              <a:rPr lang="en-US" altLang="en-GB" sz="1200" strike="sngStrike" dirty="0">
                <a:solidFill>
                  <a:srgbClr val="FF0000"/>
                </a:solidFill>
                <a:sym typeface="+mn-ea"/>
              </a:rPr>
              <a:t>FR2</a:t>
            </a:r>
            <a:endParaRPr lang="en-GB" altLang="zh-CN" sz="1200" strike="sngStrike" dirty="0">
              <a:solidFill>
                <a:srgbClr val="FF0000"/>
              </a:solidFill>
            </a:endParaRPr>
          </a:p>
          <a:p>
            <a:pPr marL="1371600" lvl="3" indent="0">
              <a:buNone/>
            </a:pPr>
            <a:r>
              <a:rPr lang="en-US" altLang="zh-CN" sz="1200" strike="sngStrike" dirty="0">
                <a:solidFill>
                  <a:srgbClr val="FF0000"/>
                </a:solidFill>
                <a:sym typeface="+mn-ea"/>
              </a:rPr>
              <a:t>B and T  for single carrier; B</a:t>
            </a:r>
            <a:r>
              <a:rPr lang="en-US" altLang="zh-CN" sz="1200" strike="sngStrike" baseline="-25000" dirty="0">
                <a:solidFill>
                  <a:srgbClr val="FF0000"/>
                </a:solidFill>
                <a:uFillTx/>
                <a:sym typeface="+mn-ea"/>
              </a:rPr>
              <a:t>RFBW</a:t>
            </a:r>
            <a:r>
              <a:rPr lang="en-US" altLang="zh-CN" sz="1200" strike="sngStrike" dirty="0">
                <a:solidFill>
                  <a:srgbClr val="FF0000"/>
                </a:solidFill>
                <a:sym typeface="+mn-ea"/>
              </a:rPr>
              <a:t>,  T</a:t>
            </a:r>
            <a:r>
              <a:rPr lang="en-US" altLang="zh-CN" sz="1200" strike="sngStrike" baseline="-25000" dirty="0">
                <a:solidFill>
                  <a:srgbClr val="FF0000"/>
                </a:solidFill>
                <a:uFillTx/>
                <a:sym typeface="+mn-ea"/>
              </a:rPr>
              <a:t>RFBW  </a:t>
            </a:r>
            <a:r>
              <a:rPr lang="en-US" altLang="zh-CN" sz="1200" strike="sngStrike" dirty="0">
                <a:solidFill>
                  <a:srgbClr val="FF0000"/>
                </a:solidFill>
                <a:sym typeface="+mn-ea"/>
              </a:rPr>
              <a:t>for multi-carrier and/or CA</a:t>
            </a:r>
            <a:endParaRPr lang="en-US" altLang="zh-CN" sz="1590" strike="sngStrike" dirty="0">
              <a:solidFill>
                <a:srgbClr val="FF0000"/>
              </a:solidFill>
            </a:endParaRPr>
          </a:p>
          <a:p>
            <a:pPr lvl="1"/>
            <a:r>
              <a:rPr lang="en-US" altLang="zh-CN" sz="1600" dirty="0">
                <a:solidFill>
                  <a:schemeClr val="tx1"/>
                </a:solidFill>
                <a:sym typeface="+mn-ea"/>
              </a:rPr>
              <a:t>For transmitter intermodulation ,</a:t>
            </a:r>
            <a:r>
              <a:rPr lang="en-US" altLang="zh-CN" sz="1600" strike="sngStrike" dirty="0" smtClean="0">
                <a:solidFill>
                  <a:srgbClr val="00B0F0"/>
                </a:solidFill>
                <a:sym typeface="+mn-ea"/>
              </a:rPr>
              <a:t>in-band </a:t>
            </a:r>
            <a:r>
              <a:rPr lang="en-US" altLang="zh-CN" sz="1600" dirty="0" smtClean="0">
                <a:solidFill>
                  <a:srgbClr val="00B0F0"/>
                </a:solidFill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en-US" altLang="zh-CN" sz="1600" dirty="0" smtClean="0">
                <a:solidFill>
                  <a:srgbClr val="00B0F0"/>
                </a:solidFill>
                <a:sym typeface="+mn-ea"/>
              </a:rPr>
              <a:t>general </a:t>
            </a:r>
            <a:r>
              <a:rPr lang="en-US" altLang="zh-CN" sz="1600" dirty="0" smtClean="0">
                <a:solidFill>
                  <a:schemeClr val="tx1"/>
                </a:solidFill>
                <a:sym typeface="+mn-ea"/>
              </a:rPr>
              <a:t>blocking </a:t>
            </a:r>
            <a:r>
              <a:rPr lang="en-US" altLang="zh-CN" sz="1600" dirty="0">
                <a:solidFill>
                  <a:schemeClr val="tx1"/>
                </a:solidFill>
                <a:sym typeface="+mn-ea"/>
              </a:rPr>
              <a:t>and receiver </a:t>
            </a:r>
            <a:r>
              <a:rPr lang="en-US" altLang="zh-CN" sz="1600" dirty="0" smtClean="0">
                <a:solidFill>
                  <a:schemeClr val="tx1"/>
                </a:solidFill>
                <a:sym typeface="+mn-ea"/>
              </a:rPr>
              <a:t>intermodulation </a:t>
            </a:r>
            <a:r>
              <a:rPr lang="en-US" altLang="zh-CN" sz="1600" dirty="0" smtClean="0">
                <a:solidFill>
                  <a:srgbClr val="00B0F0"/>
                </a:solidFill>
                <a:sym typeface="+mn-ea"/>
              </a:rPr>
              <a:t>for both FR1 and FR2</a:t>
            </a:r>
            <a:endParaRPr lang="en-GB" altLang="zh-CN" sz="1600" dirty="0">
              <a:solidFill>
                <a:srgbClr val="00B0F0"/>
              </a:solidFill>
            </a:endParaRPr>
          </a:p>
          <a:p>
            <a:pPr lvl="2"/>
            <a:r>
              <a:rPr lang="en-US" altLang="zh-CN" sz="1200" dirty="0">
                <a:sym typeface="+mn-ea"/>
              </a:rPr>
              <a:t> </a:t>
            </a:r>
            <a:r>
              <a:rPr lang="en-US" altLang="zh-CN" sz="1200" dirty="0" smtClean="0">
                <a:solidFill>
                  <a:srgbClr val="00B0F0"/>
                </a:solidFill>
                <a:sym typeface="+mn-ea"/>
              </a:rPr>
              <a:t>If </a:t>
            </a:r>
            <a:r>
              <a:rPr lang="en-US" altLang="zh-CN" sz="1200" dirty="0">
                <a:solidFill>
                  <a:srgbClr val="00B0F0"/>
                </a:solidFill>
                <a:sym typeface="+mn-ea"/>
              </a:rPr>
              <a:t>the outermost edge of interfering signal is within operating </a:t>
            </a:r>
            <a:r>
              <a:rPr lang="en-US" altLang="zh-CN" sz="1200" dirty="0" smtClean="0">
                <a:solidFill>
                  <a:srgbClr val="00B0F0"/>
                </a:solidFill>
                <a:sym typeface="+mn-ea"/>
              </a:rPr>
              <a:t>bands, </a:t>
            </a:r>
            <a:r>
              <a:rPr lang="en-US" altLang="zh-CN" sz="1200" dirty="0" smtClean="0">
                <a:sym typeface="+mn-ea"/>
              </a:rPr>
              <a:t>M  </a:t>
            </a:r>
            <a:r>
              <a:rPr lang="en-US" altLang="zh-CN" sz="1200" dirty="0">
                <a:sym typeface="+mn-ea"/>
              </a:rPr>
              <a:t>for single carrier </a:t>
            </a:r>
            <a:r>
              <a:rPr lang="en-US" altLang="zh-CN" sz="1200" strike="sngStrike" dirty="0">
                <a:solidFill>
                  <a:srgbClr val="00B0F0"/>
                </a:solidFill>
                <a:sym typeface="+mn-ea"/>
              </a:rPr>
              <a:t>for both FR1 and FR2</a:t>
            </a:r>
            <a:r>
              <a:rPr lang="en-US" altLang="zh-CN" sz="1200" dirty="0">
                <a:sym typeface="+mn-ea"/>
              </a:rPr>
              <a:t>;  M</a:t>
            </a:r>
            <a:r>
              <a:rPr lang="en-US" altLang="zh-CN" sz="1200" baseline="-25000" dirty="0">
                <a:sym typeface="+mn-ea"/>
              </a:rPr>
              <a:t>RFBW</a:t>
            </a:r>
            <a:r>
              <a:rPr lang="en-US" altLang="zh-CN" sz="1200" dirty="0">
                <a:sym typeface="+mn-ea"/>
              </a:rPr>
              <a:t> for multi-carrier and/or CA </a:t>
            </a:r>
            <a:r>
              <a:rPr lang="en-US" altLang="zh-CN" sz="1200" strike="sngStrike" dirty="0">
                <a:solidFill>
                  <a:srgbClr val="00B0F0"/>
                </a:solidFill>
                <a:sym typeface="+mn-ea"/>
              </a:rPr>
              <a:t>for both FR1 and </a:t>
            </a:r>
            <a:r>
              <a:rPr lang="en-US" altLang="zh-CN" sz="1200" strike="sngStrike" dirty="0" smtClean="0">
                <a:solidFill>
                  <a:srgbClr val="00B0F0"/>
                </a:solidFill>
                <a:sym typeface="+mn-ea"/>
              </a:rPr>
              <a:t>FR2 </a:t>
            </a:r>
          </a:p>
          <a:p>
            <a:pPr lvl="2"/>
            <a:r>
              <a:rPr lang="en-US" altLang="zh-CN" sz="1200" dirty="0" smtClean="0">
                <a:solidFill>
                  <a:srgbClr val="00B0F0"/>
                </a:solidFill>
                <a:sym typeface="+mn-ea"/>
              </a:rPr>
              <a:t>Otherwise</a:t>
            </a:r>
            <a:r>
              <a:rPr lang="en-US" altLang="zh-CN" sz="1200" dirty="0">
                <a:solidFill>
                  <a:srgbClr val="00B0F0"/>
                </a:solidFill>
                <a:sym typeface="+mn-ea"/>
              </a:rPr>
              <a:t>, B and T  for single carrier; B</a:t>
            </a:r>
            <a:r>
              <a:rPr lang="en-US" altLang="zh-CN" sz="1200" baseline="-25000" dirty="0">
                <a:solidFill>
                  <a:srgbClr val="00B0F0"/>
                </a:solidFill>
                <a:uFillTx/>
                <a:sym typeface="+mn-ea"/>
              </a:rPr>
              <a:t>RFBW</a:t>
            </a:r>
            <a:r>
              <a:rPr lang="en-US" altLang="zh-CN" sz="1200" dirty="0">
                <a:solidFill>
                  <a:srgbClr val="00B0F0"/>
                </a:solidFill>
                <a:sym typeface="+mn-ea"/>
              </a:rPr>
              <a:t>, T</a:t>
            </a:r>
            <a:r>
              <a:rPr lang="en-US" altLang="zh-CN" sz="1200" baseline="-25000" dirty="0">
                <a:solidFill>
                  <a:srgbClr val="00B0F0"/>
                </a:solidFill>
                <a:uFillTx/>
                <a:sym typeface="+mn-ea"/>
              </a:rPr>
              <a:t>RFBW</a:t>
            </a:r>
            <a:r>
              <a:rPr lang="en-US" altLang="zh-CN" sz="1200" dirty="0">
                <a:solidFill>
                  <a:srgbClr val="00B0F0"/>
                </a:solidFill>
                <a:sym typeface="+mn-ea"/>
              </a:rPr>
              <a:t> for multi-carrier and/or CA</a:t>
            </a:r>
            <a:endParaRPr lang="en-US" altLang="zh-CN" sz="1600" dirty="0">
              <a:solidFill>
                <a:schemeClr val="tx1"/>
              </a:solidFill>
              <a:sym typeface="+mn-ea"/>
            </a:endParaRPr>
          </a:p>
          <a:p>
            <a:pPr lvl="1"/>
            <a:r>
              <a:rPr lang="en-US" altLang="zh-CN" sz="1600" dirty="0">
                <a:solidFill>
                  <a:schemeClr val="tx1"/>
                </a:solidFill>
                <a:sym typeface="+mn-ea"/>
              </a:rPr>
              <a:t>For narrow band blocking (only for FR1 </a:t>
            </a:r>
            <a:r>
              <a:rPr lang="en-US" altLang="zh-CN" sz="1600" strike="sngStrike" dirty="0">
                <a:solidFill>
                  <a:srgbClr val="FF0000"/>
                </a:solidFill>
                <a:sym typeface="+mn-ea"/>
              </a:rPr>
              <a:t>and FR2?</a:t>
            </a:r>
            <a:r>
              <a:rPr lang="en-US" altLang="zh-CN" sz="1600" dirty="0">
                <a:solidFill>
                  <a:schemeClr val="tx1"/>
                </a:solidFill>
                <a:sym typeface="+mn-ea"/>
              </a:rPr>
              <a:t>)</a:t>
            </a:r>
          </a:p>
          <a:p>
            <a:pPr lvl="2"/>
            <a:r>
              <a:rPr lang="en-US" altLang="zh-CN" sz="1200" strike="sngStrike" dirty="0">
                <a:solidFill>
                  <a:srgbClr val="00B0F0"/>
                </a:solidFill>
                <a:sym typeface="+mn-ea"/>
              </a:rPr>
              <a:t>Option 1: </a:t>
            </a:r>
            <a:r>
              <a:rPr lang="en-US" altLang="zh-CN" sz="1200" dirty="0">
                <a:solidFill>
                  <a:schemeClr val="tx1"/>
                </a:solidFill>
                <a:sym typeface="+mn-ea"/>
              </a:rPr>
              <a:t>M for single carrier; M</a:t>
            </a:r>
            <a:r>
              <a:rPr lang="en-US" altLang="zh-CN" sz="1200" baseline="-25000" dirty="0">
                <a:solidFill>
                  <a:schemeClr val="tx1"/>
                </a:solidFill>
                <a:uFillTx/>
                <a:sym typeface="+mn-ea"/>
              </a:rPr>
              <a:t>RFBW  </a:t>
            </a:r>
            <a:r>
              <a:rPr lang="en-US" altLang="zh-CN" sz="1200" dirty="0">
                <a:solidFill>
                  <a:schemeClr val="tx1"/>
                </a:solidFill>
                <a:sym typeface="+mn-ea"/>
              </a:rPr>
              <a:t>for multi-carrier and/or CA</a:t>
            </a:r>
          </a:p>
          <a:p>
            <a:pPr lvl="2"/>
            <a:r>
              <a:rPr lang="en-US" altLang="zh-CN" sz="1200" strike="sngStrike" dirty="0">
                <a:solidFill>
                  <a:srgbClr val="00B0F0"/>
                </a:solidFill>
                <a:sym typeface="+mn-ea"/>
              </a:rPr>
              <a:t>Option 2: B, M, and T for single carrier; BRFBW, MRFBW, TRFBW, multi-carrier and/or CA</a:t>
            </a:r>
            <a:endParaRPr lang="en-US" sz="1600" dirty="0">
              <a:solidFill>
                <a:schemeClr val="tx1"/>
              </a:solidFill>
            </a:endParaRPr>
          </a:p>
          <a:p>
            <a:pPr lvl="1"/>
            <a:r>
              <a:rPr lang="en-US" altLang="zh-CN" sz="1600" dirty="0">
                <a:sym typeface="+mn-ea"/>
              </a:rPr>
              <a:t>For other requirements</a:t>
            </a:r>
            <a:endParaRPr lang="en-US" altLang="zh-CN" sz="1200" b="1" dirty="0">
              <a:solidFill>
                <a:srgbClr val="FF0000"/>
              </a:solidFill>
            </a:endParaRPr>
          </a:p>
          <a:p>
            <a:pPr lvl="2"/>
            <a:r>
              <a:rPr lang="en-US" altLang="zh-CN" sz="1200" dirty="0">
                <a:sym typeface="+mn-ea"/>
              </a:rPr>
              <a:t>Reuse the RF channel approach for the same requirements in E-UTRA for NR BS  FR1 and FR2</a:t>
            </a:r>
            <a:endParaRPr lang="en-US" altLang="zh-CN" sz="1825" dirty="0">
              <a:solidFill>
                <a:schemeClr val="tx1"/>
              </a:solidFill>
              <a:sym typeface="+mn-ea"/>
            </a:endParaRPr>
          </a:p>
          <a:p>
            <a:pPr lvl="0"/>
            <a:r>
              <a:rPr lang="en-US" altLang="zh-CN" sz="1825" dirty="0">
                <a:solidFill>
                  <a:schemeClr val="tx1"/>
                </a:solidFill>
                <a:sym typeface="+mn-ea"/>
              </a:rPr>
              <a:t>For muti-band operation,the RF channel approach defined in E-UTRA shall be reused for the same requirements for NR BS FR1 and FR2</a:t>
            </a:r>
            <a:endParaRPr lang="en-US" altLang="zh-CN" sz="1825" dirty="0"/>
          </a:p>
          <a:p>
            <a:pPr lvl="0"/>
            <a:endParaRPr lang="en-US" sz="1595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175</Words>
  <Application>Microsoft Office PowerPoint</Application>
  <PresentationFormat>On-screen Show (4:3)</PresentationFormat>
  <Paragraphs>46</Paragraphs>
  <Slides>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MS PGothic</vt:lpstr>
      <vt:lpstr>宋体</vt:lpstr>
      <vt:lpstr>Arial</vt:lpstr>
      <vt:lpstr>Calibri</vt:lpstr>
      <vt:lpstr>Wingdings</vt:lpstr>
      <vt:lpstr>Office Theme</vt:lpstr>
      <vt:lpstr>WF on test cases for NR BS</vt:lpstr>
      <vt:lpstr>Background (1)</vt:lpstr>
      <vt:lpstr>Way forward on NR test cases (1)</vt:lpstr>
      <vt:lpstr>Way forward on NR test cases (2)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ZTE</dc:creator>
  <cp:lastModifiedBy>Aijun Cao</cp:lastModifiedBy>
  <cp:revision>255</cp:revision>
  <dcterms:created xsi:type="dcterms:W3CDTF">2006-08-16T00:00:00Z</dcterms:created>
  <dcterms:modified xsi:type="dcterms:W3CDTF">2018-07-05T19:30:31Z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(3)lsIqZpgu3qjgkI2nioCuGWalXRHpejiQ9JLN90RqZgepsXVMDAm7JHZaWOfDCrEHlGw7A21W
+3Ovff24AixQeB+1Kg7wRrne91Fp/25TpEqZl+kjw8ebgj77XQbimVS3sdfxHgEByi24GsmF
/RETPQAICGBsjNNTFv/ktiusZbvz/DWS2ACZsd0pJwgvr4xJTM36MlnKGE2ncn2m9eO7iGBl
jgtSFV8cafCZGKp0uj</vt:lpwstr>
  </property>
  <property fmtid="{D5CDD505-2E9C-101B-9397-08002B2CF9AE}" pid="3" name="_new_ms_pID_725431">
    <vt:lpwstr>EHxERVUYwG7flpPvc1FFh/JdkbBoFJQRG8z9JGpwOYcxPM0LW5b0/u
B4m6u50tzfJe2lQPvRV0y+VTmjIxmEc2wxSF5Q1SFor+aX5TsoP4vxF04Ddeza18hpNOBffD
1NRtQpC2syQHKNpMloaWq62GuJ9teKgqAvo1P3BhlFEytyDu5St7v6W7nZmpZjslZqbmMJLr
ZZMfdmxceWRK0stfWhwaWsnGN8mIm0/NWLvl</vt:lpwstr>
  </property>
  <property fmtid="{D5CDD505-2E9C-101B-9397-08002B2CF9AE}" pid="4" name="_new_ms_pID_725432">
    <vt:lpwstr>zy31PCGWhScJI4YsFoU3jKbesA1dBA0quY8d
byadwRfVa4EwsN11dZllOfjLsiT2BvTP/Tbx5dYL4ObtuwE6ITcdAwhAvLaWuV58TV23mbrz
igVpFdGo0xNn95ciEZE2XQ==</vt:lpwstr>
  </property>
  <property fmtid="{D5CDD505-2E9C-101B-9397-08002B2CF9AE}" pid="5" name="_2015_ms_pID_725343">
    <vt:lpwstr>(3)cEGw2f1hgLIESncfgpWSPrTdgJuRkZuEJn2itoY7VTnyjwF0ioMO7U64NYSNt5SF7H4Mgtv6
PjtFmAgeCwU0zujLbWjEX0C5TmEbBx02Ci/dL/Soowgnk05uTyc6mr/N22ll3LJ1+qkvcNOn
Z0tQTidgiXwEBtcSEqjCCpfW/0G1teHTR6zJcsEQmXyxEN/Yg32YWdYuu5Nz20MKNS6q/L04
33bJcW4YxmH6YNn0U+</vt:lpwstr>
  </property>
  <property fmtid="{D5CDD505-2E9C-101B-9397-08002B2CF9AE}" pid="6" name="_2015_ms_pID_7253431">
    <vt:lpwstr>f0Fx4P0cL69wFRBkL3dK9TRSx+nz9dSi6bqBhAtI7eUTQw9JNMVQ/o
q0mw22WBUyNZR50T3LT9wkVJ6Q1llj/j10R9b/Eehc1WI+6EkYU3Z4xsRUCDmHIhcOTjyi/P
s7ynLk5B7gbTJaBvOj8nmjbdxO0OwMZhyqFegoUF1XwYjpMVBiUNEpvtJu84kb2DmR9gAfyS
yoIH7dgrkaXb38XWzRZDEtCQotVFXnrEVPmp</vt:lpwstr>
  </property>
  <property fmtid="{D5CDD505-2E9C-101B-9397-08002B2CF9AE}" pid="7" name="_2015_ms_pID_7253432">
    <vt:lpwstr>MEr35g9vMw1Hk6xifjCtpcrlcW3mQIWCvlWJ
KNRtN9ap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1527149104</vt:lpwstr>
  </property>
  <property fmtid="{D5CDD505-2E9C-101B-9397-08002B2CF9AE}" pid="12" name="KSOProductBuildVer">
    <vt:lpwstr>2052-10.8.0.6308</vt:lpwstr>
  </property>
</Properties>
</file>