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5" r:id="rId3"/>
    <p:sldId id="266" r:id="rId4"/>
    <p:sldId id="264" r:id="rId5"/>
    <p:sldId id="267" r:id="rId6"/>
    <p:sldId id="268"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p:cViewPr varScale="1">
        <p:scale>
          <a:sx n="68" d="100"/>
          <a:sy n="68" d="100"/>
        </p:scale>
        <p:origin x="81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microsoft.com/office/2015/10/relationships/revisionInfo" Target="revisionInfo.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E354DF9-FBB4-4DB4-975A-B9D0E1F7617A}" type="datetimeFigureOut">
              <a:rPr lang="en-US" smtClean="0"/>
              <a:t>7/4/2018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19495637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354DF9-FBB4-4DB4-975A-B9D0E1F7617A}" type="datetimeFigureOut">
              <a:rPr lang="en-US" smtClean="0"/>
              <a:t>7/4/2018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10413211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354DF9-FBB4-4DB4-975A-B9D0E1F7617A}" type="datetimeFigureOut">
              <a:rPr lang="en-US" smtClean="0"/>
              <a:t>7/4/2018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3051025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354DF9-FBB4-4DB4-975A-B9D0E1F7617A}" type="datetimeFigureOut">
              <a:rPr lang="en-US" smtClean="0"/>
              <a:t>7/4/2018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3088724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E354DF9-FBB4-4DB4-975A-B9D0E1F7617A}" type="datetimeFigureOut">
              <a:rPr lang="en-US" smtClean="0"/>
              <a:t>7/4/2018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23020357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E354DF9-FBB4-4DB4-975A-B9D0E1F7617A}" type="datetimeFigureOut">
              <a:rPr lang="en-US" smtClean="0"/>
              <a:t>7/4/2018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6062852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E354DF9-FBB4-4DB4-975A-B9D0E1F7617A}" type="datetimeFigureOut">
              <a:rPr lang="en-US" smtClean="0"/>
              <a:t>7/4/2018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2319821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E354DF9-FBB4-4DB4-975A-B9D0E1F7617A}" type="datetimeFigureOut">
              <a:rPr lang="en-US" smtClean="0"/>
              <a:t>7/4/2018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17339302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354DF9-FBB4-4DB4-975A-B9D0E1F7617A}" type="datetimeFigureOut">
              <a:rPr lang="en-US" smtClean="0"/>
              <a:t>7/4/2018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22851522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E354DF9-FBB4-4DB4-975A-B9D0E1F7617A}" type="datetimeFigureOut">
              <a:rPr lang="en-US" smtClean="0"/>
              <a:t>7/4/2018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12565545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E354DF9-FBB4-4DB4-975A-B9D0E1F7617A}" type="datetimeFigureOut">
              <a:rPr lang="en-US" smtClean="0"/>
              <a:t>7/4/2018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10529769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354DF9-FBB4-4DB4-975A-B9D0E1F7617A}" type="datetimeFigureOut">
              <a:rPr lang="en-US" smtClean="0"/>
              <a:t>7/4/2018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91FE18-20E5-41E8-BBEA-5CFE005EBAEB}" type="slidenum">
              <a:rPr lang="en-US" smtClean="0"/>
              <a:t>‹#›</a:t>
            </a:fld>
            <a:endParaRPr lang="en-US"/>
          </a:p>
        </p:txBody>
      </p:sp>
    </p:spTree>
    <p:extLst>
      <p:ext uri="{BB962C8B-B14F-4D97-AF65-F5344CB8AC3E}">
        <p14:creationId xmlns:p14="http://schemas.microsoft.com/office/powerpoint/2010/main" val="32872431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2030819"/>
            <a:ext cx="9144000" cy="1479144"/>
          </a:xfrm>
        </p:spPr>
        <p:txBody>
          <a:bodyPr>
            <a:normAutofit fontScale="90000"/>
          </a:bodyPr>
          <a:lstStyle/>
          <a:p>
            <a:r>
              <a:rPr lang="en-GB" dirty="0"/>
              <a:t>WF on </a:t>
            </a:r>
            <a:r>
              <a:rPr lang="en-GB"/>
              <a:t>MU of </a:t>
            </a:r>
            <a:r>
              <a:rPr lang="en-GB" dirty="0"/>
              <a:t>receiver directional requirements</a:t>
            </a:r>
            <a:endParaRPr lang="en-US" dirty="0"/>
          </a:p>
        </p:txBody>
      </p:sp>
      <p:sp>
        <p:nvSpPr>
          <p:cNvPr id="3" name="Subtitle 2"/>
          <p:cNvSpPr>
            <a:spLocks noGrp="1"/>
          </p:cNvSpPr>
          <p:nvPr>
            <p:ph type="subTitle" idx="1"/>
          </p:nvPr>
        </p:nvSpPr>
        <p:spPr>
          <a:xfrm>
            <a:off x="1524000" y="4086984"/>
            <a:ext cx="9144000" cy="1655762"/>
          </a:xfrm>
        </p:spPr>
        <p:txBody>
          <a:bodyPr/>
          <a:lstStyle/>
          <a:p>
            <a:r>
              <a:rPr lang="en-GB" dirty="0"/>
              <a:t>Nokia, Nokia Shanghai Bell, Ericsson, Huawei, NTT DOCOMO, INC.</a:t>
            </a:r>
            <a:endParaRPr lang="en-US" dirty="0"/>
          </a:p>
        </p:txBody>
      </p:sp>
      <p:sp>
        <p:nvSpPr>
          <p:cNvPr id="4" name="Rectangle 3"/>
          <p:cNvSpPr/>
          <p:nvPr/>
        </p:nvSpPr>
        <p:spPr>
          <a:xfrm>
            <a:off x="198474" y="128166"/>
            <a:ext cx="6096000" cy="923330"/>
          </a:xfrm>
          <a:prstGeom prst="rect">
            <a:avLst/>
          </a:prstGeom>
        </p:spPr>
        <p:txBody>
          <a:bodyPr>
            <a:spAutoFit/>
          </a:bodyPr>
          <a:lstStyle/>
          <a:p>
            <a:pPr>
              <a:spcBef>
                <a:spcPct val="0"/>
              </a:spcBef>
            </a:pPr>
            <a:r>
              <a:rPr lang="en-GB" altLang="sv-SE" b="1" dirty="0">
                <a:cs typeface="Arial" panose="020B0604020202020204" pitchFamily="34" charset="0"/>
              </a:rPr>
              <a:t>3GPP TSG-RAN WG4 Meeting AH-1807 LTE/NR perf</a:t>
            </a:r>
          </a:p>
          <a:p>
            <a:r>
              <a:rPr lang="en-GB" b="1" dirty="0"/>
              <a:t>Montreal, Canada, 2th – 6th July 2018</a:t>
            </a:r>
            <a:endParaRPr lang="en-GB" dirty="0"/>
          </a:p>
          <a:p>
            <a:pPr>
              <a:spcBef>
                <a:spcPct val="0"/>
              </a:spcBef>
            </a:pPr>
            <a:r>
              <a:rPr lang="en-US" b="1" dirty="0"/>
              <a:t>Agenda Item:	</a:t>
            </a:r>
            <a:r>
              <a:rPr lang="en-GB" b="1" dirty="0"/>
              <a:t>4.2.1.1.3.1</a:t>
            </a:r>
            <a:endParaRPr lang="en-US" b="1" dirty="0"/>
          </a:p>
        </p:txBody>
      </p:sp>
      <p:sp>
        <p:nvSpPr>
          <p:cNvPr id="5" name="Rectangle 4"/>
          <p:cNvSpPr/>
          <p:nvPr/>
        </p:nvSpPr>
        <p:spPr>
          <a:xfrm>
            <a:off x="10230686" y="256585"/>
            <a:ext cx="1321196" cy="369332"/>
          </a:xfrm>
          <a:prstGeom prst="rect">
            <a:avLst/>
          </a:prstGeom>
        </p:spPr>
        <p:txBody>
          <a:bodyPr wrap="none">
            <a:spAutoFit/>
          </a:bodyPr>
          <a:lstStyle/>
          <a:p>
            <a:r>
              <a:rPr lang="en-US" altLang="sv-SE" b="1" dirty="0">
                <a:cs typeface="Arial" panose="020B0604020202020204" pitchFamily="34" charset="0"/>
              </a:rPr>
              <a:t>R4-1809428</a:t>
            </a:r>
            <a:endParaRPr lang="en-US" dirty="0"/>
          </a:p>
        </p:txBody>
      </p:sp>
    </p:spTree>
    <p:extLst>
      <p:ext uri="{BB962C8B-B14F-4D97-AF65-F5344CB8AC3E}">
        <p14:creationId xmlns:p14="http://schemas.microsoft.com/office/powerpoint/2010/main" val="27268248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C96004-B61D-49CF-B429-3B52C8E98CEA}"/>
              </a:ext>
            </a:extLst>
          </p:cNvPr>
          <p:cNvSpPr>
            <a:spLocks noGrp="1"/>
          </p:cNvSpPr>
          <p:nvPr>
            <p:ph type="title"/>
          </p:nvPr>
        </p:nvSpPr>
        <p:spPr/>
        <p:txBody>
          <a:bodyPr/>
          <a:lstStyle/>
          <a:p>
            <a:r>
              <a:rPr lang="en-US" dirty="0"/>
              <a:t>Background</a:t>
            </a:r>
            <a:endParaRPr lang="en-GB" dirty="0"/>
          </a:p>
        </p:txBody>
      </p:sp>
      <p:sp>
        <p:nvSpPr>
          <p:cNvPr id="3" name="Vertical Text Placeholder 2">
            <a:extLst>
              <a:ext uri="{FF2B5EF4-FFF2-40B4-BE49-F238E27FC236}">
                <a16:creationId xmlns:a16="http://schemas.microsoft.com/office/drawing/2014/main" id="{BD6F26DF-F135-48E5-9870-4E80817B5EE0}"/>
              </a:ext>
            </a:extLst>
          </p:cNvPr>
          <p:cNvSpPr>
            <a:spLocks noGrp="1"/>
          </p:cNvSpPr>
          <p:nvPr>
            <p:ph type="body" orient="vert" idx="1"/>
          </p:nvPr>
        </p:nvSpPr>
        <p:spPr/>
        <p:txBody>
          <a:bodyPr vert="horz"/>
          <a:lstStyle/>
          <a:p>
            <a:r>
              <a:rPr lang="en-GB" dirty="0"/>
              <a:t>Contributions on MU for </a:t>
            </a:r>
            <a:r>
              <a:rPr lang="en-GB" dirty="0" err="1"/>
              <a:t>eAAS</a:t>
            </a:r>
            <a:r>
              <a:rPr lang="en-GB" dirty="0"/>
              <a:t> and NR FR1 OTA receiver directional requirements have been discussed in RAN4:</a:t>
            </a:r>
          </a:p>
          <a:p>
            <a:pPr lvl="1"/>
            <a:r>
              <a:rPr lang="en-GB" dirty="0"/>
              <a:t>[1]	R4-1808654, “Necessity of PA for OTA Adjacent channel selectivity and narrowband blocking measurement for </a:t>
            </a:r>
            <a:r>
              <a:rPr lang="en-GB" dirty="0" err="1"/>
              <a:t>eAAS</a:t>
            </a:r>
            <a:r>
              <a:rPr lang="en-GB" dirty="0"/>
              <a:t> for FR1”, Ericsson.</a:t>
            </a:r>
          </a:p>
          <a:p>
            <a:pPr lvl="1"/>
            <a:r>
              <a:rPr lang="en-GB" dirty="0"/>
              <a:t>[2]	R4-1808658, “Proposals on MU and TT for OTA receiver directional requirements”, Nokia, Nokia Shanghai Bell.</a:t>
            </a:r>
          </a:p>
          <a:p>
            <a:pPr lvl="1"/>
            <a:r>
              <a:rPr lang="en-GB" dirty="0"/>
              <a:t>[3]	R4-1809184, “How to calculate MU for OTA RX directional requirements”, Huawei.</a:t>
            </a:r>
          </a:p>
        </p:txBody>
      </p:sp>
    </p:spTree>
    <p:extLst>
      <p:ext uri="{BB962C8B-B14F-4D97-AF65-F5344CB8AC3E}">
        <p14:creationId xmlns:p14="http://schemas.microsoft.com/office/powerpoint/2010/main" val="9427557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8B3849-3D00-4FAF-8589-1AE209D8147E}"/>
              </a:ext>
            </a:extLst>
          </p:cNvPr>
          <p:cNvSpPr>
            <a:spLocks noGrp="1"/>
          </p:cNvSpPr>
          <p:nvPr>
            <p:ph type="title"/>
          </p:nvPr>
        </p:nvSpPr>
        <p:spPr/>
        <p:txBody>
          <a:bodyPr/>
          <a:lstStyle/>
          <a:p>
            <a:r>
              <a:rPr lang="en-US" dirty="0"/>
              <a:t>Way forward on MU </a:t>
            </a:r>
            <a:r>
              <a:rPr lang="en-GB" dirty="0"/>
              <a:t>for </a:t>
            </a:r>
            <a:r>
              <a:rPr lang="en-GB" dirty="0" err="1"/>
              <a:t>eAAS</a:t>
            </a:r>
            <a:r>
              <a:rPr lang="en-GB" dirty="0"/>
              <a:t> and NR FR1 OTA receiver directional requirements</a:t>
            </a:r>
          </a:p>
        </p:txBody>
      </p:sp>
      <p:sp>
        <p:nvSpPr>
          <p:cNvPr id="3" name="Vertical Text Placeholder 2">
            <a:extLst>
              <a:ext uri="{FF2B5EF4-FFF2-40B4-BE49-F238E27FC236}">
                <a16:creationId xmlns:a16="http://schemas.microsoft.com/office/drawing/2014/main" id="{FF59366D-1B4F-4FEC-9AA0-27CB1D901BF5}"/>
              </a:ext>
            </a:extLst>
          </p:cNvPr>
          <p:cNvSpPr>
            <a:spLocks noGrp="1"/>
          </p:cNvSpPr>
          <p:nvPr>
            <p:ph type="body" orient="vert" idx="1"/>
          </p:nvPr>
        </p:nvSpPr>
        <p:spPr/>
        <p:txBody>
          <a:bodyPr vert="horz">
            <a:normAutofit fontScale="85000" lnSpcReduction="20000"/>
          </a:bodyPr>
          <a:lstStyle/>
          <a:p>
            <a:pPr marL="457200" indent="-457200" fontAlgn="base" hangingPunct="0">
              <a:buFont typeface="+mj-lt"/>
              <a:buAutoNum type="arabicPeriod"/>
            </a:pPr>
            <a:r>
              <a:rPr lang="en-GB" dirty="0"/>
              <a:t>MU for dynamic range: Adopt conducted MU for OTA.</a:t>
            </a:r>
          </a:p>
          <a:p>
            <a:pPr marL="457200" indent="-457200" fontAlgn="base" hangingPunct="0">
              <a:buFont typeface="+mj-lt"/>
              <a:buAutoNum type="arabicPeriod"/>
            </a:pPr>
            <a:r>
              <a:rPr lang="en-GB" dirty="0"/>
              <a:t>Conducted MU: </a:t>
            </a:r>
            <a:r>
              <a:rPr lang="en-US" dirty="0"/>
              <a:t>Conducted MUs for wanted and interfering signals already include 95% confidence level, hence no need to multiply MU by 1.96 for summation.</a:t>
            </a:r>
            <a:endParaRPr lang="en-GB" dirty="0"/>
          </a:p>
          <a:p>
            <a:pPr marL="457200" indent="-457200" fontAlgn="base" hangingPunct="0">
              <a:buFont typeface="+mj-lt"/>
              <a:buAutoNum type="arabicPeriod"/>
            </a:pPr>
            <a:r>
              <a:rPr lang="en-GB" dirty="0"/>
              <a:t>Mismatch uncertainty: Use the EIS measurement uncertainty from the source ‘Impedance mismatch in the transmitting chain’ and ‘Standing wave between DUT and test range antenna’ recorded in TR 37.842 as the mismatch uncertainty for IAC and CATR, respectively, for the frequency range below 4.2 GHz for both conducted and OTA parts.</a:t>
            </a:r>
          </a:p>
          <a:p>
            <a:pPr marL="457200" indent="-457200" fontAlgn="base" hangingPunct="0">
              <a:buFont typeface="+mj-lt"/>
              <a:buAutoNum type="arabicPeriod"/>
            </a:pPr>
            <a:r>
              <a:rPr lang="en-GB" dirty="0"/>
              <a:t>Need for PA: Do not include additional PA MU.</a:t>
            </a:r>
          </a:p>
          <a:p>
            <a:pPr marL="457200" indent="-457200" fontAlgn="base" hangingPunct="0">
              <a:buFont typeface="+mj-lt"/>
              <a:buAutoNum type="arabicPeriod"/>
            </a:pPr>
            <a:r>
              <a:rPr lang="en-GB" dirty="0"/>
              <a:t>Companies are encouraged to </a:t>
            </a:r>
            <a:r>
              <a:rPr kumimoji="1" lang="en-US" altLang="ja-JP" dirty="0"/>
              <a:t>input EIS MU for </a:t>
            </a:r>
            <a:r>
              <a:rPr lang="en-GB" dirty="0"/>
              <a:t>NR FR1 (4.2GHz &lt; f ≦ 6GHz) </a:t>
            </a:r>
            <a:r>
              <a:rPr kumimoji="1" lang="en-US" altLang="ja-JP" dirty="0"/>
              <a:t>in RAN4 meeting#88. </a:t>
            </a:r>
            <a:r>
              <a:rPr lang="en-GB" dirty="0"/>
              <a:t>If no further analysis on NR FR1 according to the agreed timeline, the same MU budget as </a:t>
            </a:r>
            <a:r>
              <a:rPr lang="en-GB" dirty="0" err="1"/>
              <a:t>eAAS</a:t>
            </a:r>
            <a:r>
              <a:rPr lang="en-GB" dirty="0"/>
              <a:t> (3GHz &lt; f ≦ 4.2GHz) can be reused for NR FR1 (3GHz &lt; f ≦ 6GHz).</a:t>
            </a:r>
            <a:endParaRPr lang="en-GB" sz="4400" dirty="0">
              <a:latin typeface="Calibri" panose="020F0502020204030204" pitchFamily="34" charset="0"/>
              <a:ea typeface="DengXian" panose="02010600030101010101" pitchFamily="2" charset="-122"/>
              <a:cs typeface="Calibri" panose="020F0502020204030204" pitchFamily="34" charset="0"/>
            </a:endParaRPr>
          </a:p>
        </p:txBody>
      </p:sp>
    </p:spTree>
    <p:extLst>
      <p:ext uri="{BB962C8B-B14F-4D97-AF65-F5344CB8AC3E}">
        <p14:creationId xmlns:p14="http://schemas.microsoft.com/office/powerpoint/2010/main" val="41277675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 values for IAC based on way forward</a:t>
            </a:r>
          </a:p>
        </p:txBody>
      </p:sp>
      <p:graphicFrame>
        <p:nvGraphicFramePr>
          <p:cNvPr id="4" name="Content Placeholder 3">
            <a:extLst>
              <a:ext uri="{FF2B5EF4-FFF2-40B4-BE49-F238E27FC236}">
                <a16:creationId xmlns:a16="http://schemas.microsoft.com/office/drawing/2014/main" id="{69756F28-C9CD-4DBD-845F-61E9C3BFFDA9}"/>
              </a:ext>
            </a:extLst>
          </p:cNvPr>
          <p:cNvGraphicFramePr>
            <a:graphicFrameLocks noGrp="1"/>
          </p:cNvGraphicFramePr>
          <p:nvPr>
            <p:ph idx="1"/>
            <p:extLst>
              <p:ext uri="{D42A27DB-BD31-4B8C-83A1-F6EECF244321}">
                <p14:modId xmlns:p14="http://schemas.microsoft.com/office/powerpoint/2010/main" val="1767349007"/>
              </p:ext>
            </p:extLst>
          </p:nvPr>
        </p:nvGraphicFramePr>
        <p:xfrm>
          <a:off x="1674056" y="1690688"/>
          <a:ext cx="8624058" cy="3371097"/>
        </p:xfrm>
        <a:graphic>
          <a:graphicData uri="http://schemas.openxmlformats.org/drawingml/2006/table">
            <a:tbl>
              <a:tblPr firstRow="1" firstCol="1" bandRow="1">
                <a:tableStyleId>{5C22544A-7EE6-4342-B048-85BDC9FD1C3A}</a:tableStyleId>
              </a:tblPr>
              <a:tblGrid>
                <a:gridCol w="2946164">
                  <a:extLst>
                    <a:ext uri="{9D8B030D-6E8A-4147-A177-3AD203B41FA5}">
                      <a16:colId xmlns:a16="http://schemas.microsoft.com/office/drawing/2014/main" val="2763964037"/>
                    </a:ext>
                  </a:extLst>
                </a:gridCol>
                <a:gridCol w="1200390">
                  <a:extLst>
                    <a:ext uri="{9D8B030D-6E8A-4147-A177-3AD203B41FA5}">
                      <a16:colId xmlns:a16="http://schemas.microsoft.com/office/drawing/2014/main" val="621576361"/>
                    </a:ext>
                  </a:extLst>
                </a:gridCol>
                <a:gridCol w="2238752">
                  <a:extLst>
                    <a:ext uri="{9D8B030D-6E8A-4147-A177-3AD203B41FA5}">
                      <a16:colId xmlns:a16="http://schemas.microsoft.com/office/drawing/2014/main" val="3454155057"/>
                    </a:ext>
                  </a:extLst>
                </a:gridCol>
                <a:gridCol w="2238752">
                  <a:extLst>
                    <a:ext uri="{9D8B030D-6E8A-4147-A177-3AD203B41FA5}">
                      <a16:colId xmlns:a16="http://schemas.microsoft.com/office/drawing/2014/main" val="2023140770"/>
                    </a:ext>
                  </a:extLst>
                </a:gridCol>
              </a:tblGrid>
              <a:tr h="542199">
                <a:tc>
                  <a:txBody>
                    <a:bodyPr/>
                    <a:lstStyle/>
                    <a:p>
                      <a:endParaRPr lang="en-GB" sz="2800">
                        <a:effectLst/>
                        <a:latin typeface="Times New Roman" panose="02020603050405020304" pitchFamily="18" charset="0"/>
                      </a:endParaRPr>
                    </a:p>
                  </a:txBody>
                  <a:tcPr marL="17780" marR="68580" marT="0" marB="0"/>
                </a:tc>
                <a:tc gridSpan="3">
                  <a:txBody>
                    <a:bodyPr/>
                    <a:lstStyle/>
                    <a:p>
                      <a:pPr algn="ctr">
                        <a:spcAft>
                          <a:spcPts val="0"/>
                        </a:spcAft>
                      </a:pPr>
                      <a:r>
                        <a:rPr lang="en-GB" sz="2000" dirty="0">
                          <a:effectLst/>
                        </a:rPr>
                        <a:t>Expanded uncertainty </a:t>
                      </a:r>
                      <a:r>
                        <a:rPr lang="en-GB" sz="2000" dirty="0" err="1">
                          <a:effectLst/>
                        </a:rPr>
                        <a:t>u</a:t>
                      </a:r>
                      <a:r>
                        <a:rPr lang="en-GB" sz="2000" baseline="-25000" dirty="0" err="1">
                          <a:effectLst/>
                        </a:rPr>
                        <a:t>e</a:t>
                      </a:r>
                      <a:r>
                        <a:rPr lang="en-GB" sz="2000" dirty="0">
                          <a:effectLst/>
                        </a:rPr>
                        <a:t> [dB]</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endParaRPr lang="en-GB"/>
                    </a:p>
                  </a:txBody>
                  <a:tcPr/>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extLst>
                  <a:ext uri="{0D108BD9-81ED-4DB2-BD59-A6C34878D82A}">
                    <a16:rowId xmlns:a16="http://schemas.microsoft.com/office/drawing/2014/main" val="766833850"/>
                  </a:ext>
                </a:extLst>
              </a:tr>
              <a:tr h="396000">
                <a:tc>
                  <a:txBody>
                    <a:bodyPr/>
                    <a:lstStyle/>
                    <a:p>
                      <a:endParaRPr lang="en-GB" sz="2800">
                        <a:effectLst/>
                        <a:latin typeface="Times New Roman" panose="02020603050405020304" pitchFamily="18" charset="0"/>
                      </a:endParaRPr>
                    </a:p>
                  </a:txBody>
                  <a:tcPr marL="17780" marR="68580" marT="0" marB="0"/>
                </a:tc>
                <a:tc>
                  <a:txBody>
                    <a:bodyPr/>
                    <a:lstStyle/>
                    <a:p>
                      <a:pPr algn="ctr">
                        <a:spcAft>
                          <a:spcPts val="0"/>
                        </a:spcAft>
                      </a:pPr>
                      <a:r>
                        <a:rPr lang="en-GB" sz="2000" dirty="0">
                          <a:effectLst/>
                        </a:rPr>
                        <a:t>f ≦ 3GHz</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3GHz &lt; f ≦ 4.2GHz</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4.2GHz &lt; f ≦ 6GHz</a:t>
                      </a:r>
                    </a:p>
                  </a:txBody>
                  <a:tcPr marL="17780" marR="68580" marT="0" marB="0"/>
                </a:tc>
                <a:extLst>
                  <a:ext uri="{0D108BD9-81ED-4DB2-BD59-A6C34878D82A}">
                    <a16:rowId xmlns:a16="http://schemas.microsoft.com/office/drawing/2014/main" val="627694763"/>
                  </a:ext>
                </a:extLst>
              </a:tr>
              <a:tr h="394326">
                <a:tc>
                  <a:txBody>
                    <a:bodyPr/>
                    <a:lstStyle/>
                    <a:p>
                      <a:pPr>
                        <a:spcAft>
                          <a:spcPts val="0"/>
                        </a:spcAft>
                      </a:pPr>
                      <a:r>
                        <a:rPr lang="en-GB" sz="2000">
                          <a:effectLst/>
                        </a:rPr>
                        <a:t>receiver dynamic range</a:t>
                      </a:r>
                      <a:endParaRPr lang="en-GB" sz="360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0.3</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0.3</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TBD</a:t>
                      </a:r>
                    </a:p>
                  </a:txBody>
                  <a:tcPr marL="17780" marR="68580" marT="0" marB="0" anchor="b"/>
                </a:tc>
                <a:extLst>
                  <a:ext uri="{0D108BD9-81ED-4DB2-BD59-A6C34878D82A}">
                    <a16:rowId xmlns:a16="http://schemas.microsoft.com/office/drawing/2014/main" val="2258000092"/>
                  </a:ext>
                </a:extLst>
              </a:tr>
              <a:tr h="788652">
                <a:tc>
                  <a:txBody>
                    <a:bodyPr/>
                    <a:lstStyle/>
                    <a:p>
                      <a:pPr>
                        <a:spcAft>
                          <a:spcPts val="0"/>
                        </a:spcAft>
                      </a:pPr>
                      <a:r>
                        <a:rPr lang="en-GB" sz="2000" dirty="0">
                          <a:effectLst/>
                        </a:rPr>
                        <a:t>adjacent channel selectivity, narrowband blocking, and in-channel selectivity</a:t>
                      </a:r>
                    </a:p>
                  </a:txBody>
                  <a:tcPr marL="17780" marR="68580" marT="0" marB="0"/>
                </a:tc>
                <a:tc>
                  <a:txBody>
                    <a:bodyPr/>
                    <a:lstStyle/>
                    <a:p>
                      <a:pPr algn="ctr">
                        <a:spcAft>
                          <a:spcPts val="0"/>
                        </a:spcAft>
                      </a:pPr>
                      <a:r>
                        <a:rPr lang="en-GB" sz="2000" dirty="0">
                          <a:effectLst/>
                        </a:rPr>
                        <a:t>1.7</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2.0</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dirty="0">
                          <a:effectLst/>
                          <a:latin typeface="Calibri" panose="020F0502020204030204" pitchFamily="34" charset="0"/>
                          <a:ea typeface="DengXian" panose="02010600030101010101" pitchFamily="2" charset="-122"/>
                          <a:cs typeface="Calibri" panose="020F0502020204030204" pitchFamily="34" charset="0"/>
                        </a:rPr>
                        <a:t>TBD</a:t>
                      </a:r>
                    </a:p>
                  </a:txBody>
                  <a:tcPr marL="17780" marR="68580" marT="0" marB="0" anchor="b"/>
                </a:tc>
                <a:extLst>
                  <a:ext uri="{0D108BD9-81ED-4DB2-BD59-A6C34878D82A}">
                    <a16:rowId xmlns:a16="http://schemas.microsoft.com/office/drawing/2014/main" val="3658983678"/>
                  </a:ext>
                </a:extLst>
              </a:tr>
              <a:tr h="394326">
                <a:tc>
                  <a:txBody>
                    <a:bodyPr/>
                    <a:lstStyle/>
                    <a:p>
                      <a:pPr>
                        <a:spcAft>
                          <a:spcPts val="0"/>
                        </a:spcAft>
                      </a:pPr>
                      <a:r>
                        <a:rPr lang="en-GB" sz="2000" dirty="0">
                          <a:effectLst/>
                        </a:rPr>
                        <a:t>in-band blocking</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1.8</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2.1</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TBD</a:t>
                      </a:r>
                    </a:p>
                  </a:txBody>
                  <a:tcPr marL="17780" marR="68580" marT="0" marB="0" anchor="b"/>
                </a:tc>
                <a:extLst>
                  <a:ext uri="{0D108BD9-81ED-4DB2-BD59-A6C34878D82A}">
                    <a16:rowId xmlns:a16="http://schemas.microsoft.com/office/drawing/2014/main" val="41185478"/>
                  </a:ext>
                </a:extLst>
              </a:tr>
              <a:tr h="394326">
                <a:tc>
                  <a:txBody>
                    <a:bodyPr/>
                    <a:lstStyle/>
                    <a:p>
                      <a:pPr>
                        <a:spcAft>
                          <a:spcPts val="0"/>
                        </a:spcAft>
                      </a:pPr>
                      <a:r>
                        <a:rPr lang="en-GB" sz="2000" dirty="0">
                          <a:effectLst/>
                        </a:rPr>
                        <a:t>receiver intermodulation</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2.0</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2.5</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TBD</a:t>
                      </a:r>
                    </a:p>
                  </a:txBody>
                  <a:tcPr marL="17780" marR="68580" marT="0" marB="0" anchor="b"/>
                </a:tc>
                <a:extLst>
                  <a:ext uri="{0D108BD9-81ED-4DB2-BD59-A6C34878D82A}">
                    <a16:rowId xmlns:a16="http://schemas.microsoft.com/office/drawing/2014/main" val="2281191454"/>
                  </a:ext>
                </a:extLst>
              </a:tr>
            </a:tbl>
          </a:graphicData>
        </a:graphic>
      </p:graphicFrame>
    </p:spTree>
    <p:extLst>
      <p:ext uri="{BB962C8B-B14F-4D97-AF65-F5344CB8AC3E}">
        <p14:creationId xmlns:p14="http://schemas.microsoft.com/office/powerpoint/2010/main" val="8601310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 values for CATR based on way forward</a:t>
            </a:r>
          </a:p>
        </p:txBody>
      </p:sp>
      <p:graphicFrame>
        <p:nvGraphicFramePr>
          <p:cNvPr id="4" name="Content Placeholder 3">
            <a:extLst>
              <a:ext uri="{FF2B5EF4-FFF2-40B4-BE49-F238E27FC236}">
                <a16:creationId xmlns:a16="http://schemas.microsoft.com/office/drawing/2014/main" id="{69756F28-C9CD-4DBD-845F-61E9C3BFFDA9}"/>
              </a:ext>
            </a:extLst>
          </p:cNvPr>
          <p:cNvGraphicFramePr>
            <a:graphicFrameLocks noGrp="1"/>
          </p:cNvGraphicFramePr>
          <p:nvPr>
            <p:ph idx="1"/>
            <p:extLst>
              <p:ext uri="{D42A27DB-BD31-4B8C-83A1-F6EECF244321}">
                <p14:modId xmlns:p14="http://schemas.microsoft.com/office/powerpoint/2010/main" val="778335560"/>
              </p:ext>
            </p:extLst>
          </p:nvPr>
        </p:nvGraphicFramePr>
        <p:xfrm>
          <a:off x="1674056" y="1690688"/>
          <a:ext cx="8624058" cy="3371097"/>
        </p:xfrm>
        <a:graphic>
          <a:graphicData uri="http://schemas.openxmlformats.org/drawingml/2006/table">
            <a:tbl>
              <a:tblPr firstRow="1" firstCol="1" bandRow="1">
                <a:tableStyleId>{5C22544A-7EE6-4342-B048-85BDC9FD1C3A}</a:tableStyleId>
              </a:tblPr>
              <a:tblGrid>
                <a:gridCol w="2946164">
                  <a:extLst>
                    <a:ext uri="{9D8B030D-6E8A-4147-A177-3AD203B41FA5}">
                      <a16:colId xmlns:a16="http://schemas.microsoft.com/office/drawing/2014/main" val="2763964037"/>
                    </a:ext>
                  </a:extLst>
                </a:gridCol>
                <a:gridCol w="1200390">
                  <a:extLst>
                    <a:ext uri="{9D8B030D-6E8A-4147-A177-3AD203B41FA5}">
                      <a16:colId xmlns:a16="http://schemas.microsoft.com/office/drawing/2014/main" val="621576361"/>
                    </a:ext>
                  </a:extLst>
                </a:gridCol>
                <a:gridCol w="2238752">
                  <a:extLst>
                    <a:ext uri="{9D8B030D-6E8A-4147-A177-3AD203B41FA5}">
                      <a16:colId xmlns:a16="http://schemas.microsoft.com/office/drawing/2014/main" val="3454155057"/>
                    </a:ext>
                  </a:extLst>
                </a:gridCol>
                <a:gridCol w="2238752">
                  <a:extLst>
                    <a:ext uri="{9D8B030D-6E8A-4147-A177-3AD203B41FA5}">
                      <a16:colId xmlns:a16="http://schemas.microsoft.com/office/drawing/2014/main" val="1458632442"/>
                    </a:ext>
                  </a:extLst>
                </a:gridCol>
              </a:tblGrid>
              <a:tr h="542199">
                <a:tc>
                  <a:txBody>
                    <a:bodyPr/>
                    <a:lstStyle/>
                    <a:p>
                      <a:endParaRPr lang="en-GB" sz="2800">
                        <a:effectLst/>
                        <a:latin typeface="Times New Roman" panose="02020603050405020304" pitchFamily="18" charset="0"/>
                      </a:endParaRPr>
                    </a:p>
                  </a:txBody>
                  <a:tcPr marL="17780" marR="68580" marT="0" marB="0"/>
                </a:tc>
                <a:tc gridSpan="3">
                  <a:txBody>
                    <a:bodyPr/>
                    <a:lstStyle/>
                    <a:p>
                      <a:pPr algn="ctr">
                        <a:spcAft>
                          <a:spcPts val="0"/>
                        </a:spcAft>
                      </a:pPr>
                      <a:r>
                        <a:rPr lang="en-GB" sz="2000" dirty="0">
                          <a:effectLst/>
                        </a:rPr>
                        <a:t>Expanded uncertainty </a:t>
                      </a:r>
                      <a:r>
                        <a:rPr lang="en-GB" sz="2000" dirty="0" err="1">
                          <a:effectLst/>
                        </a:rPr>
                        <a:t>u</a:t>
                      </a:r>
                      <a:r>
                        <a:rPr lang="en-GB" sz="2000" baseline="-25000" dirty="0" err="1">
                          <a:effectLst/>
                        </a:rPr>
                        <a:t>e</a:t>
                      </a:r>
                      <a:r>
                        <a:rPr lang="en-GB" sz="2000" dirty="0">
                          <a:effectLst/>
                        </a:rPr>
                        <a:t> [dB]</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endParaRPr lang="en-GB"/>
                    </a:p>
                  </a:txBody>
                  <a:tcPr/>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extLst>
                  <a:ext uri="{0D108BD9-81ED-4DB2-BD59-A6C34878D82A}">
                    <a16:rowId xmlns:a16="http://schemas.microsoft.com/office/drawing/2014/main" val="766833850"/>
                  </a:ext>
                </a:extLst>
              </a:tr>
              <a:tr h="396000">
                <a:tc>
                  <a:txBody>
                    <a:bodyPr/>
                    <a:lstStyle/>
                    <a:p>
                      <a:endParaRPr lang="en-GB" sz="2800">
                        <a:effectLst/>
                        <a:latin typeface="Times New Roman" panose="02020603050405020304" pitchFamily="18" charset="0"/>
                      </a:endParaRPr>
                    </a:p>
                  </a:txBody>
                  <a:tcPr marL="17780" marR="68580" marT="0" marB="0"/>
                </a:tc>
                <a:tc>
                  <a:txBody>
                    <a:bodyPr/>
                    <a:lstStyle/>
                    <a:p>
                      <a:pPr algn="ctr">
                        <a:spcAft>
                          <a:spcPts val="0"/>
                        </a:spcAft>
                      </a:pPr>
                      <a:r>
                        <a:rPr lang="en-GB" sz="2000" dirty="0">
                          <a:effectLst/>
                        </a:rPr>
                        <a:t>f ≦ 3GHz</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3GHz &lt; f ≦ 4.2GHz</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dirty="0">
                          <a:effectLst/>
                        </a:rPr>
                        <a:t>4.2GHz &lt; f ≦ 6GHz</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extLst>
                  <a:ext uri="{0D108BD9-81ED-4DB2-BD59-A6C34878D82A}">
                    <a16:rowId xmlns:a16="http://schemas.microsoft.com/office/drawing/2014/main" val="627694763"/>
                  </a:ext>
                </a:extLst>
              </a:tr>
              <a:tr h="394326">
                <a:tc>
                  <a:txBody>
                    <a:bodyPr/>
                    <a:lstStyle/>
                    <a:p>
                      <a:pPr>
                        <a:spcAft>
                          <a:spcPts val="0"/>
                        </a:spcAft>
                      </a:pPr>
                      <a:r>
                        <a:rPr lang="en-GB" sz="2000">
                          <a:effectLst/>
                        </a:rPr>
                        <a:t>receiver dynamic range</a:t>
                      </a:r>
                      <a:endParaRPr lang="en-GB" sz="360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0.3</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0.3</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TBD</a:t>
                      </a:r>
                    </a:p>
                  </a:txBody>
                  <a:tcPr marL="17780" marR="68580" marT="0" marB="0" anchor="b"/>
                </a:tc>
                <a:extLst>
                  <a:ext uri="{0D108BD9-81ED-4DB2-BD59-A6C34878D82A}">
                    <a16:rowId xmlns:a16="http://schemas.microsoft.com/office/drawing/2014/main" val="2258000092"/>
                  </a:ext>
                </a:extLst>
              </a:tr>
              <a:tr h="788652">
                <a:tc>
                  <a:txBody>
                    <a:bodyPr/>
                    <a:lstStyle/>
                    <a:p>
                      <a:pPr>
                        <a:spcAft>
                          <a:spcPts val="0"/>
                        </a:spcAft>
                      </a:pPr>
                      <a:r>
                        <a:rPr lang="en-GB" sz="2000" dirty="0">
                          <a:effectLst/>
                        </a:rPr>
                        <a:t>adjacent channel selectivity, narrowband blocking, and in-channel selectivity</a:t>
                      </a:r>
                    </a:p>
                  </a:txBody>
                  <a:tcPr marL="17780" marR="68580" marT="0" marB="0"/>
                </a:tc>
                <a:tc>
                  <a:txBody>
                    <a:bodyPr/>
                    <a:lstStyle/>
                    <a:p>
                      <a:pPr algn="ctr">
                        <a:spcAft>
                          <a:spcPts val="0"/>
                        </a:spcAft>
                      </a:pPr>
                      <a:r>
                        <a:rPr lang="en-GB" sz="2000" dirty="0">
                          <a:effectLst/>
                        </a:rPr>
                        <a:t>1.7</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2.1</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dirty="0">
                          <a:effectLst/>
                          <a:latin typeface="Calibri" panose="020F0502020204030204" pitchFamily="34" charset="0"/>
                          <a:ea typeface="DengXian" panose="02010600030101010101" pitchFamily="2" charset="-122"/>
                          <a:cs typeface="Calibri" panose="020F0502020204030204" pitchFamily="34" charset="0"/>
                        </a:rPr>
                        <a:t>TBD</a:t>
                      </a:r>
                    </a:p>
                  </a:txBody>
                  <a:tcPr marL="17780" marR="68580" marT="0" marB="0" anchor="b"/>
                </a:tc>
                <a:extLst>
                  <a:ext uri="{0D108BD9-81ED-4DB2-BD59-A6C34878D82A}">
                    <a16:rowId xmlns:a16="http://schemas.microsoft.com/office/drawing/2014/main" val="3658983678"/>
                  </a:ext>
                </a:extLst>
              </a:tr>
              <a:tr h="394326">
                <a:tc>
                  <a:txBody>
                    <a:bodyPr/>
                    <a:lstStyle/>
                    <a:p>
                      <a:pPr>
                        <a:spcAft>
                          <a:spcPts val="0"/>
                        </a:spcAft>
                      </a:pPr>
                      <a:r>
                        <a:rPr lang="en-GB" sz="2000" dirty="0">
                          <a:effectLst/>
                        </a:rPr>
                        <a:t>in-band blocking</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1.9</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2.2</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TBD</a:t>
                      </a:r>
                    </a:p>
                  </a:txBody>
                  <a:tcPr marL="17780" marR="68580" marT="0" marB="0" anchor="b"/>
                </a:tc>
                <a:extLst>
                  <a:ext uri="{0D108BD9-81ED-4DB2-BD59-A6C34878D82A}">
                    <a16:rowId xmlns:a16="http://schemas.microsoft.com/office/drawing/2014/main" val="2792521932"/>
                  </a:ext>
                </a:extLst>
              </a:tr>
              <a:tr h="394326">
                <a:tc>
                  <a:txBody>
                    <a:bodyPr/>
                    <a:lstStyle/>
                    <a:p>
                      <a:pPr>
                        <a:spcAft>
                          <a:spcPts val="0"/>
                        </a:spcAft>
                      </a:pPr>
                      <a:r>
                        <a:rPr lang="en-GB" sz="2000" dirty="0">
                          <a:effectLst/>
                        </a:rPr>
                        <a:t>receiver intermodulation</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2.0</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2.6</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TBD</a:t>
                      </a:r>
                    </a:p>
                  </a:txBody>
                  <a:tcPr marL="17780" marR="68580" marT="0" marB="0" anchor="b"/>
                </a:tc>
                <a:extLst>
                  <a:ext uri="{0D108BD9-81ED-4DB2-BD59-A6C34878D82A}">
                    <a16:rowId xmlns:a16="http://schemas.microsoft.com/office/drawing/2014/main" val="1783500132"/>
                  </a:ext>
                </a:extLst>
              </a:tr>
            </a:tbl>
          </a:graphicData>
        </a:graphic>
      </p:graphicFrame>
    </p:spTree>
    <p:extLst>
      <p:ext uri="{BB962C8B-B14F-4D97-AF65-F5344CB8AC3E}">
        <p14:creationId xmlns:p14="http://schemas.microsoft.com/office/powerpoint/2010/main" val="19180017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Final MU values based on way forward</a:t>
            </a:r>
          </a:p>
        </p:txBody>
      </p:sp>
      <p:graphicFrame>
        <p:nvGraphicFramePr>
          <p:cNvPr id="4" name="Content Placeholder 3">
            <a:extLst>
              <a:ext uri="{FF2B5EF4-FFF2-40B4-BE49-F238E27FC236}">
                <a16:creationId xmlns:a16="http://schemas.microsoft.com/office/drawing/2014/main" id="{69756F28-C9CD-4DBD-845F-61E9C3BFFDA9}"/>
              </a:ext>
            </a:extLst>
          </p:cNvPr>
          <p:cNvGraphicFramePr>
            <a:graphicFrameLocks noGrp="1"/>
          </p:cNvGraphicFramePr>
          <p:nvPr>
            <p:ph idx="1"/>
            <p:extLst/>
          </p:nvPr>
        </p:nvGraphicFramePr>
        <p:xfrm>
          <a:off x="1674056" y="1690688"/>
          <a:ext cx="8624058" cy="3371097"/>
        </p:xfrm>
        <a:graphic>
          <a:graphicData uri="http://schemas.openxmlformats.org/drawingml/2006/table">
            <a:tbl>
              <a:tblPr firstRow="1" firstCol="1" bandRow="1">
                <a:tableStyleId>{5C22544A-7EE6-4342-B048-85BDC9FD1C3A}</a:tableStyleId>
              </a:tblPr>
              <a:tblGrid>
                <a:gridCol w="2946164">
                  <a:extLst>
                    <a:ext uri="{9D8B030D-6E8A-4147-A177-3AD203B41FA5}">
                      <a16:colId xmlns:a16="http://schemas.microsoft.com/office/drawing/2014/main" val="2763964037"/>
                    </a:ext>
                  </a:extLst>
                </a:gridCol>
                <a:gridCol w="1200390">
                  <a:extLst>
                    <a:ext uri="{9D8B030D-6E8A-4147-A177-3AD203B41FA5}">
                      <a16:colId xmlns:a16="http://schemas.microsoft.com/office/drawing/2014/main" val="621576361"/>
                    </a:ext>
                  </a:extLst>
                </a:gridCol>
                <a:gridCol w="2238752">
                  <a:extLst>
                    <a:ext uri="{9D8B030D-6E8A-4147-A177-3AD203B41FA5}">
                      <a16:colId xmlns:a16="http://schemas.microsoft.com/office/drawing/2014/main" val="3454155057"/>
                    </a:ext>
                  </a:extLst>
                </a:gridCol>
                <a:gridCol w="2238752">
                  <a:extLst>
                    <a:ext uri="{9D8B030D-6E8A-4147-A177-3AD203B41FA5}">
                      <a16:colId xmlns:a16="http://schemas.microsoft.com/office/drawing/2014/main" val="1458632442"/>
                    </a:ext>
                  </a:extLst>
                </a:gridCol>
              </a:tblGrid>
              <a:tr h="542199">
                <a:tc>
                  <a:txBody>
                    <a:bodyPr/>
                    <a:lstStyle/>
                    <a:p>
                      <a:endParaRPr lang="en-GB" sz="2800">
                        <a:effectLst/>
                        <a:latin typeface="Times New Roman" panose="02020603050405020304" pitchFamily="18" charset="0"/>
                      </a:endParaRPr>
                    </a:p>
                  </a:txBody>
                  <a:tcPr marL="17780" marR="68580" marT="0" marB="0"/>
                </a:tc>
                <a:tc gridSpan="3">
                  <a:txBody>
                    <a:bodyPr/>
                    <a:lstStyle/>
                    <a:p>
                      <a:pPr algn="ctr">
                        <a:spcAft>
                          <a:spcPts val="0"/>
                        </a:spcAft>
                      </a:pPr>
                      <a:r>
                        <a:rPr lang="en-GB" sz="2000" dirty="0">
                          <a:effectLst/>
                        </a:rPr>
                        <a:t>Expanded uncertainty </a:t>
                      </a:r>
                      <a:r>
                        <a:rPr lang="en-GB" sz="2000" dirty="0" err="1">
                          <a:effectLst/>
                        </a:rPr>
                        <a:t>u</a:t>
                      </a:r>
                      <a:r>
                        <a:rPr lang="en-GB" sz="2000" baseline="-25000" dirty="0" err="1">
                          <a:effectLst/>
                        </a:rPr>
                        <a:t>e</a:t>
                      </a:r>
                      <a:r>
                        <a:rPr lang="en-GB" sz="2000" dirty="0">
                          <a:effectLst/>
                        </a:rPr>
                        <a:t> [dB]</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endParaRPr lang="en-GB"/>
                    </a:p>
                  </a:txBody>
                  <a:tcPr/>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extLst>
                  <a:ext uri="{0D108BD9-81ED-4DB2-BD59-A6C34878D82A}">
                    <a16:rowId xmlns:a16="http://schemas.microsoft.com/office/drawing/2014/main" val="766833850"/>
                  </a:ext>
                </a:extLst>
              </a:tr>
              <a:tr h="396000">
                <a:tc>
                  <a:txBody>
                    <a:bodyPr/>
                    <a:lstStyle/>
                    <a:p>
                      <a:endParaRPr lang="en-GB" sz="2800">
                        <a:effectLst/>
                        <a:latin typeface="Times New Roman" panose="02020603050405020304" pitchFamily="18" charset="0"/>
                      </a:endParaRPr>
                    </a:p>
                  </a:txBody>
                  <a:tcPr marL="17780" marR="68580" marT="0" marB="0"/>
                </a:tc>
                <a:tc>
                  <a:txBody>
                    <a:bodyPr/>
                    <a:lstStyle/>
                    <a:p>
                      <a:pPr algn="ctr">
                        <a:spcAft>
                          <a:spcPts val="0"/>
                        </a:spcAft>
                      </a:pPr>
                      <a:r>
                        <a:rPr lang="en-GB" sz="2000" dirty="0">
                          <a:effectLst/>
                        </a:rPr>
                        <a:t>f ≦ 3GHz</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3GHz &lt; f ≦ 4.2GHz</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dirty="0">
                          <a:effectLst/>
                        </a:rPr>
                        <a:t>4.2GHz &lt; f ≦ 6GHz</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extLst>
                  <a:ext uri="{0D108BD9-81ED-4DB2-BD59-A6C34878D82A}">
                    <a16:rowId xmlns:a16="http://schemas.microsoft.com/office/drawing/2014/main" val="627694763"/>
                  </a:ext>
                </a:extLst>
              </a:tr>
              <a:tr h="394326">
                <a:tc>
                  <a:txBody>
                    <a:bodyPr/>
                    <a:lstStyle/>
                    <a:p>
                      <a:pPr>
                        <a:spcAft>
                          <a:spcPts val="0"/>
                        </a:spcAft>
                      </a:pPr>
                      <a:r>
                        <a:rPr lang="en-GB" sz="2000">
                          <a:effectLst/>
                        </a:rPr>
                        <a:t>receiver dynamic range</a:t>
                      </a:r>
                      <a:endParaRPr lang="en-GB" sz="360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0.3</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0.3</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TBD</a:t>
                      </a:r>
                    </a:p>
                  </a:txBody>
                  <a:tcPr marL="17780" marR="68580" marT="0" marB="0" anchor="b"/>
                </a:tc>
                <a:extLst>
                  <a:ext uri="{0D108BD9-81ED-4DB2-BD59-A6C34878D82A}">
                    <a16:rowId xmlns:a16="http://schemas.microsoft.com/office/drawing/2014/main" val="2258000092"/>
                  </a:ext>
                </a:extLst>
              </a:tr>
              <a:tr h="788652">
                <a:tc>
                  <a:txBody>
                    <a:bodyPr/>
                    <a:lstStyle/>
                    <a:p>
                      <a:pPr>
                        <a:spcAft>
                          <a:spcPts val="0"/>
                        </a:spcAft>
                      </a:pPr>
                      <a:r>
                        <a:rPr lang="en-GB" sz="2000" dirty="0">
                          <a:effectLst/>
                        </a:rPr>
                        <a:t>adjacent channel selectivity, narrowband blocking, and in-channel selectivity</a:t>
                      </a:r>
                    </a:p>
                  </a:txBody>
                  <a:tcPr marL="17780" marR="68580" marT="0" marB="0"/>
                </a:tc>
                <a:tc>
                  <a:txBody>
                    <a:bodyPr/>
                    <a:lstStyle/>
                    <a:p>
                      <a:pPr algn="ctr">
                        <a:spcAft>
                          <a:spcPts val="0"/>
                        </a:spcAft>
                      </a:pPr>
                      <a:r>
                        <a:rPr lang="en-GB" sz="2000" dirty="0">
                          <a:effectLst/>
                        </a:rPr>
                        <a:t>1.7</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2.1</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dirty="0">
                          <a:effectLst/>
                          <a:latin typeface="Calibri" panose="020F0502020204030204" pitchFamily="34" charset="0"/>
                          <a:ea typeface="DengXian" panose="02010600030101010101" pitchFamily="2" charset="-122"/>
                          <a:cs typeface="Calibri" panose="020F0502020204030204" pitchFamily="34" charset="0"/>
                        </a:rPr>
                        <a:t>TBD</a:t>
                      </a:r>
                    </a:p>
                  </a:txBody>
                  <a:tcPr marL="17780" marR="68580" marT="0" marB="0" anchor="b"/>
                </a:tc>
                <a:extLst>
                  <a:ext uri="{0D108BD9-81ED-4DB2-BD59-A6C34878D82A}">
                    <a16:rowId xmlns:a16="http://schemas.microsoft.com/office/drawing/2014/main" val="3658983678"/>
                  </a:ext>
                </a:extLst>
              </a:tr>
              <a:tr h="394326">
                <a:tc>
                  <a:txBody>
                    <a:bodyPr/>
                    <a:lstStyle/>
                    <a:p>
                      <a:pPr>
                        <a:spcAft>
                          <a:spcPts val="0"/>
                        </a:spcAft>
                      </a:pPr>
                      <a:r>
                        <a:rPr lang="en-GB" sz="2000" dirty="0">
                          <a:effectLst/>
                        </a:rPr>
                        <a:t>in-band blocking</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1.9</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2.2</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TBD</a:t>
                      </a:r>
                    </a:p>
                  </a:txBody>
                  <a:tcPr marL="17780" marR="68580" marT="0" marB="0" anchor="b"/>
                </a:tc>
                <a:extLst>
                  <a:ext uri="{0D108BD9-81ED-4DB2-BD59-A6C34878D82A}">
                    <a16:rowId xmlns:a16="http://schemas.microsoft.com/office/drawing/2014/main" val="2792521932"/>
                  </a:ext>
                </a:extLst>
              </a:tr>
              <a:tr h="394326">
                <a:tc>
                  <a:txBody>
                    <a:bodyPr/>
                    <a:lstStyle/>
                    <a:p>
                      <a:pPr>
                        <a:spcAft>
                          <a:spcPts val="0"/>
                        </a:spcAft>
                      </a:pPr>
                      <a:r>
                        <a:rPr lang="en-GB" sz="2000" dirty="0">
                          <a:effectLst/>
                        </a:rPr>
                        <a:t>receiver intermodulation</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2.0</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2.6</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TBD</a:t>
                      </a:r>
                    </a:p>
                  </a:txBody>
                  <a:tcPr marL="17780" marR="68580" marT="0" marB="0" anchor="b"/>
                </a:tc>
                <a:extLst>
                  <a:ext uri="{0D108BD9-81ED-4DB2-BD59-A6C34878D82A}">
                    <a16:rowId xmlns:a16="http://schemas.microsoft.com/office/drawing/2014/main" val="1783500132"/>
                  </a:ext>
                </a:extLst>
              </a:tr>
            </a:tbl>
          </a:graphicData>
        </a:graphic>
      </p:graphicFrame>
    </p:spTree>
    <p:extLst>
      <p:ext uri="{BB962C8B-B14F-4D97-AF65-F5344CB8AC3E}">
        <p14:creationId xmlns:p14="http://schemas.microsoft.com/office/powerpoint/2010/main" val="20172437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1802</TotalTime>
  <Words>417</Words>
  <Application>Microsoft Office PowerPoint</Application>
  <PresentationFormat>Widescreen</PresentationFormat>
  <Paragraphs>80</Paragraphs>
  <Slides>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游ゴシック</vt:lpstr>
      <vt:lpstr>DengXian</vt:lpstr>
      <vt:lpstr>Arial</vt:lpstr>
      <vt:lpstr>Calibri</vt:lpstr>
      <vt:lpstr>Calibri Light</vt:lpstr>
      <vt:lpstr>Times New Roman</vt:lpstr>
      <vt:lpstr>Office Theme</vt:lpstr>
      <vt:lpstr>WF on MU of receiver directional requirements</vt:lpstr>
      <vt:lpstr>Background</vt:lpstr>
      <vt:lpstr>Way forward on MU for eAAS and NR FR1 OTA receiver directional requirements</vt:lpstr>
      <vt:lpstr>MU values for IAC based on way forward</vt:lpstr>
      <vt:lpstr>MU values for CATR based on way forward</vt:lpstr>
      <vt:lpstr>Final MU values based on way forward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 Ren (Nokia - US)</dc:creator>
  <cp:lastModifiedBy>Ng, Man Hung (Nokia - GB)</cp:lastModifiedBy>
  <cp:revision>193</cp:revision>
  <dcterms:created xsi:type="dcterms:W3CDTF">2016-11-16T01:29:09Z</dcterms:created>
  <dcterms:modified xsi:type="dcterms:W3CDTF">2018-07-04T20:54:55Z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-2141145419</vt:i4>
  </property>
  <property fmtid="{D5CDD505-2E9C-101B-9397-08002B2CF9AE}" pid="3" name="_NewReviewCycle">
    <vt:lpwstr/>
  </property>
  <property fmtid="{D5CDD505-2E9C-101B-9397-08002B2CF9AE}" pid="4" name="_EmailSubject">
    <vt:lpwstr>WF on sub6-GHz  ACLR and ACS</vt:lpwstr>
  </property>
  <property fmtid="{D5CDD505-2E9C-101B-9397-08002B2CF9AE}" pid="5" name="_AuthorEmail">
    <vt:lpwstr>man_hung.ng@nokia.com</vt:lpwstr>
  </property>
  <property fmtid="{D5CDD505-2E9C-101B-9397-08002B2CF9AE}" pid="6" name="_AuthorEmailDisplayName">
    <vt:lpwstr>Ng, Man Hung (Nokia - GB)</vt:lpwstr>
  </property>
</Properties>
</file>