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4" r:id="rId4"/>
    <p:sldId id="266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40" autoAdjust="0"/>
  </p:normalViewPr>
  <p:slideViewPr>
    <p:cSldViewPr>
      <p:cViewPr>
        <p:scale>
          <a:sx n="100" d="100"/>
          <a:sy n="100" d="100"/>
        </p:scale>
        <p:origin x="-510" y="6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#AH-1807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Montreal, Canada, 2th – 6th July,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1296144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Ericsson, Nokia, </a:t>
            </a:r>
            <a:r>
              <a:rPr lang="en-US" altLang="ja-JP" dirty="0" smtClean="0">
                <a:solidFill>
                  <a:schemeClr val="tx1"/>
                </a:solidFill>
              </a:rPr>
              <a:t>Nokia Shanghai Bell</a:t>
            </a:r>
            <a:r>
              <a:rPr lang="en-US" altLang="ja-JP" smtClean="0">
                <a:solidFill>
                  <a:schemeClr val="tx1"/>
                </a:solidFill>
              </a:rPr>
              <a:t>, </a:t>
            </a:r>
            <a:r>
              <a:rPr lang="en-US" altLang="ja-JP" smtClean="0">
                <a:solidFill>
                  <a:schemeClr val="tx1"/>
                </a:solidFill>
              </a:rPr>
              <a:t>ZTE</a:t>
            </a:r>
            <a:r>
              <a:rPr lang="en-US" altLang="ja-JP" dirty="0" smtClean="0">
                <a:solidFill>
                  <a:schemeClr val="tx1"/>
                </a:solidFill>
              </a:rPr>
              <a:t>, CATT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General part of NR BS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R4-1809370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General - 1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046438"/>
          </a:xfrm>
        </p:spPr>
        <p:txBody>
          <a:bodyPr>
            <a:noAutofit/>
          </a:bodyPr>
          <a:lstStyle/>
          <a:p>
            <a:r>
              <a:rPr lang="en-US" sz="1800" dirty="0"/>
              <a:t>Define requirements only for a subset of the BS channel </a:t>
            </a:r>
            <a:r>
              <a:rPr lang="en-US" sz="1800" dirty="0" smtClean="0"/>
              <a:t>bandwidths in TS 38.104</a:t>
            </a:r>
            <a:r>
              <a:rPr lang="en-US" sz="1800" dirty="0"/>
              <a:t>.</a:t>
            </a:r>
          </a:p>
          <a:p>
            <a:r>
              <a:rPr lang="en-US" sz="1800" dirty="0"/>
              <a:t>Applicability</a:t>
            </a:r>
          </a:p>
          <a:p>
            <a:pPr lvl="1"/>
            <a:r>
              <a:rPr lang="en-GB" sz="1600" dirty="0"/>
              <a:t>Apply the BS demodulation test cases according to BS declaration</a:t>
            </a:r>
          </a:p>
          <a:p>
            <a:pPr lvl="1"/>
            <a:r>
              <a:rPr lang="en-GB" sz="1600" dirty="0"/>
              <a:t>FFS if BS is required to pass tests for all declared SCS</a:t>
            </a:r>
          </a:p>
          <a:p>
            <a:pPr lvl="1"/>
            <a:r>
              <a:rPr lang="en-GB" altLang="zh-CN" sz="1600" dirty="0"/>
              <a:t>BS is </a:t>
            </a:r>
            <a:r>
              <a:rPr lang="en-US" altLang="zh-CN" sz="1600" dirty="0"/>
              <a:t>only </a:t>
            </a:r>
            <a:r>
              <a:rPr lang="en-GB" altLang="zh-CN" sz="1600" dirty="0"/>
              <a:t>required to pass tests </a:t>
            </a:r>
            <a:r>
              <a:rPr lang="en-GB" altLang="zh-CN" sz="1600" dirty="0" smtClean="0"/>
              <a:t>for </a:t>
            </a:r>
            <a:r>
              <a:rPr lang="en-GB" altLang="zh-CN" sz="1600" dirty="0"/>
              <a:t>one BW selected from BS declared BWs</a:t>
            </a:r>
            <a:endParaRPr lang="en-GB" sz="1600" dirty="0"/>
          </a:p>
          <a:p>
            <a:pPr lvl="2" algn="just"/>
            <a:r>
              <a:rPr lang="en-US" sz="1400" dirty="0" smtClean="0"/>
              <a:t>In principle, if the selected BW for testing is not in the subset with defined performance requirements, this BW will be tested based on the  </a:t>
            </a:r>
            <a:r>
              <a:rPr lang="en-US" altLang="zh-CN" sz="1400" dirty="0" smtClean="0"/>
              <a:t>requirements of the </a:t>
            </a:r>
            <a:r>
              <a:rPr lang="en-US" sz="1400" dirty="0" smtClean="0"/>
              <a:t>nearest lower BW (i.e. reference BW)  in the subset</a:t>
            </a:r>
            <a:r>
              <a:rPr lang="en-US" altLang="zh-CN" sz="1400" dirty="0" smtClean="0"/>
              <a:t>. </a:t>
            </a:r>
            <a:endParaRPr lang="en-US" sz="1400" strike="sngStrike" dirty="0" smtClean="0"/>
          </a:p>
          <a:p>
            <a:pPr lvl="2" algn="just"/>
            <a:r>
              <a:rPr lang="en-US" altLang="zh-CN" sz="1400" dirty="0" smtClean="0"/>
              <a:t>In the test, the reference BW will be placed in the middle of the BW for PUSCH and PUCCH, FFS for PRACH</a:t>
            </a:r>
            <a:endParaRPr lang="en-GB" sz="1400" dirty="0" smtClean="0"/>
          </a:p>
          <a:p>
            <a:r>
              <a:rPr lang="en-US" sz="1800" dirty="0" smtClean="0"/>
              <a:t>Duplex </a:t>
            </a:r>
            <a:r>
              <a:rPr lang="en-US" sz="1800" dirty="0"/>
              <a:t>mode</a:t>
            </a:r>
          </a:p>
          <a:p>
            <a:pPr lvl="1"/>
            <a:r>
              <a:rPr lang="en-GB" sz="1600" dirty="0"/>
              <a:t>FR1: </a:t>
            </a:r>
            <a:r>
              <a:rPr lang="en-US" sz="1400" dirty="0" smtClean="0"/>
              <a:t> </a:t>
            </a:r>
            <a:r>
              <a:rPr lang="en-US" sz="1400" dirty="0"/>
              <a:t>FDD, TDD and SUL</a:t>
            </a:r>
          </a:p>
          <a:p>
            <a:pPr lvl="1"/>
            <a:r>
              <a:rPr lang="en-US" sz="1600" dirty="0"/>
              <a:t>FR2:  </a:t>
            </a:r>
            <a:r>
              <a:rPr lang="en-US" sz="1400" dirty="0"/>
              <a:t>TDD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dirty="0"/>
              <a:t>General - 2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16624"/>
          </a:xfrm>
        </p:spPr>
        <p:txBody>
          <a:bodyPr>
            <a:normAutofit fontScale="62500" lnSpcReduction="20000"/>
          </a:bodyPr>
          <a:lstStyle/>
          <a:p>
            <a:r>
              <a:rPr lang="en-GB" dirty="0"/>
              <a:t>SCS and Bandwidth</a:t>
            </a:r>
          </a:p>
          <a:p>
            <a:pPr lvl="1"/>
            <a:r>
              <a:rPr lang="en-GB" dirty="0" smtClean="0"/>
              <a:t>Below </a:t>
            </a:r>
            <a:r>
              <a:rPr lang="en-GB" dirty="0"/>
              <a:t>bandwidth is agreed as the minimum set, additional test cases can be defined based on operators’ request. </a:t>
            </a:r>
            <a:endParaRPr lang="en-US" dirty="0"/>
          </a:p>
          <a:p>
            <a:pPr lvl="1"/>
            <a:r>
              <a:rPr lang="en-GB" dirty="0"/>
              <a:t>FFS: if RF decision on BW needs to be taken into account.</a:t>
            </a:r>
            <a:endParaRPr lang="en-US" dirty="0"/>
          </a:p>
          <a:p>
            <a:pPr lvl="2"/>
            <a:r>
              <a:rPr lang="en-GB" dirty="0"/>
              <a:t>15kHz: 10MHz, 20MHz</a:t>
            </a:r>
            <a:endParaRPr lang="en-US" dirty="0"/>
          </a:p>
          <a:p>
            <a:pPr lvl="2"/>
            <a:r>
              <a:rPr lang="en-GB" dirty="0"/>
              <a:t>30kHz: 20MHz, 40MHz, 100MHz</a:t>
            </a:r>
            <a:endParaRPr lang="en-US" dirty="0"/>
          </a:p>
          <a:p>
            <a:pPr lvl="2"/>
            <a:r>
              <a:rPr lang="en-GB" dirty="0"/>
              <a:t>60kHz(FR2): 100MHz</a:t>
            </a:r>
            <a:endParaRPr lang="en-US" dirty="0"/>
          </a:p>
          <a:p>
            <a:pPr lvl="2"/>
            <a:r>
              <a:rPr lang="en-GB" dirty="0"/>
              <a:t>120kHz: 100MHz, 200MHz</a:t>
            </a:r>
            <a:endParaRPr lang="en-US" dirty="0"/>
          </a:p>
          <a:p>
            <a:pPr lvl="1"/>
            <a:r>
              <a:rPr lang="en-GB" dirty="0"/>
              <a:t>Below is requested by operators as additional cases</a:t>
            </a:r>
            <a:endParaRPr lang="en-US" dirty="0"/>
          </a:p>
          <a:p>
            <a:pPr lvl="2"/>
            <a:r>
              <a:rPr lang="en-GB" dirty="0"/>
              <a:t>30kHz: 60MHz, 80MHz</a:t>
            </a:r>
            <a:endParaRPr lang="en-US" dirty="0"/>
          </a:p>
          <a:p>
            <a:pPr lvl="2"/>
            <a:r>
              <a:rPr lang="en-GB" dirty="0"/>
              <a:t>120kHz: 50MHz</a:t>
            </a:r>
            <a:endParaRPr lang="en-US" dirty="0"/>
          </a:p>
          <a:p>
            <a:endParaRPr lang="en-GB" sz="3100" dirty="0"/>
          </a:p>
          <a:p>
            <a:r>
              <a:rPr lang="en-GB" sz="3100" dirty="0"/>
              <a:t>TDD UL-DL configuration</a:t>
            </a:r>
          </a:p>
          <a:p>
            <a:pPr lvl="1"/>
            <a:r>
              <a:rPr lang="en-GB" sz="2600" dirty="0"/>
              <a:t>FR1: FFS which UL/DL configuration is used for the TDD tests</a:t>
            </a:r>
            <a:endParaRPr lang="en-US" sz="2600" dirty="0"/>
          </a:p>
          <a:p>
            <a:pPr lvl="1"/>
            <a:r>
              <a:rPr lang="en-GB" sz="2600" dirty="0"/>
              <a:t>FR2:</a:t>
            </a:r>
            <a:endParaRPr lang="en-US" sz="2600" dirty="0"/>
          </a:p>
          <a:p>
            <a:pPr lvl="2"/>
            <a:r>
              <a:rPr lang="en-GB" sz="2000" dirty="0"/>
              <a:t>Option 1: {DDDSU}, S = {D10, G2, U2}</a:t>
            </a:r>
            <a:endParaRPr lang="en-US" sz="2000" dirty="0"/>
          </a:p>
          <a:p>
            <a:pPr lvl="2"/>
            <a:r>
              <a:rPr lang="en-GB" sz="2000" dirty="0"/>
              <a:t>Option 2: {DDSU}, S={D11, G3}</a:t>
            </a:r>
          </a:p>
          <a:p>
            <a:pPr lvl="2"/>
            <a:r>
              <a:rPr lang="en-GB" sz="2000" dirty="0"/>
              <a:t>Option 3: </a:t>
            </a:r>
            <a:r>
              <a:rPr lang="en-GB" altLang="zh-CN" sz="2000" dirty="0"/>
              <a:t>{DDSU}, S={D8, G3, U3}</a:t>
            </a:r>
          </a:p>
          <a:p>
            <a:pPr lvl="2"/>
            <a:r>
              <a:rPr lang="en-GB" sz="2000" dirty="0"/>
              <a:t>Option 4: {DDDSDDDSUU}, S={D10,G2,U2} </a:t>
            </a:r>
            <a:endParaRPr lang="en-US" sz="2000" dirty="0"/>
          </a:p>
          <a:p>
            <a:pPr lvl="2"/>
            <a:r>
              <a:rPr lang="en-GB" sz="2000" dirty="0"/>
              <a:t>Other options not precluded</a:t>
            </a:r>
            <a:endParaRPr lang="en-US" sz="2000" dirty="0"/>
          </a:p>
          <a:p>
            <a:pPr lvl="1"/>
            <a:r>
              <a:rPr lang="en-GB" sz="2600" dirty="0"/>
              <a:t>FFS if requirement should be defined for one or multiple UL/DL configuration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263803C-870F-4C77-ACC2-D68880F37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General - 3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7D11CC2-F44A-4C43-ACCC-FF39C8ACC8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PT-RS</a:t>
            </a:r>
          </a:p>
          <a:p>
            <a:pPr lvl="1"/>
            <a:r>
              <a:rPr lang="en-GB" sz="2600" dirty="0"/>
              <a:t>PTRS will be configured in FR2 test cases. </a:t>
            </a:r>
            <a:endParaRPr lang="en-US" sz="2600" dirty="0"/>
          </a:p>
          <a:p>
            <a:pPr lvl="1"/>
            <a:r>
              <a:rPr lang="en-GB" sz="2600" dirty="0"/>
              <a:t>FFS whether PN is modelled in the test cases. </a:t>
            </a:r>
          </a:p>
          <a:p>
            <a:pPr lvl="1"/>
            <a:r>
              <a:rPr lang="en-GB" sz="2600" dirty="0"/>
              <a:t>Companies are encouraged to input the studies on impact of PN.</a:t>
            </a:r>
          </a:p>
          <a:p>
            <a:endParaRPr lang="en-GB" dirty="0"/>
          </a:p>
          <a:p>
            <a:r>
              <a:rPr lang="en-GB" dirty="0"/>
              <a:t>Antenna configuration</a:t>
            </a:r>
          </a:p>
          <a:p>
            <a:pPr lvl="1"/>
            <a:r>
              <a:rPr lang="en-GB" sz="2600" dirty="0"/>
              <a:t>FR1 conducted: 2Rx, 4Rx, 8Rx. </a:t>
            </a:r>
          </a:p>
          <a:p>
            <a:pPr lvl="1"/>
            <a:r>
              <a:rPr lang="en-GB" sz="2600" dirty="0"/>
              <a:t>FFS solutions to conduct conformance testing for BS with &gt;8 antenna connectors.</a:t>
            </a:r>
          </a:p>
          <a:p>
            <a:pPr lvl="1">
              <a:buNone/>
            </a:pPr>
            <a:r>
              <a:rPr lang="en-GB" sz="2600" dirty="0"/>
              <a:t> </a:t>
            </a:r>
          </a:p>
          <a:p>
            <a:r>
              <a:rPr lang="en-US" altLang="zh-CN" dirty="0"/>
              <a:t>Applicability rule for </a:t>
            </a:r>
            <a:r>
              <a:rPr lang="en-GB" dirty="0"/>
              <a:t>CA, EN-DC, SUL</a:t>
            </a:r>
            <a:endParaRPr lang="en-US" dirty="0"/>
          </a:p>
          <a:p>
            <a:pPr lvl="1"/>
            <a:r>
              <a:rPr lang="en-GB" sz="2600" dirty="0"/>
              <a:t>NR CA: same applicability as in LTE</a:t>
            </a:r>
            <a:endParaRPr lang="en-US" sz="2600" dirty="0"/>
          </a:p>
          <a:p>
            <a:pPr lvl="1"/>
            <a:r>
              <a:rPr lang="en-GB" sz="2600" dirty="0"/>
              <a:t>EN-DC: FFS</a:t>
            </a:r>
            <a:endParaRPr lang="en-US" sz="2600" dirty="0"/>
          </a:p>
          <a:p>
            <a:pPr lvl="1"/>
            <a:r>
              <a:rPr lang="en-GB" sz="2600" dirty="0"/>
              <a:t>SUL: reuse FDD</a:t>
            </a:r>
          </a:p>
        </p:txBody>
      </p:sp>
    </p:spTree>
    <p:extLst>
      <p:ext uri="{BB962C8B-B14F-4D97-AF65-F5344CB8AC3E}">
        <p14:creationId xmlns="" xmlns:p14="http://schemas.microsoft.com/office/powerpoint/2010/main" val="1812283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</TotalTime>
  <Words>410</Words>
  <Application>Microsoft Office PowerPoint</Application>
  <PresentationFormat>On-screen Show (4:3)</PresentationFormat>
  <Paragraphs>50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3GPP TSG-RAN WG4 Meeting #AH-1807  Montreal, Canada, 2th – 6th July, 2018</vt:lpstr>
      <vt:lpstr>General - 1</vt:lpstr>
      <vt:lpstr>General - 2</vt:lpstr>
      <vt:lpstr>General - 3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216</cp:revision>
  <dcterms:created xsi:type="dcterms:W3CDTF">2016-01-12T08:39:50Z</dcterms:created>
  <dcterms:modified xsi:type="dcterms:W3CDTF">2018-07-06T18:53:58Z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(3)u3hzGzvkbb5GhGFg7uTc4q//JuN2CJds3N+e0NJInMC6mu6MK9mTLmkX1ZENwr9BlzkC9XdB
zVlrvWgXJHIrmkQVEkPTCFJR49ugVLhi9G7kLU7Rv2SEoLgb2Z/LS2hMvfCNYbEW45J6qGU5
6Bc23ontkKI7hYh5+uDGjHm2zcF3eIw2g0bR7otMZrbUU8vj0t2jvOmyOGzTnT/t1m1TE+ez
Elcea/GIrQORPE0r3N</vt:lpwstr>
  </property>
  <property fmtid="{D5CDD505-2E9C-101B-9397-08002B2CF9AE}" pid="3" name="_2015_ms_pID_7253431">
    <vt:lpwstr>Ror+3bsxVLeP9H+mU3QEITRYQDBts0c+QxgPUIgMnQPRowkJTO53IN
C3Y7UUjGj0xFl7C7BzUNvnTh7tFeH2KhKRH7dDSP/oc8RUZoyjas8jV80UacihiTgXng7wMl
hAzC1z1fuGiMBWg3JpVuM3wv7C7spyPLF+mksN6LCq/sasM2/Q2p4lSGI9X1uC6h5GyS3nbG
l3ON/ox0T+X/1xncFpCpXbrTfkRP7mlCAw+g</vt:lpwstr>
  </property>
  <property fmtid="{D5CDD505-2E9C-101B-9397-08002B2CF9AE}" pid="4" name="_2015_ms_pID_7253432">
    <vt:lpwstr>qgnxKVceLEMynBIK3LOb2U54bAINr7HAK+pw
PanEq0l+KDVeo8xAuaONfhiJAzYllCGNW9hCSM04gyHh/srE49I=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1530903228</vt:lpwstr>
  </property>
</Properties>
</file>