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383" r:id="rId6"/>
    <p:sldId id="370" r:id="rId7"/>
    <p:sldId id="376" r:id="rId8"/>
    <p:sldId id="377" r:id="rId9"/>
    <p:sldId id="378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87234" autoAdjust="0"/>
  </p:normalViewPr>
  <p:slideViewPr>
    <p:cSldViewPr>
      <p:cViewPr varScale="1">
        <p:scale>
          <a:sx n="72" d="100"/>
          <a:sy n="72" d="100"/>
        </p:scale>
        <p:origin x="132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05.07.2018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7/5/2018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Summary of operators input on the TDD patterns for NR UE performance tests in Rel-15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Ericsson 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14331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#AH</a:t>
            </a:r>
            <a:r>
              <a:rPr lang="sv-SE" altLang="zh-CN" sz="1800" b="1" dirty="0"/>
              <a:t>201807</a:t>
            </a:r>
            <a:br>
              <a:rPr lang="en-US" altLang="zh-CN" sz="1800" b="1" dirty="0"/>
            </a:br>
            <a:r>
              <a:rPr lang="en-GB" sz="1800" b="1" dirty="0"/>
              <a:t>Montreal, Canada, 27 Nov - 1 Dec 2017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GB" sz="1800" b="1" dirty="0"/>
              <a:t>5.4.1.3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R4-1809351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56B99-E885-4C48-AF67-9D646A511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work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6C175C-2ECF-40B6-9BF0-FE4C686D4B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The work plan for UE performance WI was agreed in R4-1808029.</a:t>
            </a:r>
            <a:endParaRPr lang="sv-SE" sz="2000" dirty="0"/>
          </a:p>
          <a:p>
            <a:pPr lvl="1"/>
            <a:r>
              <a:rPr lang="en-GB" sz="1600" b="1" dirty="0"/>
              <a:t>Phase 0: Overall test scope, generic common test set-up and channel modelling, specification skeleton</a:t>
            </a:r>
            <a:endParaRPr lang="sv-SE" sz="2400" dirty="0"/>
          </a:p>
          <a:p>
            <a:pPr lvl="1"/>
            <a:r>
              <a:rPr lang="en-GB" sz="1600" b="1" dirty="0"/>
              <a:t>Phase 1: Completion 1</a:t>
            </a:r>
            <a:r>
              <a:rPr lang="en-GB" sz="1600" b="1" baseline="30000" dirty="0"/>
              <a:t>st</a:t>
            </a:r>
            <a:r>
              <a:rPr lang="en-GB" sz="1600" b="1" dirty="0"/>
              <a:t> bullet of test cases (RAN4 July Ad-hoc, RAN4#88)</a:t>
            </a:r>
            <a:endParaRPr lang="sv-SE" sz="2400" dirty="0"/>
          </a:p>
          <a:p>
            <a:pPr lvl="2" fontAlgn="auto"/>
            <a:r>
              <a:rPr lang="en-GB" sz="1600" dirty="0" err="1"/>
              <a:t>Demod</a:t>
            </a:r>
            <a:r>
              <a:rPr lang="en-GB" sz="1600" dirty="0"/>
              <a:t>: </a:t>
            </a:r>
            <a:endParaRPr lang="sv-SE" sz="1600" dirty="0"/>
          </a:p>
          <a:p>
            <a:pPr lvl="3" fontAlgn="auto"/>
            <a:r>
              <a:rPr lang="en-GB" sz="1800" dirty="0"/>
              <a:t>PDSCH: Normal test cases with single carrier</a:t>
            </a:r>
            <a:endParaRPr lang="sv-SE" sz="1800" dirty="0"/>
          </a:p>
          <a:p>
            <a:pPr lvl="3" fontAlgn="auto"/>
            <a:r>
              <a:rPr lang="en-GB" sz="1800" dirty="0"/>
              <a:t>PDCCH</a:t>
            </a:r>
            <a:endParaRPr lang="sv-SE" sz="1800" dirty="0"/>
          </a:p>
          <a:p>
            <a:pPr lvl="2" fontAlgn="auto"/>
            <a:r>
              <a:rPr lang="en-GB" sz="1600" dirty="0"/>
              <a:t>CSI: CQI (static), PMI, RI test cases</a:t>
            </a:r>
            <a:endParaRPr lang="sv-SE" sz="1600" dirty="0"/>
          </a:p>
          <a:p>
            <a:pPr lvl="1"/>
            <a:r>
              <a:rPr lang="en-GB" sz="1600" b="1" dirty="0"/>
              <a:t>Phase 2: Completion 2</a:t>
            </a:r>
            <a:r>
              <a:rPr lang="en-GB" sz="1600" b="1" baseline="30000" dirty="0"/>
              <a:t>nd</a:t>
            </a:r>
            <a:r>
              <a:rPr lang="en-GB" sz="1600" b="1" dirty="0"/>
              <a:t> bullet of test cases (RAN4#88bis, RAN4#89)</a:t>
            </a:r>
            <a:endParaRPr lang="sv-SE" sz="2400" dirty="0"/>
          </a:p>
          <a:p>
            <a:pPr lvl="2" fontAlgn="auto"/>
            <a:r>
              <a:rPr lang="en-GB" sz="1600" dirty="0" err="1"/>
              <a:t>Demod</a:t>
            </a:r>
            <a:r>
              <a:rPr lang="en-GB" sz="1600" dirty="0"/>
              <a:t>: </a:t>
            </a:r>
            <a:endParaRPr lang="sv-SE" sz="1600" dirty="0"/>
          </a:p>
          <a:p>
            <a:pPr lvl="3" fontAlgn="auto"/>
            <a:r>
              <a:rPr lang="en-GB" sz="1800" dirty="0"/>
              <a:t>PDSCH: SDR test, CA/DC/SUL test cases if any</a:t>
            </a:r>
            <a:endParaRPr lang="sv-SE" sz="1800" dirty="0"/>
          </a:p>
          <a:p>
            <a:pPr lvl="3" fontAlgn="auto"/>
            <a:r>
              <a:rPr lang="en-GB" sz="1800" dirty="0"/>
              <a:t>PBCH if any</a:t>
            </a:r>
            <a:endParaRPr lang="sv-SE" sz="1800" dirty="0"/>
          </a:p>
          <a:p>
            <a:pPr lvl="2" fontAlgn="auto"/>
            <a:r>
              <a:rPr lang="en-GB" sz="1600" dirty="0"/>
              <a:t>CSI: CQI (fading), L1-RSRP, CRI test cases if any</a:t>
            </a:r>
            <a:endParaRPr lang="sv-SE" sz="16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19AFA8-F025-4360-839D-BB45852B1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1778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8D59-B71B-4A1B-BA4D-32873256B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AC9B6B-2A35-4546-B0AD-4F0014BF0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000" dirty="0"/>
              <a:t>Different operators/</a:t>
            </a:r>
            <a:r>
              <a:rPr lang="sv-SE" sz="2000" dirty="0" err="1"/>
              <a:t>countries</a:t>
            </a:r>
            <a:r>
              <a:rPr lang="sv-SE" sz="2000" dirty="0"/>
              <a:t>/regions </a:t>
            </a:r>
            <a:r>
              <a:rPr lang="sv-SE" sz="2000" dirty="0" err="1"/>
              <a:t>have</a:t>
            </a:r>
            <a:r>
              <a:rPr lang="sv-SE" sz="2000" dirty="0"/>
              <a:t> different planning and </a:t>
            </a:r>
            <a:r>
              <a:rPr lang="sv-SE" sz="2000" dirty="0" err="1"/>
              <a:t>considerations</a:t>
            </a:r>
            <a:r>
              <a:rPr lang="sv-SE" sz="2000" dirty="0"/>
              <a:t> on TDD </a:t>
            </a:r>
            <a:r>
              <a:rPr lang="sv-SE" sz="2000" dirty="0" err="1"/>
              <a:t>patterns</a:t>
            </a:r>
            <a:r>
              <a:rPr lang="sv-SE" sz="2000" dirty="0"/>
              <a:t> for different </a:t>
            </a:r>
            <a:r>
              <a:rPr lang="sv-SE" sz="2000" dirty="0" err="1"/>
              <a:t>frequency</a:t>
            </a:r>
            <a:r>
              <a:rPr lang="sv-SE" sz="2000" dirty="0"/>
              <a:t> bands. </a:t>
            </a:r>
          </a:p>
          <a:p>
            <a:r>
              <a:rPr lang="sv-SE" sz="2000" dirty="0"/>
              <a:t>The TDD </a:t>
            </a:r>
            <a:r>
              <a:rPr lang="sv-SE" sz="2000" dirty="0" err="1"/>
              <a:t>config</a:t>
            </a:r>
            <a:r>
              <a:rPr lang="sv-SE" sz="2000" dirty="0"/>
              <a:t> for the test set-</a:t>
            </a:r>
            <a:r>
              <a:rPr lang="sv-SE" sz="2000" dirty="0" err="1"/>
              <a:t>up</a:t>
            </a:r>
            <a:r>
              <a:rPr lang="sv-SE" sz="2000" dirty="0"/>
              <a:t> is still </a:t>
            </a:r>
            <a:r>
              <a:rPr lang="sv-SE" sz="2000" dirty="0" err="1"/>
              <a:t>open</a:t>
            </a:r>
            <a:r>
              <a:rPr lang="sv-SE" sz="2000" dirty="0"/>
              <a:t> for UE </a:t>
            </a:r>
            <a:r>
              <a:rPr lang="sv-SE" sz="2000" dirty="0" err="1"/>
              <a:t>performance</a:t>
            </a:r>
            <a:r>
              <a:rPr lang="sv-SE" sz="2000" dirty="0"/>
              <a:t> tests </a:t>
            </a:r>
            <a:r>
              <a:rPr lang="sv-SE" sz="2000" dirty="0" err="1"/>
              <a:t>except</a:t>
            </a:r>
            <a:r>
              <a:rPr lang="sv-SE" sz="2000" dirty="0"/>
              <a:t> the FR1 15kHz </a:t>
            </a:r>
            <a:r>
              <a:rPr lang="sv-SE" sz="2000" dirty="0" err="1"/>
              <a:t>was</a:t>
            </a:r>
            <a:r>
              <a:rPr lang="sv-SE" sz="2000" dirty="0"/>
              <a:t> </a:t>
            </a:r>
            <a:r>
              <a:rPr lang="sv-SE" sz="2000" dirty="0" err="1"/>
              <a:t>agreed</a:t>
            </a:r>
            <a:r>
              <a:rPr lang="sv-SE" sz="2000" dirty="0"/>
              <a:t> as </a:t>
            </a:r>
            <a:r>
              <a:rPr lang="sv-SE" sz="2000" dirty="0" err="1"/>
              <a:t>following</a:t>
            </a:r>
            <a:r>
              <a:rPr lang="sv-SE" sz="2000" dirty="0"/>
              <a:t> </a:t>
            </a:r>
            <a:r>
              <a:rPr lang="sv-SE" sz="2000" dirty="0" err="1"/>
              <a:t>with</a:t>
            </a:r>
            <a:r>
              <a:rPr lang="sv-SE" sz="2000" dirty="0"/>
              <a:t> the </a:t>
            </a:r>
            <a:r>
              <a:rPr lang="sv-SE" sz="2000" dirty="0" err="1"/>
              <a:t>purpose</a:t>
            </a:r>
            <a:r>
              <a:rPr lang="sv-SE" sz="2000" dirty="0"/>
              <a:t> to </a:t>
            </a:r>
            <a:r>
              <a:rPr lang="sv-SE" sz="2000" dirty="0" err="1"/>
              <a:t>align</a:t>
            </a:r>
            <a:r>
              <a:rPr lang="sv-SE" sz="2000" dirty="0"/>
              <a:t> the LTE config#2</a:t>
            </a:r>
          </a:p>
          <a:p>
            <a:pPr lvl="1"/>
            <a:r>
              <a:rPr lang="en-GB" sz="1800" dirty="0"/>
              <a:t>FR1: </a:t>
            </a:r>
          </a:p>
          <a:p>
            <a:pPr lvl="2"/>
            <a:r>
              <a:rPr lang="en-GB" sz="1600" dirty="0"/>
              <a:t>15 kHz: DDDSU(aligned with LTE config#2 with 5ms periodicity)</a:t>
            </a:r>
            <a:endParaRPr lang="sv-SE" sz="1600" dirty="0"/>
          </a:p>
          <a:p>
            <a:pPr lvl="3"/>
            <a:r>
              <a:rPr lang="en-GB" sz="1400" dirty="0"/>
              <a:t>S = 12D+1Gp+1U</a:t>
            </a:r>
            <a:endParaRPr lang="sv-SE" sz="1400" dirty="0"/>
          </a:p>
          <a:p>
            <a:r>
              <a:rPr lang="en-US" sz="2000" dirty="0"/>
              <a:t>The purpose of UE performance tests should reflect the practical networks based on actual deployment from operators.</a:t>
            </a:r>
          </a:p>
          <a:p>
            <a:r>
              <a:rPr lang="en-US" sz="2000" dirty="0"/>
              <a:t>In this document summarizes the preference from different operators for different SCS and FR with represents present in this AH meeting.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82719D-29DB-4E79-A19F-88926CD02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542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76F3D-393D-4F65-AE11-3E1810657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05A6BC-CA1B-45A5-A0D6-3E15690E8A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3657600" cy="4906963"/>
          </a:xfrm>
        </p:spPr>
        <p:txBody>
          <a:bodyPr/>
          <a:lstStyle/>
          <a:p>
            <a:r>
              <a:rPr lang="en-US" dirty="0"/>
              <a:t>30kHz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6AFDEA-8891-453F-8BEB-BA2837A4E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52FF8C7-5D8F-4AE8-9640-613437B0F8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501621"/>
              </p:ext>
            </p:extLst>
          </p:nvPr>
        </p:nvGraphicFramePr>
        <p:xfrm>
          <a:off x="430696" y="1981200"/>
          <a:ext cx="8229599" cy="2109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9504">
                  <a:extLst>
                    <a:ext uri="{9D8B030D-6E8A-4147-A177-3AD203B41FA5}">
                      <a16:colId xmlns:a16="http://schemas.microsoft.com/office/drawing/2014/main" val="2782443385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619336122"/>
                    </a:ext>
                  </a:extLst>
                </a:gridCol>
                <a:gridCol w="2952808">
                  <a:extLst>
                    <a:ext uri="{9D8B030D-6E8A-4147-A177-3AD203B41FA5}">
                      <a16:colId xmlns:a16="http://schemas.microsoft.com/office/drawing/2014/main" val="1997315666"/>
                    </a:ext>
                  </a:extLst>
                </a:gridCol>
                <a:gridCol w="2202287">
                  <a:extLst>
                    <a:ext uri="{9D8B030D-6E8A-4147-A177-3AD203B41FA5}">
                      <a16:colId xmlns:a16="http://schemas.microsoft.com/office/drawing/2014/main" val="2018711956"/>
                    </a:ext>
                  </a:extLst>
                </a:gridCol>
              </a:tblGrid>
              <a:tr h="3742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800">
                          <a:effectLst/>
                        </a:rPr>
                        <a:t>Region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546" marR="69546" marT="34773" marB="3477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Operators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First prior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546" marR="69546" marT="34773" marB="3477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Second prior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546" marR="69546" marT="34773" marB="34773"/>
                </a:tc>
                <a:extLst>
                  <a:ext uri="{0D108BD9-81ED-4DB2-BD59-A6C34878D82A}">
                    <a16:rowId xmlns:a16="http://schemas.microsoft.com/office/drawing/2014/main" val="3951538766"/>
                  </a:ext>
                </a:extLst>
              </a:tr>
              <a:tr h="3742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Japan 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546" marR="69546" marT="34773" marB="3477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DCM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7D1S2U, S =  6D:4G:4U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546" marR="69546" marT="34773" marB="3477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800">
                          <a:effectLst/>
                        </a:rPr>
                        <a:t>SU, </a:t>
                      </a:r>
                      <a:r>
                        <a:rPr lang="en-GB" sz="1800">
                          <a:effectLst/>
                        </a:rPr>
                        <a:t>S=12D:2G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546" marR="69546" marT="34773" marB="34773"/>
                </a:tc>
                <a:extLst>
                  <a:ext uri="{0D108BD9-81ED-4DB2-BD59-A6C34878D82A}">
                    <a16:rowId xmlns:a16="http://schemas.microsoft.com/office/drawing/2014/main" val="2187413289"/>
                  </a:ext>
                </a:extLst>
              </a:tr>
              <a:tr h="8698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China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546" marR="69546" marT="34773" marB="3477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CMCC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DDDSUDDSUU, S1(D,GP,U)=[10, 4, 0], S2(D, GP, U) = [10,4,0]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546" marR="69546" marT="34773" marB="3477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DDSU, </a:t>
                      </a:r>
                      <a:r>
                        <a:rPr lang="en-GB" sz="1800" dirty="0">
                          <a:effectLst/>
                        </a:rPr>
                        <a:t>S (D, GP, U) = [10,4,0]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546" marR="69546" marT="34773" marB="34773"/>
                </a:tc>
                <a:extLst>
                  <a:ext uri="{0D108BD9-81ED-4DB2-BD59-A6C34878D82A}">
                    <a16:rowId xmlns:a16="http://schemas.microsoft.com/office/drawing/2014/main" val="3022068405"/>
                  </a:ext>
                </a:extLst>
              </a:tr>
              <a:tr h="4684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Europe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546" marR="69546" marT="34773" marB="3477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Orange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DDDSU, S=10D:2G:2U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546" marR="69546" marT="34773" marB="34773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7D1S2U, S =  </a:t>
                      </a:r>
                      <a:r>
                        <a:rPr lang="sv-SE" sz="1800" dirty="0">
                          <a:effectLst/>
                        </a:rPr>
                        <a:t>TBD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9546" marR="69546" marT="34773" marB="34773"/>
                </a:tc>
                <a:extLst>
                  <a:ext uri="{0D108BD9-81ED-4DB2-BD59-A6C34878D82A}">
                    <a16:rowId xmlns:a16="http://schemas.microsoft.com/office/drawing/2014/main" val="14319162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7494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14A16-AA17-4D9D-8FD3-D7B19437F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E00E43-8F20-4730-9BC5-35BB2F91A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7848600" cy="4906963"/>
          </a:xfrm>
        </p:spPr>
        <p:txBody>
          <a:bodyPr/>
          <a:lstStyle/>
          <a:p>
            <a:r>
              <a:rPr lang="en-US" dirty="0"/>
              <a:t>60kHz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120kHz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D9B817-C613-4CD2-BC83-385831F8B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EFA77F7-61EB-471D-871E-3A2452B448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746616"/>
              </p:ext>
            </p:extLst>
          </p:nvPr>
        </p:nvGraphicFramePr>
        <p:xfrm>
          <a:off x="647700" y="4121354"/>
          <a:ext cx="8229600" cy="145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852489424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613549657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4166038616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3912410523"/>
                    </a:ext>
                  </a:extLst>
                </a:gridCol>
              </a:tblGrid>
              <a:tr h="4019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800">
                          <a:effectLst/>
                        </a:rPr>
                        <a:t>Region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909" marR="71909" marT="35955" marB="3595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Operators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First prior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909" marR="71909" marT="35955" marB="3595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Second prior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909" marR="71909" marT="35955" marB="35955"/>
                </a:tc>
                <a:extLst>
                  <a:ext uri="{0D108BD9-81ED-4DB2-BD59-A6C34878D82A}">
                    <a16:rowId xmlns:a16="http://schemas.microsoft.com/office/drawing/2014/main" val="804807155"/>
                  </a:ext>
                </a:extLst>
              </a:tr>
              <a:tr h="4019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Japan 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909" marR="71909" marT="35955" marB="3595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DCM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DDDSU, S=10D:2G:2U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909" marR="71909" marT="35955" marB="3595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800">
                          <a:effectLst/>
                        </a:rPr>
                        <a:t>DSUU, S=12D:2G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909" marR="71909" marT="35955" marB="35955"/>
                </a:tc>
                <a:extLst>
                  <a:ext uri="{0D108BD9-81ED-4DB2-BD59-A6C34878D82A}">
                    <a16:rowId xmlns:a16="http://schemas.microsoft.com/office/drawing/2014/main" val="1593195643"/>
                  </a:ext>
                </a:extLst>
              </a:tr>
              <a:tr h="4289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US 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909" marR="71909" marT="35955" marB="3595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AT&amp;T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DDSU, S=11D+3G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909" marR="71909" marT="35955" marB="35955"/>
                </a:tc>
                <a:tc>
                  <a:txBody>
                    <a:bodyPr/>
                    <a:lstStyle/>
                    <a:p>
                      <a:endParaRPr lang="sv-SE" sz="18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909" marR="71909" marT="35955" marB="35955"/>
                </a:tc>
                <a:extLst>
                  <a:ext uri="{0D108BD9-81ED-4DB2-BD59-A6C34878D82A}">
                    <a16:rowId xmlns:a16="http://schemas.microsoft.com/office/drawing/2014/main" val="3718718224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06E0B91-F2C9-41B5-BA18-35A2007571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91269"/>
              </p:ext>
            </p:extLst>
          </p:nvPr>
        </p:nvGraphicFramePr>
        <p:xfrm>
          <a:off x="644387" y="1850296"/>
          <a:ext cx="6572250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0750">
                  <a:extLst>
                    <a:ext uri="{9D8B030D-6E8A-4147-A177-3AD203B41FA5}">
                      <a16:colId xmlns:a16="http://schemas.microsoft.com/office/drawing/2014/main" val="2334791961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1586728420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172909440"/>
                    </a:ext>
                  </a:extLst>
                </a:gridCol>
              </a:tblGrid>
              <a:tr h="6908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800">
                          <a:effectLst/>
                        </a:rPr>
                        <a:t>Region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Operators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First prior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9545494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US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AT&amp;T</a:t>
                      </a:r>
                      <a:endParaRPr lang="sv-SE" sz="18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DDSU, S=11D+3G</a:t>
                      </a:r>
                      <a:endParaRPr lang="sv-SE" sz="1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0053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6204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340E8-FFB3-42DA-9DCE-32122E092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for TDD patterns for NR UE performance tests in Rel-15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D8229-999A-4921-BD3B-B4C85E182F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The UE performance tests should be defined based on the operators actual deployment plan to reflect the practical network condition</a:t>
            </a:r>
          </a:p>
          <a:p>
            <a:r>
              <a:rPr lang="en-US" sz="2000" dirty="0"/>
              <a:t>The total number of tests for PDSCH alignment should be considered as manageable for first round alignment in Aug meeting.</a:t>
            </a:r>
          </a:p>
          <a:p>
            <a:r>
              <a:rPr lang="en-US" sz="2000" dirty="0"/>
              <a:t>The first prior from each region and each SCS has the same level of priority when it comes to test setup</a:t>
            </a:r>
          </a:p>
          <a:p>
            <a:pPr lvl="1"/>
            <a:r>
              <a:rPr lang="en-US" sz="1800" dirty="0"/>
              <a:t>Similar test scope should be covered for each TDD pattern as first prior e.g. MIMO config, channel model with doppler, MCS, etc.</a:t>
            </a:r>
          </a:p>
          <a:p>
            <a:pPr lvl="1"/>
            <a:r>
              <a:rPr lang="en-US" sz="1800" dirty="0"/>
              <a:t>First prior should be considered for Phase 1 and collected with alignment results in Aug meeting</a:t>
            </a:r>
          </a:p>
          <a:p>
            <a:r>
              <a:rPr lang="en-US" sz="2000" dirty="0"/>
              <a:t>The second prior test will be defined with UE performance tests after first prior test set is completed, pending on the completed date if it’s included in Rel-15.</a:t>
            </a:r>
          </a:p>
          <a:p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7A20D1-9876-49B7-ACA2-B1CCEF9B8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554905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www.w3.org/XML/1998/namespace"/>
    <ds:schemaRef ds:uri="17c5c574-4f42-45b3-8a7f-77d8e859d074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purl.org/dc/terms/"/>
    <ds:schemaRef ds:uri="66EEDB98-F073-460B-B9B0-9643F9FE785E"/>
    <ds:schemaRef ds:uri="http://purl.org/dc/dcmitype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11832</TotalTime>
  <Words>548</Words>
  <Application>Microsoft Office PowerPoint</Application>
  <PresentationFormat>On-screen Show (4:3)</PresentationFormat>
  <Paragraphs>80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SimSun</vt:lpstr>
      <vt:lpstr>SimSun</vt:lpstr>
      <vt:lpstr>Arial</vt:lpstr>
      <vt:lpstr>Calibri</vt:lpstr>
      <vt:lpstr>Times New Roman</vt:lpstr>
      <vt:lpstr>Office Theme</vt:lpstr>
      <vt:lpstr>Summary of operators input on the TDD patterns for NR UE performance tests in Rel-15</vt:lpstr>
      <vt:lpstr>Agreed work plan</vt:lpstr>
      <vt:lpstr>Background</vt:lpstr>
      <vt:lpstr>FR1</vt:lpstr>
      <vt:lpstr>FR2</vt:lpstr>
      <vt:lpstr>WF for TDD patterns for NR UE performance tests in Rel-15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maomao.chen@ericsson.com</dc:creator>
  <cp:keywords>CTPClassification=:VisualMarkings=, CTPClassification=CTP_PUBLIC:VisualMarkings=</cp:keywords>
  <cp:lastModifiedBy>Maomao Chen</cp:lastModifiedBy>
  <cp:revision>915</cp:revision>
  <dcterms:created xsi:type="dcterms:W3CDTF">2013-05-13T16:02:00Z</dcterms:created>
  <dcterms:modified xsi:type="dcterms:W3CDTF">2018-07-05T19:36:50Z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f290690f-63ec-4850-aac4-d1721b903bc1</vt:lpwstr>
  </property>
  <property fmtid="{D5CDD505-2E9C-101B-9397-08002B2CF9AE}" pid="7" name="CTP_TimeStamp">
    <vt:lpwstr>2017-10-09 08:46:17Z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(3)TSCrZ8H62xktTYQuWTuWdtlATglMkWixKDwyo1DLC+25Dbhv7FIEaW0KlN+d212mNWo1QAqM
H/8lWIoVhzRkBY8lU4tWfqrcz6V+/veI0gziVjsWtLj2lWMTNubpgKWPUA80oNP4cqn1VDSx
TnB48iXpFxoSdhMaH+ItaVmPCCj/j9iOUyhLl8DjP3KpyKb9kztDiaFA7pStrW9a5t432x9p
IwZDyDD7BcJQw2ajeD</vt:lpwstr>
  </property>
  <property fmtid="{D5CDD505-2E9C-101B-9397-08002B2CF9AE}" pid="13" name="_2015_ms_pID_7253431">
    <vt:lpwstr>hIB+2xkN8CeAo+LjnHszGV0C+YxQwybFlYxGqc73rLKJDAsQVdVRaH
VaozBx4a4vQIgmoHnu1dxlS3gr7Nz5pgPrcFcyC/HrvbAX0u1i7lLAuP55t0UtWFj/6eBQIb
sUsZqgZ1cdlT/yWeHl8Mx0DcP/4rcQq2tX2lPuY6M9KZqBaauKIHfyAh0p1f1prCknQ8dI1X
8PpHxozmaKwlMu5vsvT1dxvDYDWn5jqx61h4</vt:lpwstr>
  </property>
  <property fmtid="{D5CDD505-2E9C-101B-9397-08002B2CF9AE}" pid="14" name="CTPClassification">
    <vt:lpwstr>CTP_PUBLIC</vt:lpwstr>
  </property>
  <property fmtid="{D5CDD505-2E9C-101B-9397-08002B2CF9AE}" pid="15" name="_2015_ms_pID_7253432">
    <vt:lpwstr>Mg==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1507788520</vt:lpwstr>
  </property>
</Properties>
</file>