
<file path=[Content_Types].xml><?xml version="1.0" encoding="utf-8"?>
<Types xmlns="http://schemas.openxmlformats.org/package/2006/content-types"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7"/>
  </p:notesMasterIdLst>
  <p:sldIdLst>
    <p:sldId id="256" r:id="rId5"/>
    <p:sldId id="383" r:id="rId6"/>
    <p:sldId id="370" r:id="rId7"/>
    <p:sldId id="384" r:id="rId8"/>
    <p:sldId id="386" r:id="rId9"/>
    <p:sldId id="385" r:id="rId10"/>
    <p:sldId id="390" r:id="rId11"/>
    <p:sldId id="387" r:id="rId12"/>
    <p:sldId id="388" r:id="rId13"/>
    <p:sldId id="391" r:id="rId14"/>
    <p:sldId id="392" r:id="rId15"/>
    <p:sldId id="389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87234" autoAdjust="0"/>
  </p:normalViewPr>
  <p:slideViewPr>
    <p:cSldViewPr>
      <p:cViewPr varScale="1">
        <p:scale>
          <a:sx n="72" d="100"/>
          <a:sy n="72" d="100"/>
        </p:scale>
        <p:origin x="132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05.07.2018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simulation assumptions for NR UE PDCCH demodulation tests in Rel-15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 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14331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#AH</a:t>
            </a:r>
            <a:r>
              <a:rPr lang="sv-SE" altLang="zh-CN" sz="1800" b="1" dirty="0"/>
              <a:t>201807</a:t>
            </a:r>
            <a:br>
              <a:rPr lang="en-US" altLang="zh-CN" sz="1800" b="1" dirty="0"/>
            </a:br>
            <a:r>
              <a:rPr lang="en-GB" sz="1800" b="1" dirty="0"/>
              <a:t>Montreal, Canada, 27 Nov - 1 Dec 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GB" sz="1800" b="1"/>
              <a:t>5.4.1.3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R4-1809349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F2020-141F-4CBF-BAC7-F4C103A01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en-US" dirty="0"/>
              <a:t>PDCCH test cases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D7B8F83-8358-4E52-A817-333E89381F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908666"/>
              </p:ext>
            </p:extLst>
          </p:nvPr>
        </p:nvGraphicFramePr>
        <p:xfrm>
          <a:off x="440632" y="1184066"/>
          <a:ext cx="8474769" cy="47595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4942">
                  <a:extLst>
                    <a:ext uri="{9D8B030D-6E8A-4147-A177-3AD203B41FA5}">
                      <a16:colId xmlns:a16="http://schemas.microsoft.com/office/drawing/2014/main" val="502841237"/>
                    </a:ext>
                  </a:extLst>
                </a:gridCol>
                <a:gridCol w="554942">
                  <a:extLst>
                    <a:ext uri="{9D8B030D-6E8A-4147-A177-3AD203B41FA5}">
                      <a16:colId xmlns:a16="http://schemas.microsoft.com/office/drawing/2014/main" val="1169846783"/>
                    </a:ext>
                  </a:extLst>
                </a:gridCol>
                <a:gridCol w="554942">
                  <a:extLst>
                    <a:ext uri="{9D8B030D-6E8A-4147-A177-3AD203B41FA5}">
                      <a16:colId xmlns:a16="http://schemas.microsoft.com/office/drawing/2014/main" val="2417153067"/>
                    </a:ext>
                  </a:extLst>
                </a:gridCol>
                <a:gridCol w="721091">
                  <a:extLst>
                    <a:ext uri="{9D8B030D-6E8A-4147-A177-3AD203B41FA5}">
                      <a16:colId xmlns:a16="http://schemas.microsoft.com/office/drawing/2014/main" val="986434162"/>
                    </a:ext>
                  </a:extLst>
                </a:gridCol>
                <a:gridCol w="554388">
                  <a:extLst>
                    <a:ext uri="{9D8B030D-6E8A-4147-A177-3AD203B41FA5}">
                      <a16:colId xmlns:a16="http://schemas.microsoft.com/office/drawing/2014/main" val="2748015621"/>
                    </a:ext>
                  </a:extLst>
                </a:gridCol>
                <a:gridCol w="665708">
                  <a:extLst>
                    <a:ext uri="{9D8B030D-6E8A-4147-A177-3AD203B41FA5}">
                      <a16:colId xmlns:a16="http://schemas.microsoft.com/office/drawing/2014/main" val="2756361328"/>
                    </a:ext>
                  </a:extLst>
                </a:gridCol>
                <a:gridCol w="554388">
                  <a:extLst>
                    <a:ext uri="{9D8B030D-6E8A-4147-A177-3AD203B41FA5}">
                      <a16:colId xmlns:a16="http://schemas.microsoft.com/office/drawing/2014/main" val="523586022"/>
                    </a:ext>
                  </a:extLst>
                </a:gridCol>
                <a:gridCol w="831859">
                  <a:extLst>
                    <a:ext uri="{9D8B030D-6E8A-4147-A177-3AD203B41FA5}">
                      <a16:colId xmlns:a16="http://schemas.microsoft.com/office/drawing/2014/main" val="2934362546"/>
                    </a:ext>
                  </a:extLst>
                </a:gridCol>
                <a:gridCol w="554388">
                  <a:extLst>
                    <a:ext uri="{9D8B030D-6E8A-4147-A177-3AD203B41FA5}">
                      <a16:colId xmlns:a16="http://schemas.microsoft.com/office/drawing/2014/main" val="2913355408"/>
                    </a:ext>
                  </a:extLst>
                </a:gridCol>
                <a:gridCol w="1264403">
                  <a:extLst>
                    <a:ext uri="{9D8B030D-6E8A-4147-A177-3AD203B41FA5}">
                      <a16:colId xmlns:a16="http://schemas.microsoft.com/office/drawing/2014/main" val="1353907288"/>
                    </a:ext>
                  </a:extLst>
                </a:gridCol>
                <a:gridCol w="831859">
                  <a:extLst>
                    <a:ext uri="{9D8B030D-6E8A-4147-A177-3AD203B41FA5}">
                      <a16:colId xmlns:a16="http://schemas.microsoft.com/office/drawing/2014/main" val="1820247125"/>
                    </a:ext>
                  </a:extLst>
                </a:gridCol>
                <a:gridCol w="831859">
                  <a:extLst>
                    <a:ext uri="{9D8B030D-6E8A-4147-A177-3AD203B41FA5}">
                      <a16:colId xmlns:a16="http://schemas.microsoft.com/office/drawing/2014/main" val="1468845254"/>
                    </a:ext>
                  </a:extLst>
                </a:gridCol>
              </a:tblGrid>
              <a:tr h="8200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Test No.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SCS(KHz) 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Format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CORESET</a:t>
                      </a:r>
                      <a:br>
                        <a:rPr lang="en-US" sz="1200" b="1">
                          <a:effectLst/>
                        </a:rPr>
                      </a:br>
                      <a:r>
                        <a:rPr lang="en-US" sz="1200" b="1">
                          <a:effectLst/>
                        </a:rPr>
                        <a:t>RB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Payload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CORESET time</a:t>
                      </a:r>
                      <a:br>
                        <a:rPr lang="en-US" sz="1200" b="1">
                          <a:effectLst/>
                        </a:rPr>
                      </a:br>
                      <a:r>
                        <a:rPr lang="en-US" sz="1200" b="1">
                          <a:effectLst/>
                        </a:rPr>
                        <a:t> duration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AL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CCE-to-REG </a:t>
                      </a:r>
                      <a:br>
                        <a:rPr lang="en-US" sz="1200" b="1">
                          <a:effectLst/>
                        </a:rPr>
                      </a:br>
                      <a:r>
                        <a:rPr lang="en-US" sz="1200" b="1">
                          <a:effectLst/>
                        </a:rPr>
                        <a:t>Mapping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REG bundle</a:t>
                      </a:r>
                      <a:br>
                        <a:rPr lang="en-US" sz="1200" b="1">
                          <a:effectLst/>
                        </a:rPr>
                      </a:br>
                      <a:r>
                        <a:rPr lang="en-US" sz="1200" b="1">
                          <a:effectLst/>
                        </a:rPr>
                        <a:t> size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Propagation</a:t>
                      </a:r>
                      <a:br>
                        <a:rPr lang="en-US" sz="1200" b="1">
                          <a:effectLst/>
                        </a:rPr>
                      </a:br>
                      <a:r>
                        <a:rPr lang="en-US" sz="1200" b="1">
                          <a:effectLst/>
                        </a:rPr>
                        <a:t>condition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Antenna configuration with 2Rx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 </a:t>
                      </a:r>
                      <a:endParaRPr lang="sv-SE" sz="12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Antenna configuration with 4Rx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315348438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1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39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Non-interleaved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TDL-A, 30ns, 10Hz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1x4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16377086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2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39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Non-interleaved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TDL-C, 300ns, 100Hz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2x4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91212545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[51]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Non-interleaved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TDL-C, 300ns, 100Hz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1x4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62187267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48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[51]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Non-interleaved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TDL-A, 30ns, 10Hz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1x4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31686098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48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[51]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Non-interleaved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TDL-C, 300ns, 100Hz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2x4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44358097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TDL-A, 30ns, 10Hz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1x4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69676774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[53]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TDL-C, 300ns, 100Hz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1x4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44700477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[53]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TDL-C, 300ns, 100Hz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2x4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40137270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[60]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TBD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NA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88181593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10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[60]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[53]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TBD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NA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7132181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11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[60]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[53]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TBD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NA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874611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107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19793-863D-4C0D-ACE3-35960A1CD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simulation purpose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49DEDD-3ED1-452D-81AD-5945C1763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Random precoders as listed in the table can be considered for 2Tx tests, taken from L1 spec 38.214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0EA1C1-62B1-48DC-AF7F-E520286FA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BC42C17-0B9D-4764-B435-A3DB16DD3CD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09800"/>
            <a:ext cx="6291263" cy="3295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1" name="Picture 7">
            <a:extLst>
              <a:ext uri="{FF2B5EF4-FFF2-40B4-BE49-F238E27FC236}">
                <a16:creationId xmlns:a16="http://schemas.microsoft.com/office/drawing/2014/main" id="{0720566C-86EC-49C8-B4D4-59DED5973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825" cy="13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254E71A-A45B-4315-90A1-4AE802D52C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0050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1025EA51-5257-484B-B303-E6DCC2151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2450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C6E0E7BC-3B66-41EC-949C-E320CD233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862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2F4F418B-2808-4AE2-9FFB-B22486513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A8170A6-C6AA-4608-99AB-C008805591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6250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>
            <a:extLst>
              <a:ext uri="{FF2B5EF4-FFF2-40B4-BE49-F238E27FC236}">
                <a16:creationId xmlns:a16="http://schemas.microsoft.com/office/drawing/2014/main" id="{8DBC38E1-7589-4E15-92CC-7E45EF93A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387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7102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A8B2C-EFCB-4B73-9356-711E21833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3BE7D-D253-46CE-A5D1-C9318CB179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stabilizing testing purpose, interested companies are encouraged to perform study on channel realization and PDCCH BLER spread based on the current agreed simulation assumptions from previous slides.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25C95-2F76-40D4-834F-74F860FB3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30292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56B99-E885-4C48-AF67-9D646A511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work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6C175C-2ECF-40B6-9BF0-FE4C686D4B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The work plan for UE performance WI was agreed in R4-1808029.</a:t>
            </a:r>
            <a:endParaRPr lang="sv-SE" sz="2000" dirty="0"/>
          </a:p>
          <a:p>
            <a:pPr lvl="1"/>
            <a:r>
              <a:rPr lang="en-GB" sz="1600" b="1" dirty="0"/>
              <a:t>Phase 0: Overall test scope, generic common test set-up and channel modelling, specification skeleton</a:t>
            </a:r>
            <a:endParaRPr lang="sv-SE" sz="2400" dirty="0"/>
          </a:p>
          <a:p>
            <a:pPr lvl="1"/>
            <a:r>
              <a:rPr lang="en-GB" sz="1600" b="1" dirty="0"/>
              <a:t>Phase 1: Completion 1</a:t>
            </a:r>
            <a:r>
              <a:rPr lang="en-GB" sz="1600" b="1" baseline="30000" dirty="0"/>
              <a:t>st</a:t>
            </a:r>
            <a:r>
              <a:rPr lang="en-GB" sz="1600" b="1" dirty="0"/>
              <a:t> bullet of test cases (RAN4 July Ad-hoc, RAN4#88)</a:t>
            </a:r>
            <a:endParaRPr lang="sv-SE" sz="2400" dirty="0"/>
          </a:p>
          <a:p>
            <a:pPr lvl="2" fontAlgn="auto"/>
            <a:r>
              <a:rPr lang="en-GB" sz="1600" dirty="0" err="1"/>
              <a:t>Demod</a:t>
            </a:r>
            <a:r>
              <a:rPr lang="en-GB" sz="1600" dirty="0"/>
              <a:t>: </a:t>
            </a:r>
            <a:endParaRPr lang="sv-SE" sz="1600" dirty="0"/>
          </a:p>
          <a:p>
            <a:pPr lvl="3" fontAlgn="auto"/>
            <a:r>
              <a:rPr lang="en-GB" sz="1800" dirty="0"/>
              <a:t>PDSCH: Normal test cases with single carrier</a:t>
            </a:r>
            <a:endParaRPr lang="sv-SE" sz="1800" dirty="0"/>
          </a:p>
          <a:p>
            <a:pPr lvl="3" fontAlgn="auto"/>
            <a:r>
              <a:rPr lang="en-GB" sz="1800" dirty="0"/>
              <a:t>PDCCH</a:t>
            </a:r>
            <a:endParaRPr lang="sv-SE" sz="1800" dirty="0"/>
          </a:p>
          <a:p>
            <a:pPr lvl="2" fontAlgn="auto"/>
            <a:r>
              <a:rPr lang="en-GB" sz="1600" dirty="0"/>
              <a:t>CSI: CQI (static), PMI, RI test cases</a:t>
            </a:r>
            <a:endParaRPr lang="sv-SE" sz="1600" dirty="0"/>
          </a:p>
          <a:p>
            <a:pPr lvl="1"/>
            <a:r>
              <a:rPr lang="en-GB" sz="1600" b="1" dirty="0"/>
              <a:t>Phase 2: Completion 2</a:t>
            </a:r>
            <a:r>
              <a:rPr lang="en-GB" sz="1600" b="1" baseline="30000" dirty="0"/>
              <a:t>nd</a:t>
            </a:r>
            <a:r>
              <a:rPr lang="en-GB" sz="1600" b="1" dirty="0"/>
              <a:t> bullet of test cases (RAN4#88bis, RAN4#89)</a:t>
            </a:r>
            <a:endParaRPr lang="sv-SE" sz="2400" dirty="0"/>
          </a:p>
          <a:p>
            <a:pPr lvl="2" fontAlgn="auto"/>
            <a:r>
              <a:rPr lang="en-GB" sz="1600" dirty="0" err="1"/>
              <a:t>Demod</a:t>
            </a:r>
            <a:r>
              <a:rPr lang="en-GB" sz="1600" dirty="0"/>
              <a:t>: </a:t>
            </a:r>
            <a:endParaRPr lang="sv-SE" sz="1600" dirty="0"/>
          </a:p>
          <a:p>
            <a:pPr lvl="3" fontAlgn="auto"/>
            <a:r>
              <a:rPr lang="en-GB" sz="1800" dirty="0"/>
              <a:t>PDSCH: SDR test, CA/DC/SUL test cases if any</a:t>
            </a:r>
            <a:endParaRPr lang="sv-SE" sz="1800" dirty="0"/>
          </a:p>
          <a:p>
            <a:pPr lvl="3" fontAlgn="auto"/>
            <a:r>
              <a:rPr lang="en-GB" sz="1800" dirty="0"/>
              <a:t>PBCH if any</a:t>
            </a:r>
            <a:endParaRPr lang="sv-SE" sz="1800" dirty="0"/>
          </a:p>
          <a:p>
            <a:pPr lvl="2" fontAlgn="auto"/>
            <a:r>
              <a:rPr lang="en-GB" sz="1600" dirty="0"/>
              <a:t>CSI: CQI (fading), L1-RSRP, CRI test cases if any</a:t>
            </a:r>
            <a:endParaRPr lang="sv-SE" sz="16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19AFA8-F025-4360-839D-BB45852B1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1778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8D59-B71B-4A1B-BA4D-32873256B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C9B6B-2A35-4546-B0AD-4F0014BF0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The </a:t>
            </a:r>
            <a:r>
              <a:rPr lang="sv-SE" dirty="0" err="1"/>
              <a:t>following</a:t>
            </a:r>
            <a:r>
              <a:rPr lang="sv-SE" dirty="0"/>
              <a:t> </a:t>
            </a:r>
            <a:r>
              <a:rPr lang="sv-SE" dirty="0" err="1"/>
              <a:t>agreements</a:t>
            </a:r>
            <a:r>
              <a:rPr lang="sv-SE" dirty="0"/>
              <a:t> </a:t>
            </a:r>
            <a:r>
              <a:rPr lang="sv-SE" dirty="0" err="1"/>
              <a:t>were</a:t>
            </a:r>
            <a:r>
              <a:rPr lang="sv-SE" dirty="0"/>
              <a:t> </a:t>
            </a:r>
            <a:r>
              <a:rPr lang="sv-SE" dirty="0" err="1"/>
              <a:t>made</a:t>
            </a:r>
            <a:r>
              <a:rPr lang="sv-SE" dirty="0"/>
              <a:t> on </a:t>
            </a:r>
            <a:r>
              <a:rPr lang="sv-SE" dirty="0" err="1"/>
              <a:t>Tuesday</a:t>
            </a:r>
            <a:r>
              <a:rPr lang="sv-SE" dirty="0"/>
              <a:t> AH session </a:t>
            </a:r>
            <a:r>
              <a:rPr lang="sv-SE" dirty="0" err="1"/>
              <a:t>captured</a:t>
            </a:r>
            <a:r>
              <a:rPr lang="sv-SE" dirty="0"/>
              <a:t> in </a:t>
            </a:r>
            <a:r>
              <a:rPr lang="sv-SE" dirty="0" err="1"/>
              <a:t>agreed</a:t>
            </a:r>
            <a:r>
              <a:rPr lang="sv-SE" dirty="0"/>
              <a:t> </a:t>
            </a:r>
            <a:r>
              <a:rPr lang="sv-SE" dirty="0" err="1"/>
              <a:t>adhoc</a:t>
            </a:r>
            <a:r>
              <a:rPr lang="sv-SE" dirty="0"/>
              <a:t> </a:t>
            </a:r>
            <a:r>
              <a:rPr lang="sv-SE" dirty="0" err="1"/>
              <a:t>minutes</a:t>
            </a:r>
            <a:r>
              <a:rPr lang="sv-SE" dirty="0"/>
              <a:t> R4-1809347.</a:t>
            </a:r>
          </a:p>
          <a:p>
            <a:r>
              <a:rPr lang="sv-SE" dirty="0"/>
              <a:t>Test </a:t>
            </a:r>
            <a:r>
              <a:rPr lang="sv-SE" dirty="0" err="1"/>
              <a:t>metric</a:t>
            </a:r>
            <a:endParaRPr lang="sv-SE" dirty="0"/>
          </a:p>
          <a:p>
            <a:pPr lvl="1"/>
            <a:r>
              <a:rPr lang="en-GB" dirty="0"/>
              <a:t>SNR @ 1% Pm-</a:t>
            </a:r>
            <a:r>
              <a:rPr lang="en-GB" dirty="0" err="1"/>
              <a:t>dsg</a:t>
            </a:r>
            <a:endParaRPr lang="sv-SE" dirty="0"/>
          </a:p>
          <a:p>
            <a:r>
              <a:rPr lang="en-GB" dirty="0"/>
              <a:t>Aggregation level</a:t>
            </a:r>
          </a:p>
          <a:p>
            <a:pPr lvl="1"/>
            <a:r>
              <a:rPr lang="en-US" dirty="0"/>
              <a:t>at least {2, 4, 8} , FFS for{ 1,16}</a:t>
            </a:r>
            <a:endParaRPr lang="en-GB" dirty="0"/>
          </a:p>
          <a:p>
            <a:r>
              <a:rPr lang="en-GB" dirty="0"/>
              <a:t>Channel bandwidth with subcarrier spacing and CORSET bandwidth in terms of number of RBs</a:t>
            </a:r>
          </a:p>
          <a:p>
            <a:pPr lvl="1"/>
            <a:r>
              <a:rPr lang="en-GB" dirty="0"/>
              <a:t>15kHz +10MHz for FR1 FDD</a:t>
            </a:r>
            <a:endParaRPr lang="sv-SE" dirty="0"/>
          </a:p>
          <a:p>
            <a:pPr lvl="2"/>
            <a:r>
              <a:rPr lang="en-GB" dirty="0"/>
              <a:t>24, 48</a:t>
            </a:r>
            <a:endParaRPr lang="sv-SE" dirty="0"/>
          </a:p>
          <a:p>
            <a:pPr lvl="1"/>
            <a:r>
              <a:rPr lang="en-GB" dirty="0"/>
              <a:t>30kHz +40MHz for FR1 TDD</a:t>
            </a:r>
            <a:endParaRPr lang="sv-SE" dirty="0"/>
          </a:p>
          <a:p>
            <a:pPr lvl="2"/>
            <a:r>
              <a:rPr lang="en-GB" dirty="0"/>
              <a:t>[102]</a:t>
            </a:r>
            <a:endParaRPr lang="sv-SE" dirty="0"/>
          </a:p>
          <a:p>
            <a:pPr lvl="1"/>
            <a:r>
              <a:rPr lang="en-GB" dirty="0"/>
              <a:t>120kHz +100MHz for FR2</a:t>
            </a:r>
            <a:endParaRPr lang="sv-SE" dirty="0"/>
          </a:p>
          <a:p>
            <a:pPr lvl="2"/>
            <a:r>
              <a:rPr lang="en-GB" dirty="0"/>
              <a:t>[60]</a:t>
            </a:r>
            <a:endParaRPr lang="sv-SE" dirty="0"/>
          </a:p>
          <a:p>
            <a:endParaRPr lang="en-GB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82719D-29DB-4E79-A19F-88926CD02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542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69ADF-A03F-4BFD-AB9D-D5F740FC4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CORESET configuration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189713-19BB-4B94-AC43-753AB8B227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Time duration</a:t>
            </a:r>
          </a:p>
          <a:p>
            <a:pPr lvl="1"/>
            <a:r>
              <a:rPr lang="en-US" dirty="0"/>
              <a:t>2 for FR1 FDD 10MHz</a:t>
            </a:r>
          </a:p>
          <a:p>
            <a:pPr lvl="1"/>
            <a:r>
              <a:rPr lang="en-US" dirty="0"/>
              <a:t>1 for FR1 TDD 40MHz</a:t>
            </a:r>
          </a:p>
          <a:p>
            <a:pPr lvl="1"/>
            <a:r>
              <a:rPr lang="en-US" dirty="0"/>
              <a:t>1 for FR2 100MHz</a:t>
            </a:r>
          </a:p>
          <a:p>
            <a:r>
              <a:rPr lang="en-US" dirty="0"/>
              <a:t>Interleaved and non-interleaved</a:t>
            </a:r>
          </a:p>
          <a:p>
            <a:pPr lvl="1"/>
            <a:r>
              <a:rPr lang="en-US" dirty="0"/>
              <a:t>Non-interleaved for FR1 10MHz</a:t>
            </a:r>
          </a:p>
          <a:p>
            <a:pPr lvl="1"/>
            <a:r>
              <a:rPr lang="en-US" dirty="0"/>
              <a:t>Interleaved for FR1 40MHz</a:t>
            </a:r>
          </a:p>
          <a:p>
            <a:pPr lvl="1"/>
            <a:r>
              <a:rPr lang="en-US" dirty="0"/>
              <a:t>Interleaved for FR2 100MHz</a:t>
            </a:r>
          </a:p>
          <a:p>
            <a:pPr marL="457200" lvl="1" indent="0">
              <a:buNone/>
            </a:pPr>
            <a:r>
              <a:rPr lang="en-US" dirty="0"/>
              <a:t>Note: </a:t>
            </a:r>
            <a:r>
              <a:rPr lang="en-US" dirty="0" err="1"/>
              <a:t>Interleaver</a:t>
            </a:r>
            <a:r>
              <a:rPr lang="en-US" dirty="0"/>
              <a:t> size (R) = 3; </a:t>
            </a:r>
            <a:r>
              <a:rPr lang="en-US" dirty="0" err="1"/>
              <a:t>Interleaver</a:t>
            </a:r>
            <a:r>
              <a:rPr lang="en-US" dirty="0"/>
              <a:t> </a:t>
            </a:r>
            <a:r>
              <a:rPr lang="en-US" dirty="0" err="1"/>
              <a:t>nshift</a:t>
            </a:r>
            <a:r>
              <a:rPr lang="en-US" dirty="0"/>
              <a:t> = 0 [For alignment]</a:t>
            </a:r>
          </a:p>
          <a:p>
            <a:r>
              <a:rPr lang="en-US" dirty="0" err="1"/>
              <a:t>Precoder</a:t>
            </a:r>
            <a:r>
              <a:rPr lang="en-US" dirty="0"/>
              <a:t> granularity</a:t>
            </a:r>
          </a:p>
          <a:p>
            <a:pPr lvl="1"/>
            <a:r>
              <a:rPr lang="en-US" dirty="0"/>
              <a:t>Same as REG Bundle size</a:t>
            </a:r>
          </a:p>
          <a:p>
            <a:pPr lvl="2"/>
            <a:r>
              <a:rPr lang="en-US" dirty="0"/>
              <a:t>Non-interleaved:6</a:t>
            </a:r>
          </a:p>
          <a:p>
            <a:pPr lvl="2"/>
            <a:r>
              <a:rPr lang="en-US" dirty="0"/>
              <a:t>Interleaved: 2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639427-E01C-43EF-847C-35B5ACC5D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2256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880ED-B722-401A-AD3D-FF12AAA1C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MIMO antenna configuration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FEB3AB-BB54-4128-B2EB-90118E3E15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FR1</a:t>
            </a:r>
          </a:p>
          <a:p>
            <a:pPr lvl="1"/>
            <a:r>
              <a:rPr lang="en-US" dirty="0"/>
              <a:t>1x2, 2x2, 1x4, 2x4</a:t>
            </a:r>
          </a:p>
          <a:p>
            <a:pPr lvl="1"/>
            <a:r>
              <a:rPr lang="en-US" dirty="0"/>
              <a:t>FFS on the test condition on 4Rx tests.</a:t>
            </a:r>
          </a:p>
          <a:p>
            <a:r>
              <a:rPr lang="en-US" dirty="0"/>
              <a:t>FR2</a:t>
            </a:r>
          </a:p>
          <a:p>
            <a:pPr lvl="1"/>
            <a:r>
              <a:rPr lang="en-US" dirty="0"/>
              <a:t>1x2, 2x2</a:t>
            </a:r>
          </a:p>
          <a:p>
            <a:r>
              <a:rPr lang="en-US" dirty="0"/>
              <a:t>For 2Tx random precoder should be specified in RAN4 spec in Annex as beam forming model</a:t>
            </a:r>
          </a:p>
          <a:p>
            <a:pPr lvl="1"/>
            <a:r>
              <a:rPr lang="en-US" dirty="0"/>
              <a:t>The precoder model is proposed in slides 11 for simulation purpose, other models are not precluded</a:t>
            </a:r>
          </a:p>
          <a:p>
            <a:pPr lvl="1"/>
            <a:r>
              <a:rPr lang="en-US" dirty="0"/>
              <a:t>FFS for SSB/TRS/PTRS configurations</a:t>
            </a:r>
          </a:p>
          <a:p>
            <a:r>
              <a:rPr lang="en-US" dirty="0"/>
              <a:t>Low correlation ULA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75202F-BF78-419B-B1C6-CFE2CCC58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52540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983A8-8FA3-4459-865E-DBECDB5DD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DCI format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2361B0-F462-4D35-9364-29518C2328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DCI format</a:t>
            </a:r>
          </a:p>
          <a:p>
            <a:pPr lvl="1"/>
            <a:r>
              <a:rPr lang="en-US" dirty="0"/>
              <a:t>1-0, 1-1</a:t>
            </a:r>
          </a:p>
          <a:p>
            <a:r>
              <a:rPr lang="en-US" dirty="0"/>
              <a:t>Bit size (DCM proposal)</a:t>
            </a:r>
          </a:p>
          <a:p>
            <a:pPr lvl="1"/>
            <a:r>
              <a:rPr lang="en-US" dirty="0"/>
              <a:t>For DCI format 1_0: 28 bits +  </a:t>
            </a:r>
            <a:endParaRPr lang="sv-SE" dirty="0"/>
          </a:p>
          <a:p>
            <a:pPr lvl="1"/>
            <a:r>
              <a:rPr lang="en-US" dirty="0"/>
              <a:t>For DCI format 1_1: Maximum number within the set of bit sizes when all of mandatory features in DCI format 1_1 are turned on.</a:t>
            </a:r>
          </a:p>
          <a:p>
            <a:pPr lvl="1"/>
            <a:r>
              <a:rPr lang="en-US" dirty="0"/>
              <a:t>DCM will provide a concrete number as the bit size for 1_1 in this week</a:t>
            </a:r>
            <a:endParaRPr lang="sv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FB0339-D0E4-4AF6-BDF6-C0736154C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pic>
        <p:nvPicPr>
          <p:cNvPr id="10" name="图片 2">
            <a:extLst>
              <a:ext uri="{FF2B5EF4-FFF2-40B4-BE49-F238E27FC236}">
                <a16:creationId xmlns:a16="http://schemas.microsoft.com/office/drawing/2014/main" id="{1E1E7E53-B219-4291-AA5B-AA2EA26BA47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438400"/>
            <a:ext cx="2133600" cy="381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1492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86119C-7296-4321-BD2C-186481F64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TDD pattern for PDCCH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6E816-AE76-40C0-B164-8A40FA630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Reuse same TDD pattern from REFSENS tests</a:t>
            </a:r>
          </a:p>
          <a:p>
            <a:pPr lvl="1"/>
            <a:r>
              <a:rPr lang="en-US" dirty="0"/>
              <a:t>Further check feasibility of the above TDD pattern for </a:t>
            </a:r>
            <a:r>
              <a:rPr lang="en-US" dirty="0" err="1"/>
              <a:t>Pm_dsg</a:t>
            </a:r>
            <a:r>
              <a:rPr lang="en-US" dirty="0"/>
              <a:t> testing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73159E-4524-4CF2-B042-8F7720EF8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2478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1456D-89D1-4E60-8B7A-2E39011D4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E3F2EA-1F65-4A82-AFEC-3BA828713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FR1</a:t>
            </a:r>
          </a:p>
          <a:p>
            <a:pPr lvl="1"/>
            <a:r>
              <a:rPr lang="en-US" dirty="0"/>
              <a:t>TDL-A, 30ns, 10Hz</a:t>
            </a:r>
          </a:p>
          <a:p>
            <a:pPr lvl="1"/>
            <a:r>
              <a:rPr lang="en-US" dirty="0"/>
              <a:t>TDL-C, 300ns, 100Hz</a:t>
            </a:r>
          </a:p>
          <a:p>
            <a:pPr marL="457200" lvl="1" indent="0">
              <a:buNone/>
            </a:pPr>
            <a:r>
              <a:rPr lang="en-US" dirty="0"/>
              <a:t>Note: For </a:t>
            </a:r>
            <a:r>
              <a:rPr lang="en-US"/>
              <a:t>simulation alignment use </a:t>
            </a:r>
            <a:r>
              <a:rPr lang="en-US" dirty="0"/>
              <a:t>propagation models defined in 38.901</a:t>
            </a:r>
          </a:p>
          <a:p>
            <a:r>
              <a:rPr lang="en-US" dirty="0"/>
              <a:t>FR2</a:t>
            </a:r>
          </a:p>
          <a:p>
            <a:pPr lvl="1"/>
            <a:r>
              <a:rPr lang="en-US" dirty="0"/>
              <a:t>Follow the conclusion from PDSCH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47A187-E007-4203-ACB7-634424363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08445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F2020-141F-4CBF-BAC7-F4C103A01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Receiver type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71C12F-F41F-469A-A356-058736254C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MMSE-IRC based on no inter-cell interference is modeled in Rel-15.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8FBC87-BA02-46C5-9A78-54C435FC8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107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infopath/2007/PartnerControls"/>
    <ds:schemaRef ds:uri="66EEDB98-F073-460B-B9B0-9643F9FE785E"/>
    <ds:schemaRef ds:uri="http://purl.org/dc/elements/1.1/"/>
    <ds:schemaRef ds:uri="http://purl.org/dc/terms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17c5c574-4f42-45b3-8a7f-77d8e859d074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10750</TotalTime>
  <Words>771</Words>
  <Application>Microsoft Office PowerPoint</Application>
  <PresentationFormat>On-screen Show (4:3)</PresentationFormat>
  <Paragraphs>234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SimSun</vt:lpstr>
      <vt:lpstr>SimSun</vt:lpstr>
      <vt:lpstr>Arial</vt:lpstr>
      <vt:lpstr>Calibri</vt:lpstr>
      <vt:lpstr>Times New Roman</vt:lpstr>
      <vt:lpstr>Office Theme</vt:lpstr>
      <vt:lpstr>WF on simulation assumptions for NR UE PDCCH demodulation tests in Rel-15</vt:lpstr>
      <vt:lpstr>Agreed work plan</vt:lpstr>
      <vt:lpstr>Previous agreements</vt:lpstr>
      <vt:lpstr>CORESET configuration</vt:lpstr>
      <vt:lpstr>MIMO antenna configuration</vt:lpstr>
      <vt:lpstr>DCI format</vt:lpstr>
      <vt:lpstr>TDD pattern for PDCCH</vt:lpstr>
      <vt:lpstr>Channel model</vt:lpstr>
      <vt:lpstr>Receiver type</vt:lpstr>
      <vt:lpstr>PDCCH test cases</vt:lpstr>
      <vt:lpstr>For simulation purpose</vt:lpstr>
      <vt:lpstr>For information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maomao.chen@ericsson.com</dc:creator>
  <cp:keywords>CTPClassification=:VisualMarkings=, CTPClassification=CTP_PUBLIC:VisualMarkings=, CTPClassification=CTP_NT</cp:keywords>
  <cp:lastModifiedBy>Maomao Chen</cp:lastModifiedBy>
  <cp:revision>939</cp:revision>
  <dcterms:created xsi:type="dcterms:W3CDTF">2013-05-13T16:02:00Z</dcterms:created>
  <dcterms:modified xsi:type="dcterms:W3CDTF">2018-07-05T16:57:30Z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f290690f-63ec-4850-aac4-d1721b903bc1</vt:lpwstr>
  </property>
  <property fmtid="{D5CDD505-2E9C-101B-9397-08002B2CF9AE}" pid="7" name="CTP_TimeStamp">
    <vt:lpwstr>2018-07-05 11:58:45Z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(3)TSCrZ8H62xktTYQuWTuWdtlATglMkWixKDwyo1DLC+25Dbhv7FIEaW0KlN+d212mNWo1QAqM
H/8lWIoVhzRkBY8lU4tWfqrcz6V+/veI0gziVjsWtLj2lWMTNubpgKWPUA80oNP4cqn1VDSx
TnB48iXpFxoSdhMaH+ItaVmPCCj/j9iOUyhLl8DjP3KpyKb9kztDiaFA7pStrW9a5t432x9p
IwZDyDD7BcJQw2ajeD</vt:lpwstr>
  </property>
  <property fmtid="{D5CDD505-2E9C-101B-9397-08002B2CF9AE}" pid="13" name="_2015_ms_pID_7253431">
    <vt:lpwstr>hIB+2xkN8CeAo+LjnHszGV0C+YxQwybFlYxGqc73rLKJDAsQVdVRaH
VaozBx4a4vQIgmoHnu1dxlS3gr7Nz5pgPrcFcyC/HrvbAX0u1i7lLAuP55t0UtWFj/6eBQIb
sUsZqgZ1cdlT/yWeHl8Mx0DcP/4rcQq2tX2lPuY6M9KZqBaauKIHfyAh0p1f1prCknQ8dI1X
8PpHxozmaKwlMu5vsvT1dxvDYDWn5jqx61h4</vt:lpwstr>
  </property>
  <property fmtid="{D5CDD505-2E9C-101B-9397-08002B2CF9AE}" pid="14" name="CTPClassification">
    <vt:lpwstr>CTP_NT</vt:lpwstr>
  </property>
  <property fmtid="{D5CDD505-2E9C-101B-9397-08002B2CF9AE}" pid="15" name="_2015_ms_pID_7253432">
    <vt:lpwstr>Mg==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1507788520</vt:lpwstr>
  </property>
</Properties>
</file>