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
  </p:notesMasterIdLst>
  <p:sldIdLst>
    <p:sldId id="256" r:id="rId2"/>
    <p:sldId id="268" r:id="rId3"/>
    <p:sldId id="26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111" d="100"/>
          <a:sy n="111" d="100"/>
        </p:scale>
        <p:origin x="510"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7/6/2018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7/6/2018</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7/6/2018</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331209" y="1655787"/>
            <a:ext cx="11136702" cy="2387600"/>
          </a:xfrm>
        </p:spPr>
        <p:txBody>
          <a:bodyPr>
            <a:normAutofit/>
          </a:bodyPr>
          <a:lstStyle/>
          <a:p>
            <a:r>
              <a:rPr lang="en-US" dirty="0"/>
              <a:t>Way forward on collision between paging occasion and SSB</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1524000" y="4223092"/>
            <a:ext cx="9144000" cy="1655762"/>
          </a:xfrm>
        </p:spPr>
        <p:txBody>
          <a:bodyPr/>
          <a:lstStyle/>
          <a:p>
            <a:r>
              <a:rPr lang="en-US" sz="4000" dirty="0"/>
              <a:t>Ericsson, </a:t>
            </a:r>
            <a:r>
              <a:rPr lang="en-US" sz="4000" dirty="0" err="1"/>
              <a:t>Mediatek</a:t>
            </a:r>
            <a:endParaRPr lang="en-US" dirty="0"/>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AH1807</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Montreal, Canada, July 02-06, 2018</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5.2.5</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R4-1809328</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97232" y="78377"/>
            <a:ext cx="11547565" cy="917697"/>
          </a:xfrm>
        </p:spPr>
        <p:txBody>
          <a:bodyPr>
            <a:normAutofit/>
          </a:bodyPr>
          <a:lstStyle/>
          <a:p>
            <a:r>
              <a:rPr lang="en-US" b="1" dirty="0"/>
              <a:t>Background</a:t>
            </a:r>
          </a:p>
        </p:txBody>
      </p:sp>
      <p:sp>
        <p:nvSpPr>
          <p:cNvPr id="3" name="Content Placeholder 2">
            <a:extLst>
              <a:ext uri="{FF2B5EF4-FFF2-40B4-BE49-F238E27FC236}">
                <a16:creationId xmlns:a16="http://schemas.microsoft.com/office/drawing/2014/main" id="{A363A5E1-08E4-43C5-9CB8-8B5082A66588}"/>
              </a:ext>
            </a:extLst>
          </p:cNvPr>
          <p:cNvSpPr>
            <a:spLocks noGrp="1"/>
          </p:cNvSpPr>
          <p:nvPr>
            <p:ph idx="1"/>
          </p:nvPr>
        </p:nvSpPr>
        <p:spPr>
          <a:xfrm>
            <a:off x="-1" y="996073"/>
            <a:ext cx="12192001" cy="4795127"/>
          </a:xfrm>
        </p:spPr>
        <p:txBody>
          <a:bodyPr>
            <a:noAutofit/>
          </a:bodyPr>
          <a:lstStyle/>
          <a:p>
            <a:pPr lvl="0"/>
            <a:r>
              <a:rPr lang="en-US" sz="2000" b="1" dirty="0"/>
              <a:t>The network can configure the paging occasions (PO) </a:t>
            </a:r>
            <a:r>
              <a:rPr lang="en-US" sz="2000" b="1" dirty="0" err="1"/>
              <a:t>wrt</a:t>
            </a:r>
            <a:r>
              <a:rPr lang="en-US" sz="2000" b="1" dirty="0"/>
              <a:t> SSB of the serving cell in TDM manner or </a:t>
            </a:r>
            <a:r>
              <a:rPr lang="en-US" sz="2000" b="1" dirty="0" err="1"/>
              <a:t>wrt</a:t>
            </a:r>
            <a:r>
              <a:rPr lang="en-US" sz="2000" b="1" dirty="0"/>
              <a:t> SSB in FDM manner in RRC idle and RRC inactive states. </a:t>
            </a:r>
          </a:p>
          <a:p>
            <a:pPr lvl="0"/>
            <a:r>
              <a:rPr lang="en-GB" sz="2000" b="1" dirty="0"/>
              <a:t>The PO configuration in TDM or FDM </a:t>
            </a:r>
            <a:r>
              <a:rPr lang="en-GB" sz="2000" b="1" dirty="0" err="1"/>
              <a:t>wrt</a:t>
            </a:r>
            <a:r>
              <a:rPr lang="en-GB" sz="2000" b="1" dirty="0"/>
              <a:t> SSB location may impact RRM measurement requirements </a:t>
            </a:r>
            <a:r>
              <a:rPr lang="en-US" sz="2000" b="1" dirty="0"/>
              <a:t>in RRC idle and RRC inactive states </a:t>
            </a:r>
            <a:r>
              <a:rPr lang="en-GB" sz="2000" b="1" dirty="0"/>
              <a:t>and/or paging reception.</a:t>
            </a:r>
          </a:p>
          <a:p>
            <a:pPr lvl="0"/>
            <a:r>
              <a:rPr lang="en-GB" sz="2000" b="1" dirty="0"/>
              <a:t>RAN2 has introduced a different definition of PO in 38.304 to that in 36.304.</a:t>
            </a:r>
          </a:p>
          <a:p>
            <a:pPr lvl="1"/>
            <a:r>
              <a:rPr lang="en-GB" sz="1800" b="1" dirty="0"/>
              <a:t>A PO is a set of PDCCH monitoring occasions and can consist of multiple time slots (e.g. </a:t>
            </a:r>
            <a:r>
              <a:rPr lang="en-GB" sz="1800" b="1" dirty="0" err="1"/>
              <a:t>subframe</a:t>
            </a:r>
            <a:r>
              <a:rPr lang="en-GB" sz="1800" b="1" dirty="0"/>
              <a:t> or OFDM symbol) where paging DCI can be sent. </a:t>
            </a:r>
          </a:p>
          <a:p>
            <a:pPr lvl="1"/>
            <a:r>
              <a:rPr lang="en-GB" sz="1800" b="1" dirty="0"/>
              <a:t>In multi-beam operations, the length of one PO is one period of beam sweeping and the UE can assume that the same paging message is repeated in all beams of the sweeping pattern and thus the selection of the beam(s) for the reception of the paging message is up to UE implementation.</a:t>
            </a:r>
            <a:endParaRPr lang="en-GB" sz="2000" b="1" dirty="0"/>
          </a:p>
        </p:txBody>
      </p:sp>
    </p:spTree>
    <p:extLst>
      <p:ext uri="{BB962C8B-B14F-4D97-AF65-F5344CB8AC3E}">
        <p14:creationId xmlns:p14="http://schemas.microsoft.com/office/powerpoint/2010/main" val="4180509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22548" y="0"/>
            <a:ext cx="12003463" cy="888273"/>
          </a:xfrm>
        </p:spPr>
        <p:txBody>
          <a:bodyPr>
            <a:normAutofit/>
          </a:bodyPr>
          <a:lstStyle/>
          <a:p>
            <a:pPr algn="ctr"/>
            <a:r>
              <a:rPr lang="en-US" b="1" dirty="0"/>
              <a:t>Way Forward</a:t>
            </a:r>
          </a:p>
        </p:txBody>
      </p:sp>
      <p:sp>
        <p:nvSpPr>
          <p:cNvPr id="3" name="Content Placeholder 2">
            <a:extLst>
              <a:ext uri="{FF2B5EF4-FFF2-40B4-BE49-F238E27FC236}">
                <a16:creationId xmlns:a16="http://schemas.microsoft.com/office/drawing/2014/main" id="{A363A5E1-08E4-43C5-9CB8-8B5082A66588}"/>
              </a:ext>
            </a:extLst>
          </p:cNvPr>
          <p:cNvSpPr>
            <a:spLocks noGrp="1"/>
          </p:cNvSpPr>
          <p:nvPr>
            <p:ph idx="1"/>
          </p:nvPr>
        </p:nvSpPr>
        <p:spPr>
          <a:xfrm>
            <a:off x="0" y="802258"/>
            <a:ext cx="12192000" cy="5969478"/>
          </a:xfrm>
        </p:spPr>
        <p:txBody>
          <a:bodyPr>
            <a:normAutofit fontScale="85000" lnSpcReduction="20000"/>
          </a:bodyPr>
          <a:lstStyle/>
          <a:p>
            <a:pPr lvl="0"/>
            <a:r>
              <a:rPr lang="en-GB" dirty="0"/>
              <a:t>RAN4 to study the impact of restricting UE to not drop any paging due to SSB-based measurements regardless of whether paging occasion (PO) is TDM or FDM </a:t>
            </a:r>
            <a:r>
              <a:rPr lang="en-GB" dirty="0" err="1"/>
              <a:t>wrt</a:t>
            </a:r>
            <a:r>
              <a:rPr lang="en-GB" dirty="0"/>
              <a:t> the SSB location.</a:t>
            </a:r>
          </a:p>
          <a:p>
            <a:r>
              <a:rPr lang="en-GB" dirty="0"/>
              <a:t>The RRM measurement requirements in RRC idle/inactive states may be impacted due to paging reception depending on at least the following parameters:</a:t>
            </a:r>
          </a:p>
          <a:p>
            <a:pPr lvl="1"/>
            <a:r>
              <a:rPr lang="en-GB" dirty="0"/>
              <a:t>DRX cycle length</a:t>
            </a:r>
          </a:p>
          <a:p>
            <a:pPr lvl="1"/>
            <a:r>
              <a:rPr lang="en-GB" dirty="0"/>
              <a:t>SMTC period</a:t>
            </a:r>
          </a:p>
          <a:p>
            <a:r>
              <a:rPr lang="en-US" dirty="0"/>
              <a:t>The RRM measurement requirements in RRC idle/inactive states may be impacted </a:t>
            </a:r>
            <a:r>
              <a:rPr lang="en-GB" dirty="0"/>
              <a:t>under the following scenario:</a:t>
            </a:r>
          </a:p>
          <a:p>
            <a:pPr lvl="1"/>
            <a:r>
              <a:rPr lang="en-US" dirty="0"/>
              <a:t>When PO is FDM </a:t>
            </a:r>
            <a:r>
              <a:rPr lang="en-US" dirty="0" err="1"/>
              <a:t>wrt</a:t>
            </a:r>
            <a:r>
              <a:rPr lang="en-US" dirty="0"/>
              <a:t> SSB in FR2</a:t>
            </a:r>
          </a:p>
          <a:p>
            <a:pPr lvl="1"/>
            <a:r>
              <a:rPr lang="en-US" dirty="0"/>
              <a:t>When PO is TDM </a:t>
            </a:r>
            <a:r>
              <a:rPr lang="en-US" dirty="0" err="1"/>
              <a:t>wrt</a:t>
            </a:r>
            <a:r>
              <a:rPr lang="en-US" dirty="0"/>
              <a:t> SSB in FR1</a:t>
            </a:r>
          </a:p>
          <a:p>
            <a:pPr lvl="1"/>
            <a:r>
              <a:rPr lang="en-US" dirty="0"/>
              <a:t>When PO is TDM </a:t>
            </a:r>
            <a:r>
              <a:rPr lang="en-US" dirty="0" err="1"/>
              <a:t>wrt</a:t>
            </a:r>
            <a:r>
              <a:rPr lang="en-US" dirty="0"/>
              <a:t> SSB in FR2 </a:t>
            </a:r>
          </a:p>
          <a:p>
            <a:r>
              <a:rPr lang="en-GB" dirty="0"/>
              <a:t>Investigate until the next meeting (RAN4#88) how to address collisions, e.g.:</a:t>
            </a:r>
          </a:p>
          <a:p>
            <a:pPr lvl="1"/>
            <a:r>
              <a:rPr lang="en-GB" dirty="0"/>
              <a:t>Maximum DRX cycle length up to which the measurement times in RRC idle/inactive states need to be extended by certain scaling factor (X1, X2, X3)</a:t>
            </a:r>
          </a:p>
          <a:p>
            <a:pPr lvl="1"/>
            <a:r>
              <a:rPr lang="en-GB" dirty="0"/>
              <a:t>The value of the scaling factor, X1 for serving cell measurements and </a:t>
            </a:r>
            <a:r>
              <a:rPr lang="en-GB" dirty="0" err="1"/>
              <a:t>Nserv</a:t>
            </a:r>
            <a:r>
              <a:rPr lang="en-GB" dirty="0"/>
              <a:t>, X2 for intra-frequency measurements, X3 for inter-frequency measurements.</a:t>
            </a:r>
          </a:p>
          <a:p>
            <a:pPr lvl="2"/>
            <a:r>
              <a:rPr lang="en-GB" dirty="0"/>
              <a:t>Note: It is FFS whether values of X1, X2 and X3 are different or the same.</a:t>
            </a:r>
          </a:p>
          <a:p>
            <a:pPr lvl="1"/>
            <a:r>
              <a:rPr lang="en-GB" dirty="0"/>
              <a:t>SMTC period threshold above which the measurement times in RRC idle/inactive states need to be extended.</a:t>
            </a:r>
          </a:p>
          <a:p>
            <a:endParaRPr lang="en-GB" dirty="0"/>
          </a:p>
          <a:p>
            <a:endParaRPr lang="en-US" dirty="0"/>
          </a:p>
          <a:p>
            <a:pPr lvl="0"/>
            <a:endParaRPr lang="en-US" dirty="0"/>
          </a:p>
        </p:txBody>
      </p:sp>
    </p:spTree>
    <p:extLst>
      <p:ext uri="{BB962C8B-B14F-4D97-AF65-F5344CB8AC3E}">
        <p14:creationId xmlns:p14="http://schemas.microsoft.com/office/powerpoint/2010/main" val="2701526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416</Words>
  <Application>Microsoft Office PowerPoint</Application>
  <PresentationFormat>Widescreen</PresentationFormat>
  <Paragraphs>27</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Batang</vt:lpstr>
      <vt:lpstr>Arial</vt:lpstr>
      <vt:lpstr>Calibri</vt:lpstr>
      <vt:lpstr>Calibri Light</vt:lpstr>
      <vt:lpstr>Times New Roman</vt:lpstr>
      <vt:lpstr>Office Theme</vt:lpstr>
      <vt:lpstr>Way forward on collision between paging occasion and SSB</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2018-07-06T13:48:06Z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834118277</vt:i4>
  </property>
</Properties>
</file>