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9" r:id="rId2"/>
    <p:sldId id="281" r:id="rId3"/>
    <p:sldId id="282" r:id="rId4"/>
    <p:sldId id="283" r:id="rId5"/>
    <p:sldId id="284" r:id="rId6"/>
    <p:sldId id="285" r:id="rId7"/>
    <p:sldId id="286" r:id="rId8"/>
  </p:sldIdLst>
  <p:sldSz cx="12192000" cy="6858000"/>
  <p:notesSz cx="6858000" cy="9144000"/>
  <p:embeddedFontLst>
    <p:embeddedFont>
      <p:font typeface="Ericsson Hilda" panose="00000500000000000000" pitchFamily="2" charset="0"/>
      <p:regular r:id="rId11"/>
      <p:bold r:id="rId12"/>
    </p:embeddedFont>
    <p:embeddedFont>
      <p:font typeface="Ericsson Hilda Light" panose="00000400000000000000" pitchFamily="2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3284" autoAdjust="0"/>
  </p:normalViewPr>
  <p:slideViewPr>
    <p:cSldViewPr snapToGrid="0" snapToObjects="1" showGuides="1">
      <p:cViewPr varScale="1">
        <p:scale>
          <a:sx n="72" d="100"/>
          <a:sy n="72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2017-12-19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B6A28CE-71E1-4EC7-87CD-A4851F28AA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945F22-B0F0-46FA-90EC-6CF64D129F8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430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76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2017-12-19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74" r:id="rId17"/>
    <p:sldLayoutId id="2147483694" r:id="rId18"/>
    <p:sldLayoutId id="2147483682" r:id="rId19"/>
    <p:sldLayoutId id="2147483683" r:id="rId20"/>
    <p:sldLayoutId id="2147483684" r:id="rId21"/>
    <p:sldLayoutId id="2147483685" r:id="rId22"/>
    <p:sldLayoutId id="2147483675" r:id="rId23"/>
    <p:sldLayoutId id="2147483676" r:id="rId24"/>
    <p:sldLayoutId id="2147483686" r:id="rId25"/>
    <p:sldLayoutId id="2147483687" r:id="rId26"/>
    <p:sldLayoutId id="2147483688" r:id="rId27"/>
    <p:sldLayoutId id="2147483689" r:id="rId28"/>
    <p:sldLayoutId id="2147483696" r:id="rId29"/>
    <p:sldLayoutId id="2147483677" r:id="rId30"/>
    <p:sldLayoutId id="2147483678" r:id="rId31"/>
    <p:sldLayoutId id="2147483679" r:id="rId32"/>
    <p:sldLayoutId id="2147483680" r:id="rId33"/>
    <p:sldLayoutId id="2147483690" r:id="rId34"/>
    <p:sldLayoutId id="2147483681" r:id="rId35"/>
    <p:sldLayoutId id="2147483692" r:id="rId36"/>
    <p:sldLayoutId id="2147483697" r:id="rId3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WG4_Radio/TSGR4_AHs/TSGR4_AH-1807/Docs/R4-180912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2203704"/>
            <a:ext cx="10264775" cy="1730122"/>
          </a:xfrm>
        </p:spPr>
        <p:txBody>
          <a:bodyPr/>
          <a:lstStyle/>
          <a:p>
            <a:r>
              <a:rPr lang="en-US" dirty="0"/>
              <a:t>Annex structure for UE RF spec 38.101-1/2/3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Agenda Item:</a:t>
            </a:r>
            <a:r>
              <a:rPr lang="en-US" dirty="0"/>
              <a:t>	5.5</a:t>
            </a:r>
            <a:endParaRPr lang="sv-SE" dirty="0"/>
          </a:p>
          <a:p>
            <a:r>
              <a:rPr lang="en-US" b="1" dirty="0"/>
              <a:t>Source: 	</a:t>
            </a:r>
            <a:r>
              <a:rPr lang="en-US" dirty="0"/>
              <a:t>Ericsson</a:t>
            </a:r>
            <a:endParaRPr lang="sv-SE" dirty="0"/>
          </a:p>
          <a:p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sv-SE" dirty="0" err="1"/>
              <a:t>Approval</a:t>
            </a:r>
            <a:endParaRPr lang="sv-SE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16150" y="5714372"/>
            <a:ext cx="2696425" cy="287336"/>
          </a:xfrm>
        </p:spPr>
        <p:txBody>
          <a:bodyPr/>
          <a:lstStyle/>
          <a:p>
            <a:r>
              <a:rPr lang="en-US" dirty="0"/>
              <a:t>3GPP TSG-RAN WG4 Meeting #AH1807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321193" y="6002787"/>
            <a:ext cx="2391382" cy="287337"/>
          </a:xfrm>
        </p:spPr>
        <p:txBody>
          <a:bodyPr/>
          <a:lstStyle/>
          <a:p>
            <a:r>
              <a:rPr lang="en-US" dirty="0"/>
              <a:t>Montreal, Canada, 2</a:t>
            </a:r>
            <a:r>
              <a:rPr lang="en-US" baseline="30000" dirty="0"/>
              <a:t>nd</a:t>
            </a:r>
            <a:r>
              <a:rPr lang="en-US" dirty="0"/>
              <a:t> – 6</a:t>
            </a:r>
            <a:r>
              <a:rPr lang="en-US" baseline="30000" dirty="0"/>
              <a:t>th</a:t>
            </a:r>
            <a:r>
              <a:rPr lang="en-US" dirty="0"/>
              <a:t> Jul, 2018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5072" y="6299713"/>
            <a:ext cx="897503" cy="287337"/>
          </a:xfrm>
        </p:spPr>
        <p:txBody>
          <a:bodyPr/>
          <a:lstStyle/>
          <a:p>
            <a:r>
              <a:rPr lang="en-US" dirty="0"/>
              <a:t>R4-1809129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16869-2CAF-48D3-A6C2-E8CA91671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217C-9954-45BA-916D-57E6C00DF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10095810" cy="4392612"/>
          </a:xfrm>
        </p:spPr>
        <p:txBody>
          <a:bodyPr/>
          <a:lstStyle/>
          <a:p>
            <a:r>
              <a:rPr lang="sv-SE" sz="2400" dirty="0"/>
              <a:t>The Annex in </a:t>
            </a:r>
            <a:r>
              <a:rPr lang="sv-SE" sz="2400" dirty="0" err="1"/>
              <a:t>current</a:t>
            </a:r>
            <a:r>
              <a:rPr lang="sv-SE" sz="2400" dirty="0"/>
              <a:t> version </a:t>
            </a:r>
            <a:r>
              <a:rPr lang="sv-SE" sz="2400" dirty="0" err="1"/>
              <a:t>of</a:t>
            </a:r>
            <a:r>
              <a:rPr lang="sv-SE" sz="2400" dirty="0"/>
              <a:t> NR UE RF </a:t>
            </a:r>
            <a:r>
              <a:rPr lang="sv-SE" sz="2400" dirty="0" err="1"/>
              <a:t>spec</a:t>
            </a:r>
            <a:r>
              <a:rPr lang="sv-SE" sz="2400" dirty="0"/>
              <a:t> 38.101-1/2/3 </a:t>
            </a:r>
            <a:r>
              <a:rPr lang="sv-SE" sz="2400" dirty="0" err="1"/>
              <a:t>are</a:t>
            </a:r>
            <a:r>
              <a:rPr lang="sv-SE" sz="2400" dirty="0"/>
              <a:t> not </a:t>
            </a:r>
            <a:r>
              <a:rPr lang="sv-SE" sz="2400" dirty="0" err="1"/>
              <a:t>aligned</a:t>
            </a:r>
            <a:r>
              <a:rPr lang="sv-SE" sz="2400" dirty="0"/>
              <a:t>, as </a:t>
            </a:r>
            <a:r>
              <a:rPr lang="sv-SE" sz="2400" dirty="0" err="1"/>
              <a:t>shown</a:t>
            </a:r>
            <a:r>
              <a:rPr lang="sv-SE" sz="2400" dirty="0"/>
              <a:t> in the </a:t>
            </a:r>
            <a:r>
              <a:rPr lang="sv-SE" sz="2400" dirty="0" err="1"/>
              <a:t>following</a:t>
            </a:r>
            <a:r>
              <a:rPr lang="sv-SE" sz="2400" dirty="0"/>
              <a:t> </a:t>
            </a:r>
            <a:r>
              <a:rPr lang="sv-SE" sz="2400" dirty="0" err="1"/>
              <a:t>slides</a:t>
            </a:r>
            <a:r>
              <a:rPr lang="sv-SE" sz="2400" dirty="0"/>
              <a:t>. </a:t>
            </a:r>
          </a:p>
          <a:p>
            <a:r>
              <a:rPr lang="sv-SE" sz="2400" dirty="0"/>
              <a:t>It </a:t>
            </a:r>
            <a:r>
              <a:rPr lang="sv-SE" sz="2400" dirty="0" err="1"/>
              <a:t>will</a:t>
            </a:r>
            <a:r>
              <a:rPr lang="sv-SE" sz="2400" dirty="0"/>
              <a:t> be </a:t>
            </a:r>
            <a:r>
              <a:rPr lang="sv-SE" sz="2400" dirty="0" err="1"/>
              <a:t>issues</a:t>
            </a:r>
            <a:r>
              <a:rPr lang="sv-SE" sz="2400" dirty="0"/>
              <a:t> for RAN5 to </a:t>
            </a:r>
            <a:r>
              <a:rPr lang="sv-SE" sz="2400" dirty="0" err="1"/>
              <a:t>have</a:t>
            </a:r>
            <a:r>
              <a:rPr lang="sv-SE" sz="2400" dirty="0"/>
              <a:t> </a:t>
            </a:r>
            <a:r>
              <a:rPr lang="sv-SE" sz="2400" dirty="0" err="1"/>
              <a:t>unaligned</a:t>
            </a:r>
            <a:r>
              <a:rPr lang="sv-SE" sz="2400" dirty="0"/>
              <a:t> Annex in the RAN5 </a:t>
            </a:r>
            <a:r>
              <a:rPr lang="sv-SE" sz="2400" dirty="0" err="1"/>
              <a:t>testing</a:t>
            </a:r>
            <a:r>
              <a:rPr lang="sv-SE" sz="2400" dirty="0"/>
              <a:t> </a:t>
            </a:r>
            <a:r>
              <a:rPr lang="sv-SE" sz="2400" dirty="0" err="1"/>
              <a:t>spec</a:t>
            </a:r>
            <a:r>
              <a:rPr lang="sv-SE" sz="2400" dirty="0"/>
              <a:t> and </a:t>
            </a:r>
            <a:r>
              <a:rPr lang="sv-SE" sz="2400" dirty="0" err="1"/>
              <a:t>also</a:t>
            </a:r>
            <a:r>
              <a:rPr lang="sv-SE" sz="2400" dirty="0"/>
              <a:t> for </a:t>
            </a:r>
            <a:r>
              <a:rPr lang="sv-SE" sz="2400" dirty="0" err="1"/>
              <a:t>future</a:t>
            </a:r>
            <a:r>
              <a:rPr lang="sv-SE" sz="2400" dirty="0"/>
              <a:t> </a:t>
            </a:r>
            <a:r>
              <a:rPr lang="sv-SE" sz="2400" dirty="0" err="1"/>
              <a:t>maintanance</a:t>
            </a:r>
            <a:r>
              <a:rPr lang="sv-SE" sz="2400" dirty="0"/>
              <a:t> in RAN4.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13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9B15C-A100-425B-8196-1BD1CF38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current Annex in 38.101-1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B56-F028-4B11-9882-075BE1332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5863009" cy="4392612"/>
          </a:xfrm>
        </p:spPr>
        <p:txBody>
          <a:bodyPr/>
          <a:lstStyle/>
          <a:p>
            <a:r>
              <a:rPr lang="en-GB" sz="1800" dirty="0"/>
              <a:t>Annex &lt;A&gt; (normative): Measurement channels </a:t>
            </a:r>
            <a:endParaRPr lang="en-US" sz="1800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A.1 General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A.2 UL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A.3 DL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A.4 CSI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A.5 OCNG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A.6 Connection</a:t>
            </a:r>
          </a:p>
          <a:p>
            <a:r>
              <a:rPr lang="en-GB" sz="1800" dirty="0"/>
              <a:t>Annex F (normative): Transmit modulation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F.1 Measurement Point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F.2 Basic EVM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F.3 Basic in-band emissions measurement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F.4 Modified signal under test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F.5 Window length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F.6 Averaged EVM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F.7 Spectrum Flatness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B62C31-C9CD-43C4-8618-E774514DB89D}"/>
              </a:ext>
            </a:extLst>
          </p:cNvPr>
          <p:cNvSpPr txBox="1">
            <a:spLocks/>
          </p:cNvSpPr>
          <p:nvPr/>
        </p:nvSpPr>
        <p:spPr bwMode="auto">
          <a:xfrm>
            <a:off x="6096000" y="1837852"/>
            <a:ext cx="5863009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6858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287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716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/>
              <a:t>Annex I (normative): Environmental conditions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I.1 General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1800" dirty="0"/>
              <a:t>I.2 Environmental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GB" sz="1800" dirty="0"/>
              <a:t>I.2.1 Temperature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GB" sz="1800" dirty="0"/>
              <a:t>I.2.2 Voltage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GB" sz="1800" dirty="0"/>
              <a:t>I.2.3 Vibration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8355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9B15C-A100-425B-8196-1BD1CF38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current Annex in 38.101-2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B56-F028-4B11-9882-075BE1332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Only titles exist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Annex A (normative): Measurement channels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Annex B (normative): Propagation conditions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Annex C (normative): Downlink physical channels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Annex D (normative): Characteristics of the interfering signal</a:t>
            </a:r>
          </a:p>
          <a:p>
            <a:r>
              <a:rPr lang="en-GB" dirty="0"/>
              <a:t>Annex E (normative): Environmental conditions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E.1	General</a:t>
            </a:r>
            <a:endParaRPr lang="sv-SE" dirty="0"/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/>
              <a:t>E.2	Environmental</a:t>
            </a:r>
            <a:endParaRPr lang="sv-SE" dirty="0"/>
          </a:p>
          <a:p>
            <a:pPr lvl="3">
              <a:buFont typeface="Courier New" panose="02070309020205020404" pitchFamily="49" charset="0"/>
              <a:buChar char="o"/>
            </a:pPr>
            <a:r>
              <a:rPr lang="en-GB" dirty="0"/>
              <a:t>E.2.1	Temperature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GB" dirty="0"/>
              <a:t>E.2.2	Voltage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159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9B15C-A100-425B-8196-1BD1CF38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current Annex in 38.101-3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B56-F028-4B11-9882-075BE13320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Annex A (normative): Dual uplink interferer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237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9F3A1-A552-441D-B361-DDEA79555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60AC5-8E1C-4AE7-A458-96549B8D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11003583" cy="43926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1800" b="1" dirty="0"/>
              <a:t>Align the first (A-F) and second clause (e.g. X.1-X.6) numbering and title among 38.101-1/2/3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800" b="1" dirty="0"/>
              <a:t>Suggested structures are the following.</a:t>
            </a:r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D13D6A-0FE8-45D3-91F8-3A24BBB3D587}"/>
              </a:ext>
            </a:extLst>
          </p:cNvPr>
          <p:cNvSpPr/>
          <p:nvPr/>
        </p:nvSpPr>
        <p:spPr>
          <a:xfrm>
            <a:off x="7146235" y="2427660"/>
            <a:ext cx="50457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Ericsson Hilda" panose="00000500000000000000" pitchFamily="2" charset="0"/>
              <a:buChar char="—"/>
            </a:pPr>
            <a:r>
              <a:rPr lang="en-GB" dirty="0"/>
              <a:t>Annex E (normative): Environmental conditions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E.1	General</a:t>
            </a:r>
            <a:endParaRPr lang="sv-SE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E.2	Environmental</a:t>
            </a:r>
            <a:endParaRPr lang="sv-SE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/>
              <a:t>E.2.1	Temperature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/>
              <a:t>E.2.2	Voltage</a:t>
            </a:r>
          </a:p>
          <a:p>
            <a:pPr marL="285750" indent="-285750">
              <a:buFont typeface="Ericsson Hilda" panose="00000500000000000000" pitchFamily="2" charset="0"/>
              <a:buChar char="—"/>
            </a:pPr>
            <a:r>
              <a:rPr lang="en-GB" dirty="0"/>
              <a:t>Annex F (normative): Transmit modulation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F.1 Measurement Point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F.2 Basic EVM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F.3 Basic in-band emissions measurement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F.4 Modified signal under test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F.5 Window length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F.6 Averaged EVM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F.7 Spectrum Flatness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D17651-A3A4-40B8-AF60-A3840B48E259}"/>
              </a:ext>
            </a:extLst>
          </p:cNvPr>
          <p:cNvSpPr txBox="1">
            <a:spLocks/>
          </p:cNvSpPr>
          <p:nvPr/>
        </p:nvSpPr>
        <p:spPr bwMode="auto">
          <a:xfrm>
            <a:off x="479425" y="2472946"/>
            <a:ext cx="654422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6858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287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716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A (normative): Measurement channels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A.1 General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A.2 UL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A.3 DL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A.4 OCNG</a:t>
            </a: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B (normative): Propagation conditions </a:t>
            </a:r>
            <a:r>
              <a:rPr lang="en-GB" sz="1800" dirty="0">
                <a:solidFill>
                  <a:srgbClr val="FF0000"/>
                </a:solidFill>
              </a:rPr>
              <a:t>(RAN5 needs this to complete the core part)</a:t>
            </a:r>
            <a:endParaRPr lang="en-GB" sz="1800" dirty="0">
              <a:ea typeface="+mn-ea"/>
              <a:cs typeface="+mn-cs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B.1 Static channel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B.2 Multi-path fading channel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B.3 Interference model</a:t>
            </a:r>
            <a:endParaRPr lang="en-GB" sz="1800" dirty="0">
              <a:ea typeface="+mn-ea"/>
              <a:cs typeface="+mn-cs"/>
            </a:endParaRP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C (normative): Downlink physical channels </a:t>
            </a:r>
            <a:r>
              <a:rPr lang="en-GB" sz="1800" dirty="0">
                <a:solidFill>
                  <a:srgbClr val="FF0000"/>
                </a:solidFill>
                <a:ea typeface="+mn-ea"/>
                <a:cs typeface="+mn-cs"/>
              </a:rPr>
              <a:t>(</a:t>
            </a:r>
            <a:r>
              <a:rPr lang="en-GB" sz="1800" dirty="0">
                <a:solidFill>
                  <a:srgbClr val="FF0000"/>
                </a:solidFill>
              </a:rPr>
              <a:t>RAN5 needs this to complete the core part)</a:t>
            </a: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D (normative): Characteristics of the interfering signal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70891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8765" y="4330053"/>
            <a:ext cx="7434469" cy="347472"/>
          </a:xfrm>
        </p:spPr>
        <p:txBody>
          <a:bodyPr/>
          <a:lstStyle/>
          <a:p>
            <a:r>
              <a:rPr lang="en-US" dirty="0">
                <a:hlinkClick r:id="rId3"/>
              </a:rPr>
              <a:t>ftp://ftp.3gpp.org/TSG_RAN/WG4_Radio/TSGR4_AHs/TSGR4_AH-1807/Docs/R4-1809129.zip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77057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1A46AB68-334A-47BB-A879-171AD382F963}" vid="{702E2A25-74FE-47E8-A7BF-6B23A08CEC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482</TotalTime>
  <Words>416</Words>
  <Application>Microsoft Office PowerPoint</Application>
  <PresentationFormat>Widescreen</PresentationFormat>
  <Paragraphs>81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Ericsson Hilda</vt:lpstr>
      <vt:lpstr>Ericsson Hilda Light</vt:lpstr>
      <vt:lpstr>Wingdings</vt:lpstr>
      <vt:lpstr>Courier New</vt:lpstr>
      <vt:lpstr>PresentationTemplate2017</vt:lpstr>
      <vt:lpstr>Annex structure for UE RF spec 38.101-1/2/3</vt:lpstr>
      <vt:lpstr>Background</vt:lpstr>
      <vt:lpstr>The current Annex in 38.101-1</vt:lpstr>
      <vt:lpstr>The current Annex in 38.101-2</vt:lpstr>
      <vt:lpstr>The current Annex in 38.101-3</vt:lpstr>
      <vt:lpstr>Way forward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new work split between RAN4 and RAN5 on UE specifications for NR</dc:title>
  <dc:creator>Maomao Chen</dc:creator>
  <cp:keywords/>
  <dc:description>Rev PA1</dc:description>
  <cp:lastModifiedBy>Maomao Chen</cp:lastModifiedBy>
  <cp:revision>156</cp:revision>
  <dcterms:created xsi:type="dcterms:W3CDTF">2018-05-09T11:57:45Z</dcterms:created>
  <dcterms:modified xsi:type="dcterms:W3CDTF">2018-06-25T17:27:47Z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PackageNo">
    <vt:lpwstr>LXA 119 603</vt:lpwstr>
  </property>
  <property fmtid="{D5CDD505-2E9C-101B-9397-08002B2CF9AE}" pid="6" name="PackageVersion">
    <vt:lpwstr>R6A</vt:lpwstr>
  </property>
  <property fmtid="{D5CDD505-2E9C-101B-9397-08002B2CF9AE}" pid="7" name="TemplateName2">
    <vt:lpwstr>CXC 173 2731/1</vt:lpwstr>
  </property>
  <property fmtid="{D5CDD505-2E9C-101B-9397-08002B2CF9AE}" pid="8" name="TemplateVersion2">
    <vt:lpwstr>R2A</vt:lpwstr>
  </property>
  <property fmtid="{D5CDD505-2E9C-101B-9397-08002B2CF9AE}" pid="9" name="DocumentType2">
    <vt:lpwstr>Presentation2011</vt:lpwstr>
  </property>
  <property fmtid="{D5CDD505-2E9C-101B-9397-08002B2CF9AE}" pid="10" name="Keyword">
    <vt:lpwstr> </vt:lpwstr>
  </property>
  <property fmtid="{D5CDD505-2E9C-101B-9397-08002B2CF9AE}" pid="11" name="FooterType">
    <vt:lpwstr>PresTemp</vt:lpwstr>
  </property>
  <property fmtid="{D5CDD505-2E9C-101B-9397-08002B2CF9AE}" pid="12" name="UsedFont">
    <vt:lpwstr>Ericsson Capital TT</vt:lpwstr>
  </property>
  <property fmtid="{D5CDD505-2E9C-101B-9397-08002B2CF9AE}" pid="13" name="x">
    <vt:lpwstr>0</vt:lpwstr>
  </property>
  <property fmtid="{D5CDD505-2E9C-101B-9397-08002B2CF9AE}" pid="14" name="White">
    <vt:bool>true</vt:bool>
  </property>
  <property fmtid="{D5CDD505-2E9C-101B-9397-08002B2CF9AE}" pid="15" name="chkMetaData">
    <vt:bool>false</vt:bool>
  </property>
  <property fmtid="{D5CDD505-2E9C-101B-9397-08002B2CF9AE}" pid="16" name="chkTaglines">
    <vt:bool>true</vt:bool>
  </property>
  <property fmtid="{D5CDD505-2E9C-101B-9397-08002B2CF9AE}" pid="17" name="SecurityClass">
    <vt:lpwstr>Ericsson Internal</vt:lpwstr>
  </property>
  <property fmtid="{D5CDD505-2E9C-101B-9397-08002B2CF9AE}" pid="18" name="txtConfLabel">
    <vt:lpwstr>Ericsson Internal</vt:lpwstr>
  </property>
  <property fmtid="{D5CDD505-2E9C-101B-9397-08002B2CF9AE}" pid="19" name="optUseConfClass">
    <vt:bool>true</vt:bool>
  </property>
  <property fmtid="{D5CDD505-2E9C-101B-9397-08002B2CF9AE}" pid="20" name="optUseConfLabel">
    <vt:bool>false</vt:bool>
  </property>
  <property fmtid="{D5CDD505-2E9C-101B-9397-08002B2CF9AE}" pid="21" name="optFooterCVLDocNo">
    <vt:bool>true</vt:bool>
  </property>
  <property fmtid="{D5CDD505-2E9C-101B-9397-08002B2CF9AE}" pid="22" name="optFooterCVLCopyright">
    <vt:bool>false</vt:bool>
  </property>
  <property fmtid="{D5CDD505-2E9C-101B-9397-08002B2CF9AE}" pid="23" name="optEnterText1">
    <vt:bool>false</vt:bool>
  </property>
  <property fmtid="{D5CDD505-2E9C-101B-9397-08002B2CF9AE}" pid="24" name="optFooterCVLConfLabel">
    <vt:bool>true</vt:bool>
  </property>
  <property fmtid="{D5CDD505-2E9C-101B-9397-08002B2CF9AE}" pid="25" name="optEnterText2">
    <vt:bool>false</vt:bool>
  </property>
  <property fmtid="{D5CDD505-2E9C-101B-9397-08002B2CF9AE}" pid="26" name="optFooterCVLTitle">
    <vt:bool>true</vt:bool>
  </property>
  <property fmtid="{D5CDD505-2E9C-101B-9397-08002B2CF9AE}" pid="27" name="optFooterCVLPrep">
    <vt:bool>false</vt:bool>
  </property>
  <property fmtid="{D5CDD505-2E9C-101B-9397-08002B2CF9AE}" pid="28" name="optEnterText3">
    <vt:bool>false</vt:bool>
  </property>
  <property fmtid="{D5CDD505-2E9C-101B-9397-08002B2CF9AE}" pid="29" name="optFooterCVLDate">
    <vt:bool>true</vt:bool>
  </property>
  <property fmtid="{D5CDD505-2E9C-101B-9397-08002B2CF9AE}" pid="30" name="optEnterText4">
    <vt:bool>false</vt:bool>
  </property>
  <property fmtid="{D5CDD505-2E9C-101B-9397-08002B2CF9AE}" pid="31" name="LeftFooterField">
    <vt:lpwstr> </vt:lpwstr>
  </property>
  <property fmtid="{D5CDD505-2E9C-101B-9397-08002B2CF9AE}" pid="32" name="MiddleFooterField">
    <vt:lpwstr> </vt:lpwstr>
  </property>
  <property fmtid="{D5CDD505-2E9C-101B-9397-08002B2CF9AE}" pid="33" name="RightFooterField">
    <vt:lpwstr> </vt:lpwstr>
  </property>
  <property fmtid="{D5CDD505-2E9C-101B-9397-08002B2CF9AE}" pid="34" name="RightFooterField2">
    <vt:lpwstr> </vt:lpwstr>
  </property>
  <property fmtid="{D5CDD505-2E9C-101B-9397-08002B2CF9AE}" pid="35" name="TotalNumb">
    <vt:bool>false</vt:bool>
  </property>
  <property fmtid="{D5CDD505-2E9C-101B-9397-08002B2CF9AE}" pid="36" name="Pages">
    <vt:bool>true</vt:bool>
  </property>
  <property fmtid="{D5CDD505-2E9C-101B-9397-08002B2CF9AE}" pid="37" name="BCategory">
    <vt:lpwstr> </vt:lpwstr>
  </property>
  <property fmtid="{D5CDD505-2E9C-101B-9397-08002B2CF9AE}" pid="38" name="BSubject">
    <vt:lpwstr> </vt:lpwstr>
  </property>
  <property fmtid="{D5CDD505-2E9C-101B-9397-08002B2CF9AE}" pid="39" name="DocType">
    <vt:lpwstr> </vt:lpwstr>
  </property>
  <property fmtid="{D5CDD505-2E9C-101B-9397-08002B2CF9AE}" pid="40" name="chkShowAll">
    <vt:bool>false</vt:bool>
  </property>
  <property fmtid="{D5CDD505-2E9C-101B-9397-08002B2CF9AE}" pid="41" name="chkOnlyTitle">
    <vt:bool>false</vt:bool>
  </property>
  <property fmtid="{D5CDD505-2E9C-101B-9397-08002B2CF9AE}" pid="42" name="chkPrep">
    <vt:bool>false</vt:bool>
  </property>
  <property fmtid="{D5CDD505-2E9C-101B-9397-08002B2CF9AE}" pid="43" name="chkAppr">
    <vt:bool>false</vt:bool>
  </property>
  <property fmtid="{D5CDD505-2E9C-101B-9397-08002B2CF9AE}" pid="44" name="chkConfClass">
    <vt:bool>true</vt:bool>
  </property>
  <property fmtid="{D5CDD505-2E9C-101B-9397-08002B2CF9AE}" pid="45" name="chkDate">
    <vt:bool>true</vt:bool>
  </property>
  <property fmtid="{D5CDD505-2E9C-101B-9397-08002B2CF9AE}" pid="46" name="chkDocNo">
    <vt:bool>false</vt:bool>
  </property>
  <property fmtid="{D5CDD505-2E9C-101B-9397-08002B2CF9AE}" pid="47" name="chkRev">
    <vt:bool>false</vt:bool>
  </property>
  <property fmtid="{D5CDD505-2E9C-101B-9397-08002B2CF9AE}" pid="48" name="chkTitle">
    <vt:bool>false</vt:bool>
  </property>
</Properties>
</file>