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1" r:id="rId3"/>
    <p:sldId id="272" r:id="rId4"/>
    <p:sldId id="273" r:id="rId5"/>
    <p:sldId id="27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Updated way </a:t>
            </a:r>
            <a:r>
              <a:rPr lang="en-US" altLang="ja-JP" dirty="0"/>
              <a:t>forward on measurement gap timing </a:t>
            </a:r>
            <a:r>
              <a:rPr lang="en-US" altLang="ja-JP" dirty="0" smtClean="0"/>
              <a:t>offset based on R4-1800564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732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Meeting AH-1801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San Diego, US, January 22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 - January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R4-1801330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4.6.4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RAN2 agreements at NR-AH 1801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RAN4 previous conclusion in R4-1711940</a:t>
            </a:r>
            <a:endParaRPr lang="en-US" altLang="ja-JP" dirty="0"/>
          </a:p>
          <a:p>
            <a:pPr marL="0" indent="0">
              <a:buNone/>
            </a:pPr>
            <a:endParaRPr kumimoji="1" lang="en-US" altLang="ja-JP" dirty="0" smtClean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713544"/>
              </p:ext>
            </p:extLst>
          </p:nvPr>
        </p:nvGraphicFramePr>
        <p:xfrm>
          <a:off x="683568" y="2276872"/>
          <a:ext cx="7848872" cy="2225040"/>
        </p:xfrm>
        <a:graphic>
          <a:graphicData uri="http://schemas.openxmlformats.org/drawingml/2006/table">
            <a:tbl>
              <a:tblPr firstRow="1" firstCol="1" bandRow="1"/>
              <a:tblGrid>
                <a:gridCol w="7848872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/>
                          <a:ea typeface="ＭＳ 明朝"/>
                        </a:rPr>
                        <a:t>Agreements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/>
                          <a:ea typeface="ＭＳ 明朝"/>
                        </a:rPr>
                        <a:t>1	For gap pattern configured by MN, UE performs gap calculation based on the SFN and subframe of </a:t>
                      </a:r>
                      <a:r>
                        <a:rPr lang="en-GB" sz="1800" dirty="0" err="1">
                          <a:effectLst/>
                          <a:latin typeface="Arial"/>
                          <a:ea typeface="ＭＳ 明朝"/>
                        </a:rPr>
                        <a:t>PCell</a:t>
                      </a:r>
                      <a:r>
                        <a:rPr lang="en-GB" sz="1800" dirty="0">
                          <a:effectLst/>
                          <a:latin typeface="Arial"/>
                          <a:ea typeface="ＭＳ 明朝"/>
                        </a:rPr>
                        <a:t>.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/>
                          <a:ea typeface="ＭＳ 明朝"/>
                        </a:rPr>
                        <a:t>2	For gap pattern configured by SN, UE performs gap calculation based on the SFN and subframe of </a:t>
                      </a:r>
                      <a:r>
                        <a:rPr lang="en-GB" sz="1800" dirty="0" err="1">
                          <a:effectLst/>
                          <a:latin typeface="Arial"/>
                          <a:ea typeface="ＭＳ 明朝"/>
                        </a:rPr>
                        <a:t>PSCell</a:t>
                      </a:r>
                      <a:r>
                        <a:rPr lang="en-GB" sz="1800" dirty="0">
                          <a:effectLst/>
                          <a:latin typeface="Arial"/>
                          <a:ea typeface="ＭＳ 明朝"/>
                        </a:rPr>
                        <a:t>.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</a:rPr>
                        <a:t>3	The configuration step of </a:t>
                      </a:r>
                      <a:r>
                        <a:rPr lang="en-GB" sz="180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</a:rPr>
                        <a:t>gapoffset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</a:rPr>
                        <a:t> in 36.331 is 1ms.</a:t>
                      </a:r>
                      <a:endParaRPr lang="ja-JP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</a:rPr>
                        <a:t>FFS: </a:t>
                      </a:r>
                      <a:r>
                        <a:rPr lang="en-GB" sz="180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</a:rPr>
                        <a:t>Gapoffset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</a:rPr>
                        <a:t> in 38.331. To be checked with RAN4.</a:t>
                      </a:r>
                      <a:endParaRPr lang="ja-JP" sz="1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168877"/>
              </p:ext>
            </p:extLst>
          </p:nvPr>
        </p:nvGraphicFramePr>
        <p:xfrm>
          <a:off x="683568" y="5760680"/>
          <a:ext cx="7848872" cy="548640"/>
        </p:xfrm>
        <a:graphic>
          <a:graphicData uri="http://schemas.openxmlformats.org/drawingml/2006/table">
            <a:tbl>
              <a:tblPr firstRow="1" firstCol="1" bandRow="1"/>
              <a:tblGrid>
                <a:gridCol w="7848872"/>
              </a:tblGrid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Measurement Gap offset should be configurable with </a:t>
                      </a:r>
                      <a:r>
                        <a:rPr kumimoji="1" lang="en-US" altLang="ja-JP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granularity based on the maximum slot length of all the UE serving cells which have configured the gap</a:t>
                      </a:r>
                      <a:r>
                        <a:rPr kumimoji="1"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kumimoji="1" lang="ja-JP" altLang="ja-JP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685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直線コネクタ 69"/>
          <p:cNvCxnSpPr/>
          <p:nvPr/>
        </p:nvCxnSpPr>
        <p:spPr>
          <a:xfrm>
            <a:off x="2891902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/>
          <p:cNvCxnSpPr/>
          <p:nvPr/>
        </p:nvCxnSpPr>
        <p:spPr>
          <a:xfrm>
            <a:off x="2051720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/>
        </p:nvCxnSpPr>
        <p:spPr>
          <a:xfrm>
            <a:off x="4556547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/>
        </p:nvCxnSpPr>
        <p:spPr>
          <a:xfrm>
            <a:off x="3724316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>
            <a:off x="6220172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コネクタ 74"/>
          <p:cNvCxnSpPr/>
          <p:nvPr/>
        </p:nvCxnSpPr>
        <p:spPr>
          <a:xfrm>
            <a:off x="5387941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/>
          <p:cNvCxnSpPr/>
          <p:nvPr/>
        </p:nvCxnSpPr>
        <p:spPr>
          <a:xfrm>
            <a:off x="7884817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/>
        </p:nvCxnSpPr>
        <p:spPr>
          <a:xfrm>
            <a:off x="7052586" y="6256512"/>
            <a:ext cx="0" cy="29755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RAN4 discussion at RAN4 NR-AH1801 meeting</a:t>
            </a:r>
          </a:p>
          <a:p>
            <a:pPr lvl="1"/>
            <a:r>
              <a:rPr lang="en-US" altLang="ja-JP" sz="2000" dirty="0" smtClean="0"/>
              <a:t>Based on R4-1800564</a:t>
            </a:r>
          </a:p>
          <a:p>
            <a:pPr lvl="2"/>
            <a:r>
              <a:rPr lang="en-US" altLang="ja-JP" sz="1800" dirty="0" smtClean="0"/>
              <a:t>In order to align effective measurement duration within MG with SMTC window timing, MG timing needs to have 0.5 or 0.25 </a:t>
            </a:r>
            <a:r>
              <a:rPr lang="en-US" altLang="ja-JP" sz="1800" dirty="0" err="1" smtClean="0"/>
              <a:t>ms</a:t>
            </a:r>
            <a:r>
              <a:rPr lang="en-US" altLang="ja-JP" sz="1800" dirty="0" smtClean="0"/>
              <a:t> advance from SMTC timing</a:t>
            </a:r>
          </a:p>
          <a:p>
            <a:pPr lvl="2"/>
            <a:endParaRPr lang="en-US" altLang="ja-JP" sz="1800" dirty="0" smtClean="0"/>
          </a:p>
          <a:p>
            <a:pPr lvl="2"/>
            <a:endParaRPr kumimoji="1" lang="en-US" altLang="ja-JP" sz="1800" dirty="0"/>
          </a:p>
          <a:p>
            <a:pPr lvl="3"/>
            <a:endParaRPr lang="en-US" altLang="ja-JP" sz="1400" dirty="0" smtClean="0"/>
          </a:p>
          <a:p>
            <a:pPr lvl="3"/>
            <a:endParaRPr kumimoji="1" lang="en-US" altLang="ja-JP" sz="1400" dirty="0" smtClean="0"/>
          </a:p>
          <a:p>
            <a:pPr marL="1371600" lvl="3" indent="0">
              <a:buNone/>
            </a:pPr>
            <a:endParaRPr lang="en-US" altLang="ja-JP" sz="1400" dirty="0" smtClean="0"/>
          </a:p>
          <a:p>
            <a:pPr lvl="2"/>
            <a:r>
              <a:rPr kumimoji="1" lang="en-US" altLang="ja-JP" sz="1800" dirty="0" smtClean="0"/>
              <a:t>Since SMTC window timing offset has fixed 1ms granularity, </a:t>
            </a:r>
            <a:r>
              <a:rPr lang="en-GB" altLang="ja-JP" sz="1800" dirty="0"/>
              <a:t>applying 0.5ms or 0.25ms timing advance </a:t>
            </a:r>
            <a:r>
              <a:rPr lang="en-GB" altLang="ja-JP" sz="1800" dirty="0" smtClean="0"/>
              <a:t>based </a:t>
            </a:r>
            <a:r>
              <a:rPr lang="en-GB" altLang="ja-JP" sz="1800" dirty="0"/>
              <a:t>on 1ms </a:t>
            </a:r>
            <a:r>
              <a:rPr lang="en-GB" altLang="ja-JP" sz="1800" dirty="0" smtClean="0"/>
              <a:t>MG timing offset </a:t>
            </a:r>
            <a:r>
              <a:rPr lang="en-GB" altLang="ja-JP" sz="1800" dirty="0"/>
              <a:t>granularity is </a:t>
            </a:r>
            <a:r>
              <a:rPr lang="en-GB" altLang="ja-JP" sz="1800" dirty="0" smtClean="0"/>
              <a:t>sufficient and finer granularity of MG timing offset would not be necessary</a:t>
            </a:r>
            <a:endParaRPr kumimoji="1" lang="ja-JP" altLang="en-US" sz="1800" dirty="0"/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2707682" y="3922554"/>
            <a:ext cx="4248472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3663095" y="3645673"/>
            <a:ext cx="21135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5 </a:t>
            </a:r>
            <a:r>
              <a:rPr kumimoji="1" lang="en-US" altLang="ja-JP" sz="1400" dirty="0" err="1" smtClean="0"/>
              <a:t>ms</a:t>
            </a:r>
            <a:r>
              <a:rPr kumimoji="1" lang="en-US" altLang="ja-JP" sz="1400" dirty="0" smtClean="0"/>
              <a:t> SMTC window timing</a:t>
            </a:r>
            <a:endParaRPr kumimoji="1" lang="ja-JP" altLang="en-US" sz="1400" dirty="0"/>
          </a:p>
        </p:txBody>
      </p:sp>
      <p:graphicFrame>
        <p:nvGraphicFramePr>
          <p:cNvPr id="33" name="表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90515"/>
              </p:ext>
            </p:extLst>
          </p:nvPr>
        </p:nvGraphicFramePr>
        <p:xfrm>
          <a:off x="1012943" y="4014307"/>
          <a:ext cx="7646400" cy="2160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600"/>
                <a:gridCol w="849600"/>
                <a:gridCol w="849600"/>
                <a:gridCol w="849600"/>
                <a:gridCol w="849600"/>
                <a:gridCol w="849600"/>
                <a:gridCol w="849600"/>
                <a:gridCol w="849600"/>
                <a:gridCol w="849600"/>
              </a:tblGrid>
              <a:tr h="216024"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5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4" name="角丸四角形 33"/>
          <p:cNvSpPr/>
          <p:nvPr/>
        </p:nvSpPr>
        <p:spPr>
          <a:xfrm>
            <a:off x="2283997" y="3645672"/>
            <a:ext cx="5074013" cy="634365"/>
          </a:xfrm>
          <a:prstGeom prst="roundRect">
            <a:avLst/>
          </a:prstGeom>
          <a:noFill/>
          <a:ln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5" name="直線矢印コネクタ 34"/>
          <p:cNvCxnSpPr/>
          <p:nvPr/>
        </p:nvCxnSpPr>
        <p:spPr>
          <a:xfrm>
            <a:off x="2283997" y="4365753"/>
            <a:ext cx="5082763" cy="0"/>
          </a:xfrm>
          <a:prstGeom prst="straightConnector1">
            <a:avLst/>
          </a:prstGeom>
          <a:ln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2652298" y="4345359"/>
            <a:ext cx="1343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6 </a:t>
            </a:r>
            <a:r>
              <a:rPr kumimoji="1" lang="en-US" altLang="ja-JP" sz="1400" dirty="0" err="1" smtClean="0"/>
              <a:t>ms</a:t>
            </a:r>
            <a:r>
              <a:rPr kumimoji="1" lang="en-US" altLang="ja-JP" sz="1400" dirty="0" smtClean="0"/>
              <a:t> MG timing</a:t>
            </a:r>
            <a:endParaRPr kumimoji="1" lang="ja-JP" altLang="en-US" sz="1400" dirty="0"/>
          </a:p>
        </p:txBody>
      </p:sp>
      <p:sp>
        <p:nvSpPr>
          <p:cNvPr id="37" name="角丸四角形 36"/>
          <p:cNvSpPr/>
          <p:nvPr/>
        </p:nvSpPr>
        <p:spPr>
          <a:xfrm>
            <a:off x="2707295" y="4018283"/>
            <a:ext cx="4248472" cy="207736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" name="直線矢印コネクタ 37"/>
          <p:cNvCxnSpPr/>
          <p:nvPr/>
        </p:nvCxnSpPr>
        <p:spPr>
          <a:xfrm>
            <a:off x="2687394" y="4133302"/>
            <a:ext cx="4257222" cy="0"/>
          </a:xfrm>
          <a:prstGeom prst="straightConnector1">
            <a:avLst/>
          </a:prstGeom>
          <a:ln w="1905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>
            <a:off x="4626895" y="4346008"/>
            <a:ext cx="4625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7030A0"/>
                </a:solidFill>
              </a:rPr>
              <a:t>Effective measurement duration (excluding RF retuning time)</a:t>
            </a:r>
            <a:endParaRPr kumimoji="1" lang="ja-JP" altLang="en-US" sz="1400" dirty="0">
              <a:solidFill>
                <a:srgbClr val="7030A0"/>
              </a:solidFill>
            </a:endParaRPr>
          </a:p>
        </p:txBody>
      </p:sp>
      <p:cxnSp>
        <p:nvCxnSpPr>
          <p:cNvPr id="40" name="直線コネクタ 39"/>
          <p:cNvCxnSpPr>
            <a:endCxn id="39" idx="1"/>
          </p:cNvCxnSpPr>
          <p:nvPr/>
        </p:nvCxnSpPr>
        <p:spPr>
          <a:xfrm>
            <a:off x="4266855" y="4122151"/>
            <a:ext cx="360040" cy="37774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118655" y="386483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Inter-</a:t>
            </a:r>
            <a:r>
              <a:rPr lang="en-US" altLang="ja-JP" sz="1400" dirty="0" err="1" smtClean="0"/>
              <a:t>freq</a:t>
            </a:r>
            <a:r>
              <a:rPr lang="en-US" altLang="ja-JP" sz="1400" dirty="0" smtClean="0"/>
              <a:t> carrier</a:t>
            </a:r>
            <a:endParaRPr kumimoji="1" lang="ja-JP" altLang="en-US" sz="1400" dirty="0"/>
          </a:p>
        </p:txBody>
      </p:sp>
      <p:sp>
        <p:nvSpPr>
          <p:cNvPr id="43" name="左矢印 42"/>
          <p:cNvSpPr/>
          <p:nvPr/>
        </p:nvSpPr>
        <p:spPr>
          <a:xfrm>
            <a:off x="2283997" y="3429649"/>
            <a:ext cx="423298" cy="13158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2699792" y="3323431"/>
            <a:ext cx="18187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0.5 </a:t>
            </a:r>
            <a:r>
              <a:rPr kumimoji="1" lang="en-US" altLang="ja-JP" sz="1400" dirty="0" err="1" smtClean="0"/>
              <a:t>ms</a:t>
            </a:r>
            <a:r>
              <a:rPr lang="en-US" altLang="ja-JP" sz="1400" dirty="0" smtClean="0"/>
              <a:t> </a:t>
            </a:r>
            <a:r>
              <a:rPr kumimoji="1" lang="en-US" altLang="ja-JP" sz="1400" dirty="0" smtClean="0"/>
              <a:t>timing </a:t>
            </a:r>
            <a:r>
              <a:rPr lang="en-US" altLang="ja-JP" sz="1400" dirty="0" smtClean="0"/>
              <a:t>advance</a:t>
            </a:r>
            <a:endParaRPr kumimoji="1" lang="ja-JP" altLang="en-US" sz="1400" dirty="0"/>
          </a:p>
        </p:txBody>
      </p:sp>
      <p:graphicFrame>
        <p:nvGraphicFramePr>
          <p:cNvPr id="46" name="表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263799"/>
              </p:ext>
            </p:extLst>
          </p:nvPr>
        </p:nvGraphicFramePr>
        <p:xfrm>
          <a:off x="2054629" y="6249250"/>
          <a:ext cx="6040120" cy="182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6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7" name="直線コネクタ 46"/>
          <p:cNvCxnSpPr/>
          <p:nvPr/>
        </p:nvCxnSpPr>
        <p:spPr>
          <a:xfrm>
            <a:off x="3091575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/>
          <p:cNvCxnSpPr/>
          <p:nvPr/>
        </p:nvCxnSpPr>
        <p:spPr>
          <a:xfrm>
            <a:off x="2259344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/>
        </p:nvCxnSpPr>
        <p:spPr>
          <a:xfrm>
            <a:off x="4764171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/>
          <p:cNvCxnSpPr/>
          <p:nvPr/>
        </p:nvCxnSpPr>
        <p:spPr>
          <a:xfrm>
            <a:off x="3931940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>
            <a:off x="6427796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/>
          <p:cNvCxnSpPr/>
          <p:nvPr/>
        </p:nvCxnSpPr>
        <p:spPr>
          <a:xfrm>
            <a:off x="5595565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/>
        </p:nvCxnSpPr>
        <p:spPr>
          <a:xfrm>
            <a:off x="8100392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/>
          <p:nvPr/>
        </p:nvCxnSpPr>
        <p:spPr>
          <a:xfrm>
            <a:off x="7260210" y="6127965"/>
            <a:ext cx="0" cy="2975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角丸四角形 77"/>
          <p:cNvSpPr/>
          <p:nvPr/>
        </p:nvSpPr>
        <p:spPr>
          <a:xfrm>
            <a:off x="2898446" y="5946198"/>
            <a:ext cx="2899096" cy="515286"/>
          </a:xfrm>
          <a:prstGeom prst="roundRect">
            <a:avLst/>
          </a:prstGeom>
          <a:noFill/>
          <a:ln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467544" y="3284984"/>
            <a:ext cx="918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u="sng" dirty="0" smtClean="0"/>
              <a:t>Example #1</a:t>
            </a:r>
            <a:endParaRPr kumimoji="1" lang="ja-JP" altLang="en-US" sz="1200" b="1" u="sng" dirty="0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467544" y="5888305"/>
            <a:ext cx="918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u="sng" dirty="0" smtClean="0"/>
              <a:t>Example #2</a:t>
            </a:r>
            <a:endParaRPr kumimoji="1" lang="ja-JP" altLang="en-US" sz="1200" b="1" u="sng" dirty="0"/>
          </a:p>
        </p:txBody>
      </p:sp>
      <p:cxnSp>
        <p:nvCxnSpPr>
          <p:cNvPr id="81" name="直線矢印コネクタ 80"/>
          <p:cNvCxnSpPr/>
          <p:nvPr/>
        </p:nvCxnSpPr>
        <p:spPr>
          <a:xfrm>
            <a:off x="3083685" y="6122018"/>
            <a:ext cx="251188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/>
          <p:cNvSpPr txBox="1"/>
          <p:nvPr/>
        </p:nvSpPr>
        <p:spPr>
          <a:xfrm>
            <a:off x="3315611" y="5871763"/>
            <a:ext cx="21135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3 </a:t>
            </a:r>
            <a:r>
              <a:rPr kumimoji="1" lang="en-US" altLang="ja-JP" sz="1400" dirty="0" err="1" smtClean="0"/>
              <a:t>ms</a:t>
            </a:r>
            <a:r>
              <a:rPr kumimoji="1" lang="en-US" altLang="ja-JP" sz="1400" dirty="0" smtClean="0"/>
              <a:t> SMTC window timing</a:t>
            </a:r>
            <a:endParaRPr kumimoji="1" lang="ja-JP" altLang="en-US" sz="1400" dirty="0"/>
          </a:p>
        </p:txBody>
      </p:sp>
      <p:cxnSp>
        <p:nvCxnSpPr>
          <p:cNvPr id="84" name="直線矢印コネクタ 83"/>
          <p:cNvCxnSpPr/>
          <p:nvPr/>
        </p:nvCxnSpPr>
        <p:spPr>
          <a:xfrm>
            <a:off x="2867661" y="6554066"/>
            <a:ext cx="2929881" cy="0"/>
          </a:xfrm>
          <a:prstGeom prst="straightConnector1">
            <a:avLst/>
          </a:prstGeom>
          <a:ln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テキスト ボックス 85"/>
          <p:cNvSpPr txBox="1"/>
          <p:nvPr/>
        </p:nvSpPr>
        <p:spPr>
          <a:xfrm>
            <a:off x="3540247" y="6494566"/>
            <a:ext cx="1479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3.5</a:t>
            </a:r>
            <a:r>
              <a:rPr kumimoji="1" lang="en-US" altLang="ja-JP" sz="1400" dirty="0" smtClean="0"/>
              <a:t> </a:t>
            </a:r>
            <a:r>
              <a:rPr kumimoji="1" lang="en-US" altLang="ja-JP" sz="1400" dirty="0" err="1" smtClean="0"/>
              <a:t>ms</a:t>
            </a:r>
            <a:r>
              <a:rPr kumimoji="1" lang="en-US" altLang="ja-JP" sz="1400" dirty="0" smtClean="0"/>
              <a:t> MG timing</a:t>
            </a:r>
            <a:endParaRPr kumimoji="1" lang="ja-JP" altLang="en-US" sz="1400" dirty="0"/>
          </a:p>
        </p:txBody>
      </p:sp>
      <p:cxnSp>
        <p:nvCxnSpPr>
          <p:cNvPr id="87" name="直線矢印コネクタ 86"/>
          <p:cNvCxnSpPr/>
          <p:nvPr/>
        </p:nvCxnSpPr>
        <p:spPr>
          <a:xfrm>
            <a:off x="3091575" y="6349632"/>
            <a:ext cx="2503990" cy="0"/>
          </a:xfrm>
          <a:prstGeom prst="straightConnector1">
            <a:avLst/>
          </a:prstGeom>
          <a:ln w="1905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左矢印 88"/>
          <p:cNvSpPr/>
          <p:nvPr/>
        </p:nvSpPr>
        <p:spPr>
          <a:xfrm>
            <a:off x="2899590" y="6010255"/>
            <a:ext cx="182303" cy="13158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6228184" y="6494294"/>
            <a:ext cx="1702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0070C0"/>
                </a:solidFill>
              </a:rPr>
              <a:t>Possible MG timings </a:t>
            </a:r>
            <a:endParaRPr kumimoji="1" lang="ja-JP" altLang="en-US" sz="1400" dirty="0">
              <a:solidFill>
                <a:srgbClr val="0070C0"/>
              </a:solidFill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6398067" y="5870347"/>
            <a:ext cx="18509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Possible SMTC timings </a:t>
            </a:r>
            <a:endParaRPr kumimoji="1" lang="ja-JP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263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RAN4 discussion at RAN4 NR-AH1801 meeting</a:t>
            </a:r>
          </a:p>
          <a:p>
            <a:pPr lvl="1"/>
            <a:r>
              <a:rPr lang="en-US" altLang="ja-JP" sz="2000" dirty="0" smtClean="0"/>
              <a:t>Potential solution based </a:t>
            </a:r>
            <a:r>
              <a:rPr lang="en-US" altLang="ja-JP" sz="2000" dirty="0"/>
              <a:t>on </a:t>
            </a:r>
            <a:r>
              <a:rPr lang="en-US" altLang="ja-JP" sz="2000" dirty="0" smtClean="0"/>
              <a:t>R4-1800564</a:t>
            </a:r>
            <a:endParaRPr lang="en-US" altLang="ja-JP" dirty="0" smtClean="0"/>
          </a:p>
          <a:p>
            <a:pPr lvl="2"/>
            <a:r>
              <a:rPr lang="en-US" altLang="ja-JP" sz="1800" dirty="0" smtClean="0"/>
              <a:t>UE and NW need to have exact same understanding on MG timing for scheduling purpose</a:t>
            </a:r>
          </a:p>
          <a:p>
            <a:pPr lvl="2"/>
            <a:r>
              <a:rPr lang="en-US" altLang="ja-JP" sz="1800" dirty="0"/>
              <a:t>I</a:t>
            </a:r>
            <a:r>
              <a:rPr lang="en-US" altLang="ja-JP" sz="1800" dirty="0" smtClean="0"/>
              <a:t>n some cases, MG timing advance is not necessary</a:t>
            </a:r>
          </a:p>
          <a:p>
            <a:pPr lvl="3"/>
            <a:r>
              <a:rPr lang="en-US" altLang="ja-JP" sz="1600" dirty="0" smtClean="0"/>
              <a:t>E.g., measurement on asynchronous NR carrier with 5 </a:t>
            </a:r>
            <a:r>
              <a:rPr lang="en-US" altLang="ja-JP" sz="1600" dirty="0" err="1" smtClean="0"/>
              <a:t>ms</a:t>
            </a:r>
            <a:r>
              <a:rPr lang="en-US" altLang="ja-JP" sz="1600" dirty="0" smtClean="0"/>
              <a:t> SSB periodicity</a:t>
            </a:r>
          </a:p>
          <a:p>
            <a:pPr lvl="2"/>
            <a:r>
              <a:rPr lang="en-US" altLang="ja-JP" sz="1800" dirty="0" smtClean="0"/>
              <a:t>Therefore, 1 bit indication signaling for MG timing advance (i.e., enabling/disabling) is proposed in R4-1800564</a:t>
            </a:r>
          </a:p>
          <a:p>
            <a:pPr lvl="1"/>
            <a:r>
              <a:rPr lang="en-US" altLang="ja-JP" sz="2000" dirty="0" smtClean="0"/>
              <a:t>Impact on LTE operation</a:t>
            </a:r>
          </a:p>
          <a:p>
            <a:pPr lvl="2"/>
            <a:r>
              <a:rPr lang="en-US" altLang="ja-JP" sz="1800" dirty="0" smtClean="0"/>
              <a:t>Some companies believe that the misalignment issue needs to be solved even when the UE has LTE serving cell for EN-DC operation</a:t>
            </a:r>
          </a:p>
          <a:p>
            <a:pPr lvl="3"/>
            <a:r>
              <a:rPr lang="en-US" altLang="ja-JP" sz="1600" dirty="0" smtClean="0"/>
              <a:t>If 0.5ms timing advance is applied, additional 1 subframe interruption on LTE serving cell(s) would happen</a:t>
            </a:r>
          </a:p>
          <a:p>
            <a:pPr lvl="2"/>
            <a:r>
              <a:rPr lang="en-US" altLang="ja-JP" sz="1800" dirty="0" smtClean="0"/>
              <a:t>Some other companies prefer to avoid/minimize the impact on UE behavior in LTE serving cell(s)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3558488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Updated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The measurement gap timing offset granularity is fixed to 1ms for all the cases.</a:t>
            </a:r>
            <a:endParaRPr lang="ja-JP" altLang="ja-JP" dirty="0"/>
          </a:p>
          <a:p>
            <a:pPr lvl="1"/>
            <a:r>
              <a:rPr lang="en-US" altLang="ja-JP" dirty="0"/>
              <a:t>1 bit indication to enable/disable X </a:t>
            </a:r>
            <a:r>
              <a:rPr lang="en-US" altLang="ja-JP" dirty="0" err="1"/>
              <a:t>ms</a:t>
            </a:r>
            <a:r>
              <a:rPr lang="en-US" altLang="ja-JP" dirty="0"/>
              <a:t> timing advance to the configured measurement gap timing is supported.</a:t>
            </a:r>
            <a:endParaRPr lang="ja-JP" altLang="ja-JP" dirty="0"/>
          </a:p>
          <a:p>
            <a:pPr lvl="2"/>
            <a:r>
              <a:rPr lang="en-US" altLang="ja-JP" dirty="0"/>
              <a:t>For per-UE-gap or per-FR-gap for FR1, X = 0.5</a:t>
            </a:r>
            <a:endParaRPr lang="ja-JP" altLang="ja-JP" dirty="0"/>
          </a:p>
          <a:p>
            <a:pPr lvl="2"/>
            <a:r>
              <a:rPr lang="en-US" altLang="ja-JP" dirty="0"/>
              <a:t>For per-FR-gap for FR2, X = 0.25</a:t>
            </a:r>
            <a:endParaRPr lang="ja-JP" altLang="ja-JP" dirty="0"/>
          </a:p>
          <a:p>
            <a:pPr lvl="2"/>
            <a:r>
              <a:rPr lang="en-US" altLang="ja-JP" dirty="0"/>
              <a:t>Detailed signaling design is up to RAN2</a:t>
            </a:r>
            <a:endParaRPr lang="ja-JP" altLang="ja-JP" dirty="0"/>
          </a:p>
          <a:p>
            <a:pPr lvl="1"/>
            <a:r>
              <a:rPr lang="en-US" altLang="ja-JP" dirty="0"/>
              <a:t>UE is not expected to transmit PUCCH/PUSCH or receive PDCCH/PDSCH on serving cell(s) in slot(s) partially overlapping with MG as well as in slot(s) fully overlapping with MG</a:t>
            </a:r>
            <a:endParaRPr lang="ja-JP" altLang="ja-JP" dirty="0"/>
          </a:p>
          <a:p>
            <a:r>
              <a:rPr lang="en-US" altLang="ja-JP" dirty="0"/>
              <a:t>FFS: applicability of 0.5ms timing advance to MG when the MG affects LTE serving cell(s)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6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419</Words>
  <Application>Microsoft Office PowerPoint</Application>
  <PresentationFormat>画面に合わせる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Updated way forward on measurement gap timing offset based on R4-1800564</vt:lpstr>
      <vt:lpstr>Background</vt:lpstr>
      <vt:lpstr>Background</vt:lpstr>
      <vt:lpstr>Background</vt:lpstr>
      <vt:lpstr>Updated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Hiroki Harada</cp:lastModifiedBy>
  <cp:revision>65</cp:revision>
  <dcterms:created xsi:type="dcterms:W3CDTF">2017-11-29T19:45:07Z</dcterms:created>
  <dcterms:modified xsi:type="dcterms:W3CDTF">2018-02-13T08:41:38Z</dcterms:modified>
</cp:coreProperties>
</file>